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diagrams/layout8.xml" ContentType="application/vnd.openxmlformats-officedocument.drawingml.diagramLayout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22.xml" ContentType="application/vnd.openxmlformats-officedocument.presentationml.notesSlide+xml"/>
  <Override PartName="/ppt/diagrams/colors9.xml" ContentType="application/vnd.openxmlformats-officedocument.drawingml.diagramColors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20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6"/>
  </p:notesMasterIdLst>
  <p:sldIdLst>
    <p:sldId id="256" r:id="rId2"/>
    <p:sldId id="257" r:id="rId3"/>
    <p:sldId id="262" r:id="rId4"/>
    <p:sldId id="263" r:id="rId5"/>
    <p:sldId id="264" r:id="rId6"/>
    <p:sldId id="270" r:id="rId7"/>
    <p:sldId id="285" r:id="rId8"/>
    <p:sldId id="260" r:id="rId9"/>
    <p:sldId id="265" r:id="rId10"/>
    <p:sldId id="261" r:id="rId11"/>
    <p:sldId id="258" r:id="rId12"/>
    <p:sldId id="266" r:id="rId13"/>
    <p:sldId id="267" r:id="rId14"/>
    <p:sldId id="269" r:id="rId15"/>
    <p:sldId id="288" r:id="rId16"/>
    <p:sldId id="289" r:id="rId17"/>
    <p:sldId id="271" r:id="rId18"/>
    <p:sldId id="272" r:id="rId19"/>
    <p:sldId id="286" r:id="rId20"/>
    <p:sldId id="259" r:id="rId21"/>
    <p:sldId id="276" r:id="rId22"/>
    <p:sldId id="277" r:id="rId23"/>
    <p:sldId id="290" r:id="rId24"/>
    <p:sldId id="291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</p:sldIdLst>
  <p:sldSz cx="9144000" cy="6858000" type="screen4x3"/>
  <p:notesSz cx="6759575" cy="98679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ulakova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7957" autoAdjust="0"/>
  </p:normalViewPr>
  <p:slideViewPr>
    <p:cSldViewPr>
      <p:cViewPr>
        <p:scale>
          <a:sx n="61" d="100"/>
          <a:sy n="61" d="100"/>
        </p:scale>
        <p:origin x="-140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-2550" y="66"/>
      </p:cViewPr>
      <p:guideLst>
        <p:guide orient="horz" pos="3108"/>
        <p:guide pos="212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400">
              <a:solidFill>
                <a:schemeClr val="tx1">
                  <a:lumMod val="85000"/>
                  <a:lumOff val="15000"/>
                </a:schemeClr>
              </a:solidFill>
            </a:defRPr>
          </a:pPr>
          <a:endParaRPr lang="ru-RU"/>
        </a:p>
      </c:txPr>
    </c:title>
    <c:view3D>
      <c:rAngAx val="1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18695</c:v>
                </c:pt>
                <c:pt idx="1">
                  <c:v>19296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Лист1!$C$2:$C$3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Лист1!$D$2:$D$3</c:f>
            </c:numRef>
          </c:val>
        </c:ser>
        <c:shape val="cylinder"/>
        <c:axId val="93293952"/>
        <c:axId val="83887232"/>
        <c:axId val="0"/>
      </c:bar3DChart>
      <c:catAx>
        <c:axId val="93293952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83887232"/>
        <c:crosses val="autoZero"/>
        <c:auto val="1"/>
        <c:lblAlgn val="ctr"/>
        <c:lblOffset val="100"/>
      </c:catAx>
      <c:valAx>
        <c:axId val="83887232"/>
        <c:scaling>
          <c:orientation val="minMax"/>
        </c:scaling>
        <c:delete val="1"/>
        <c:axPos val="b"/>
        <c:majorGridlines/>
        <c:numFmt formatCode="General" sourceLinked="1"/>
        <c:tickLblPos val="nextTo"/>
        <c:crossAx val="93293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51081.7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Акцизы</c:v>
                </c:pt>
              </c:strCache>
            </c:strRef>
          </c:tx>
          <c:dLbls>
            <c:dLbl>
              <c:idx val="0"/>
              <c:layout>
                <c:manualLayout>
                  <c:x val="2.9629422249596391E-3"/>
                  <c:y val="-8.812746485117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1553.6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ЕСН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 на имущество ФЛ</c:v>
                </c:pt>
              </c:strCache>
            </c:strRef>
          </c:tx>
          <c:dLbls>
            <c:dLbl>
              <c:idx val="0"/>
              <c:layout>
                <c:manualLayout>
                  <c:x val="5.9258844499192774E-3"/>
                  <c:y val="-0.10281537565970295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940.7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Земельный налог</c:v>
                </c:pt>
              </c:strCache>
            </c:strRef>
          </c:tx>
          <c:dLbls>
            <c:dLbl>
              <c:idx val="0"/>
              <c:layout>
                <c:manualLayout>
                  <c:x val="6.8147671174071792E-2"/>
                  <c:y val="-2.9375821617058054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2909</c:v>
                </c:pt>
              </c:numCache>
            </c:numRef>
          </c:val>
        </c:ser>
        <c:axId val="108410368"/>
        <c:axId val="108411904"/>
      </c:barChart>
      <c:catAx>
        <c:axId val="1084103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8411904"/>
        <c:crosses val="autoZero"/>
        <c:auto val="1"/>
        <c:lblAlgn val="ctr"/>
        <c:lblOffset val="100"/>
      </c:catAx>
      <c:valAx>
        <c:axId val="10841190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08410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284169374888801"/>
          <c:y val="0.11616206609183979"/>
          <c:w val="0.32967208984151875"/>
          <c:h val="0.7273684762534801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7804148928336207E-2"/>
          <c:y val="5.1462083090819413E-2"/>
          <c:w val="0.48339134986456217"/>
          <c:h val="0.728159005680353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Неналоговые доходы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оказания платных услуг и компенсации затрат государства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Неналоговые доходы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/>
                      <a:t>487,6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Неналоговые доходы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487.6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Неналоговые доходы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151.30000000000001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Неналоговые доходы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55.7</c:v>
                </c:pt>
              </c:numCache>
            </c:numRef>
          </c:val>
        </c:ser>
        <c:axId val="108862848"/>
        <c:axId val="108893312"/>
      </c:barChart>
      <c:catAx>
        <c:axId val="10886284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8893312"/>
        <c:crosses val="autoZero"/>
        <c:auto val="1"/>
        <c:lblAlgn val="ctr"/>
        <c:lblOffset val="100"/>
      </c:catAx>
      <c:valAx>
        <c:axId val="10889331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08862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2323527245876722"/>
          <c:y val="2.9580123351111709E-2"/>
          <c:w val="0.41265894837822398"/>
          <c:h val="0.9408397532977775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/>
            </a:pPr>
            <a:r>
              <a:rPr lang="ru-RU" b="1" dirty="0" smtClean="0"/>
              <a:t>Структура расходов в 2018 году, тыс.руб.</a:t>
            </a:r>
            <a:endParaRPr lang="ru-RU" b="1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9242151606235905E-2"/>
                  <c:y val="-5.0183186630175632E-2"/>
                </c:manualLayout>
              </c:layout>
              <c:showVal val="1"/>
            </c:dLbl>
            <c:dLbl>
              <c:idx val="1"/>
              <c:layout>
                <c:manualLayout>
                  <c:x val="-2.1973454875857213E-2"/>
                  <c:y val="-0.14110742787357475"/>
                </c:manualLayout>
              </c:layout>
              <c:showVal val="1"/>
            </c:dLbl>
            <c:dLbl>
              <c:idx val="2"/>
              <c:layout>
                <c:manualLayout>
                  <c:x val="3.9436439018148778E-2"/>
                  <c:y val="5.1598324156346704E-3"/>
                </c:manualLayout>
              </c:layout>
              <c:showVal val="1"/>
            </c:dLbl>
            <c:dLbl>
              <c:idx val="3"/>
              <c:layout>
                <c:manualLayout>
                  <c:x val="-7.0377330027147314E-2"/>
                  <c:y val="0.12723412401454887"/>
                </c:manualLayout>
              </c:layout>
              <c:showVal val="1"/>
            </c:dLbl>
            <c:dLbl>
              <c:idx val="4"/>
              <c:layout>
                <c:manualLayout>
                  <c:x val="0.13828259793674177"/>
                  <c:y val="8.9077809296740598E-2"/>
                </c:manualLayout>
              </c:layout>
              <c:showVal val="1"/>
            </c:dLbl>
            <c:dLbl>
              <c:idx val="6"/>
              <c:layout>
                <c:manualLayout>
                  <c:x val="5.8218141651582976E-2"/>
                  <c:y val="-3.2351810642076415E-2"/>
                </c:manualLayout>
              </c:layout>
              <c:showVal val="1"/>
            </c:dLbl>
            <c:dLbl>
              <c:idx val="7"/>
              <c:layout>
                <c:manualLayout>
                  <c:x val="-6.0927825295656005E-2"/>
                  <c:y val="-6.497828773088439E-2"/>
                </c:manualLayout>
              </c:layout>
              <c:showVal val="1"/>
            </c:dLbl>
            <c:dLbl>
              <c:idx val="8"/>
              <c:layout>
                <c:manualLayout>
                  <c:x val="4.5774709804421623E-2"/>
                  <c:y val="-0.1119757597402550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16266.6</c:v>
                </c:pt>
                <c:pt idx="1">
                  <c:v>364.2</c:v>
                </c:pt>
                <c:pt idx="2">
                  <c:v>87.5</c:v>
                </c:pt>
                <c:pt idx="3">
                  <c:v>35775.5</c:v>
                </c:pt>
                <c:pt idx="4">
                  <c:v>21817.4</c:v>
                </c:pt>
                <c:pt idx="5">
                  <c:v>43.9</c:v>
                </c:pt>
                <c:pt idx="6">
                  <c:v>21715.1</c:v>
                </c:pt>
                <c:pt idx="7">
                  <c:v>124.5</c:v>
                </c:pt>
                <c:pt idx="8">
                  <c:v>6692.4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886815337069871"/>
          <c:y val="0.10634036847676648"/>
          <c:w val="0.33378570888146958"/>
          <c:h val="0.8893964375080880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21 817,4 тыс.руб.   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layout>
        <c:manualLayout>
          <c:xMode val="edge"/>
          <c:yMode val="edge"/>
          <c:x val="0.73613388117514267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9717166147627931E-2"/>
          <c:y val="0.16668066481891036"/>
          <c:w val="0.5895235218781617"/>
          <c:h val="0.801349305225043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2640231299212623"/>
                  <c:y val="-5.6245078740157356E-2"/>
                </c:manualLayout>
              </c:layout>
              <c:showVal val="1"/>
            </c:dLbl>
            <c:dLbl>
              <c:idx val="1"/>
              <c:layout>
                <c:manualLayout>
                  <c:x val="3.2886318897637802E-2"/>
                  <c:y val="-6.5004921259842627E-2"/>
                </c:manualLayout>
              </c:layout>
              <c:showVal val="1"/>
            </c:dLbl>
            <c:dLbl>
              <c:idx val="2"/>
              <c:layout>
                <c:manualLayout>
                  <c:x val="2.7483513779527634E-2"/>
                  <c:y val="3.5143700787401602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Жилищное хозяйство</c:v>
                </c:pt>
                <c:pt idx="1">
                  <c:v>Коммунальное хозяйство</c:v>
                </c:pt>
                <c:pt idx="2">
                  <c:v>Благоустройство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2695.7</c:v>
                </c:pt>
                <c:pt idx="1">
                  <c:v>1026.0999999999999</c:v>
                </c:pt>
                <c:pt idx="2">
                  <c:v>18095.5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075985766489247"/>
          <c:y val="0.34824214314821555"/>
          <c:w val="0.27116117282688185"/>
          <c:h val="0.55336309496035319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5236DB-ACF4-4E00-83A5-EABE8E62721B}" type="doc">
      <dgm:prSet loTypeId="urn:microsoft.com/office/officeart/2005/8/layout/hList6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A0214EF-87E3-4AC6-866F-31041571A1A7}">
      <dgm:prSet phldrT="[Текст]" custT="1"/>
      <dgm:spPr/>
      <dgm:t>
        <a:bodyPr/>
        <a:lstStyle/>
        <a:p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Обрабатывающие производства</a:t>
          </a:r>
        </a:p>
        <a:p>
          <a:r>
            <a:rPr lang="ru-RU" sz="1600" b="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2018 год – 2 415,6 млн.руб.</a:t>
          </a:r>
          <a:endParaRPr lang="ru-RU" sz="1600" b="0" dirty="0">
            <a:solidFill>
              <a:schemeClr val="accent4">
                <a:lumMod val="75000"/>
              </a:schemeClr>
            </a:solidFill>
          </a:endParaRPr>
        </a:p>
      </dgm:t>
    </dgm:pt>
    <dgm:pt modelId="{F24098B4-494D-45CB-8ECD-CDCEA8CA8C0B}" type="parTrans" cxnId="{C04D8048-DD5E-4E82-81C9-AEAA75ACE79A}">
      <dgm:prSet/>
      <dgm:spPr/>
      <dgm:t>
        <a:bodyPr/>
        <a:lstStyle/>
        <a:p>
          <a:endParaRPr lang="ru-RU"/>
        </a:p>
      </dgm:t>
    </dgm:pt>
    <dgm:pt modelId="{71013686-2C62-4356-8FA3-2FA4AD085DBF}" type="sibTrans" cxnId="{C04D8048-DD5E-4E82-81C9-AEAA75ACE79A}">
      <dgm:prSet/>
      <dgm:spPr/>
      <dgm:t>
        <a:bodyPr/>
        <a:lstStyle/>
        <a:p>
          <a:endParaRPr lang="ru-RU"/>
        </a:p>
      </dgm:t>
    </dgm:pt>
    <dgm:pt modelId="{9864C969-486B-4014-AA21-AFACAC158B2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/>
              <a:ea typeface="Times New Roman"/>
            </a:rPr>
            <a:t>Обеспечение электроэнергией,</a:t>
          </a:r>
        </a:p>
        <a:p>
          <a:pPr>
            <a:spcAft>
              <a:spcPts val="0"/>
            </a:spcAft>
          </a:pPr>
          <a:r>
            <a: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/>
              <a:ea typeface="Times New Roman"/>
            </a:rPr>
            <a:t> газом, паром </a:t>
          </a:r>
        </a:p>
        <a:p>
          <a:pPr>
            <a:spcAft>
              <a:spcPts val="600"/>
            </a:spcAft>
          </a:pPr>
          <a:r>
            <a:rPr lang="ru-RU" sz="1600" b="0" dirty="0" smtClean="0">
              <a:solidFill>
                <a:schemeClr val="accent4">
                  <a:lumMod val="75000"/>
                </a:schemeClr>
              </a:solidFill>
              <a:latin typeface="Times New Roman"/>
            </a:rPr>
            <a:t>2018 год -  91,5 млн.руб.</a:t>
          </a:r>
        </a:p>
        <a:p>
          <a:pPr>
            <a:spcAft>
              <a:spcPts val="0"/>
            </a:spcAft>
          </a:pPr>
          <a:endParaRPr lang="ru-RU" sz="1600" dirty="0">
            <a:solidFill>
              <a:schemeClr val="accent4">
                <a:lumMod val="75000"/>
              </a:schemeClr>
            </a:solidFill>
          </a:endParaRPr>
        </a:p>
      </dgm:t>
    </dgm:pt>
    <dgm:pt modelId="{36C2FDCE-D262-404A-BE1A-5C9B8EAB4EA0}" type="parTrans" cxnId="{31AF2E90-FA1A-4858-86B8-5E76D96E0FF1}">
      <dgm:prSet/>
      <dgm:spPr/>
      <dgm:t>
        <a:bodyPr/>
        <a:lstStyle/>
        <a:p>
          <a:endParaRPr lang="ru-RU"/>
        </a:p>
      </dgm:t>
    </dgm:pt>
    <dgm:pt modelId="{957609E4-1C84-4265-B2D1-34863CAC7B0F}" type="sibTrans" cxnId="{31AF2E90-FA1A-4858-86B8-5E76D96E0FF1}">
      <dgm:prSet/>
      <dgm:spPr/>
      <dgm:t>
        <a:bodyPr/>
        <a:lstStyle/>
        <a:p>
          <a:endParaRPr lang="ru-RU"/>
        </a:p>
      </dgm:t>
    </dgm:pt>
    <dgm:pt modelId="{2FB5F940-548D-45D0-A05D-53C1AEEB8FB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/>
              <a:ea typeface="Times New Roman"/>
            </a:rPr>
            <a:t>Водоснабжение; водоотведение, организация сбора и утилизация отходов</a:t>
          </a:r>
        </a:p>
        <a:p>
          <a:r>
            <a:rPr lang="ru-RU" sz="1600" b="0" dirty="0" smtClean="0">
              <a:solidFill>
                <a:schemeClr val="accent4">
                  <a:lumMod val="75000"/>
                </a:schemeClr>
              </a:solidFill>
              <a:latin typeface="Times New Roman"/>
            </a:rPr>
            <a:t>2018 год – 14,7 млн.руб.</a:t>
          </a:r>
          <a:endParaRPr lang="ru-RU" sz="1600" b="0" dirty="0">
            <a:solidFill>
              <a:schemeClr val="accent4">
                <a:lumMod val="75000"/>
              </a:schemeClr>
            </a:solidFill>
          </a:endParaRPr>
        </a:p>
      </dgm:t>
    </dgm:pt>
    <dgm:pt modelId="{034C2E04-9022-4337-AF2C-31C6C351A803}" type="parTrans" cxnId="{D8EA38F3-1807-48B3-A5AB-1D608E39B5A9}">
      <dgm:prSet/>
      <dgm:spPr/>
      <dgm:t>
        <a:bodyPr/>
        <a:lstStyle/>
        <a:p>
          <a:endParaRPr lang="ru-RU"/>
        </a:p>
      </dgm:t>
    </dgm:pt>
    <dgm:pt modelId="{080A24FC-C839-428B-A57C-2D8197E98CBB}" type="sibTrans" cxnId="{D8EA38F3-1807-48B3-A5AB-1D608E39B5A9}">
      <dgm:prSet/>
      <dgm:spPr/>
      <dgm:t>
        <a:bodyPr/>
        <a:lstStyle/>
        <a:p>
          <a:endParaRPr lang="ru-RU"/>
        </a:p>
      </dgm:t>
    </dgm:pt>
    <dgm:pt modelId="{34FE0F40-4D6D-48BC-9939-E9F827CB373C}" type="pres">
      <dgm:prSet presAssocID="{0C5236DB-ACF4-4E00-83A5-EABE8E6272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51CE55-6D1B-4082-9FF4-EFB6314EA644}" type="pres">
      <dgm:prSet presAssocID="{AA0214EF-87E3-4AC6-866F-31041571A1A7}" presName="node" presStyleLbl="node1" presStyleIdx="0" presStyleCnt="3" custLinFactNeighborX="-512" custLinFactNeighborY="-10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E6418-4D8D-4A57-B574-4829559BF834}" type="pres">
      <dgm:prSet presAssocID="{71013686-2C62-4356-8FA3-2FA4AD085DBF}" presName="sibTrans" presStyleCnt="0"/>
      <dgm:spPr/>
      <dgm:t>
        <a:bodyPr/>
        <a:lstStyle/>
        <a:p>
          <a:endParaRPr lang="ru-RU"/>
        </a:p>
      </dgm:t>
    </dgm:pt>
    <dgm:pt modelId="{0275E026-14F5-4EE8-B1B0-3A74AA3333C0}" type="pres">
      <dgm:prSet presAssocID="{9864C969-486B-4014-AA21-AFACAC158B2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71FC6-8371-46B4-B4B8-90B41D86E4F6}" type="pres">
      <dgm:prSet presAssocID="{957609E4-1C84-4265-B2D1-34863CAC7B0F}" presName="sibTrans" presStyleCnt="0"/>
      <dgm:spPr/>
      <dgm:t>
        <a:bodyPr/>
        <a:lstStyle/>
        <a:p>
          <a:endParaRPr lang="ru-RU"/>
        </a:p>
      </dgm:t>
    </dgm:pt>
    <dgm:pt modelId="{A848945A-1A63-4B2B-A6DA-4DECDF80EA6F}" type="pres">
      <dgm:prSet presAssocID="{2FB5F940-548D-45D0-A05D-53C1AEEB8FB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EA38F3-1807-48B3-A5AB-1D608E39B5A9}" srcId="{0C5236DB-ACF4-4E00-83A5-EABE8E62721B}" destId="{2FB5F940-548D-45D0-A05D-53C1AEEB8FB0}" srcOrd="2" destOrd="0" parTransId="{034C2E04-9022-4337-AF2C-31C6C351A803}" sibTransId="{080A24FC-C839-428B-A57C-2D8197E98CBB}"/>
    <dgm:cxn modelId="{45B34784-710B-454E-B208-D3BF0E782C8C}" type="presOf" srcId="{9864C969-486B-4014-AA21-AFACAC158B2E}" destId="{0275E026-14F5-4EE8-B1B0-3A74AA3333C0}" srcOrd="0" destOrd="0" presId="urn:microsoft.com/office/officeart/2005/8/layout/hList6"/>
    <dgm:cxn modelId="{AD92A5C1-9525-44BC-BA7A-77B48598EBA7}" type="presOf" srcId="{2FB5F940-548D-45D0-A05D-53C1AEEB8FB0}" destId="{A848945A-1A63-4B2B-A6DA-4DECDF80EA6F}" srcOrd="0" destOrd="0" presId="urn:microsoft.com/office/officeart/2005/8/layout/hList6"/>
    <dgm:cxn modelId="{993A1504-6C3D-4875-BE3A-C5471CE69627}" type="presOf" srcId="{AA0214EF-87E3-4AC6-866F-31041571A1A7}" destId="{4551CE55-6D1B-4082-9FF4-EFB6314EA644}" srcOrd="0" destOrd="0" presId="urn:microsoft.com/office/officeart/2005/8/layout/hList6"/>
    <dgm:cxn modelId="{59C2F83A-6255-4D33-B80C-4FDA855E6120}" type="presOf" srcId="{0C5236DB-ACF4-4E00-83A5-EABE8E62721B}" destId="{34FE0F40-4D6D-48BC-9939-E9F827CB373C}" srcOrd="0" destOrd="0" presId="urn:microsoft.com/office/officeart/2005/8/layout/hList6"/>
    <dgm:cxn modelId="{31AF2E90-FA1A-4858-86B8-5E76D96E0FF1}" srcId="{0C5236DB-ACF4-4E00-83A5-EABE8E62721B}" destId="{9864C969-486B-4014-AA21-AFACAC158B2E}" srcOrd="1" destOrd="0" parTransId="{36C2FDCE-D262-404A-BE1A-5C9B8EAB4EA0}" sibTransId="{957609E4-1C84-4265-B2D1-34863CAC7B0F}"/>
    <dgm:cxn modelId="{C04D8048-DD5E-4E82-81C9-AEAA75ACE79A}" srcId="{0C5236DB-ACF4-4E00-83A5-EABE8E62721B}" destId="{AA0214EF-87E3-4AC6-866F-31041571A1A7}" srcOrd="0" destOrd="0" parTransId="{F24098B4-494D-45CB-8ECD-CDCEA8CA8C0B}" sibTransId="{71013686-2C62-4356-8FA3-2FA4AD085DBF}"/>
    <dgm:cxn modelId="{258B4B0D-7B1B-4EC8-83D7-F294E3A386C9}" type="presParOf" srcId="{34FE0F40-4D6D-48BC-9939-E9F827CB373C}" destId="{4551CE55-6D1B-4082-9FF4-EFB6314EA644}" srcOrd="0" destOrd="0" presId="urn:microsoft.com/office/officeart/2005/8/layout/hList6"/>
    <dgm:cxn modelId="{49ECF1DF-E546-402A-B949-2C56735F8E6A}" type="presParOf" srcId="{34FE0F40-4D6D-48BC-9939-E9F827CB373C}" destId="{7C7E6418-4D8D-4A57-B574-4829559BF834}" srcOrd="1" destOrd="0" presId="urn:microsoft.com/office/officeart/2005/8/layout/hList6"/>
    <dgm:cxn modelId="{855D61DF-6288-4594-9650-96BBFA95FE5D}" type="presParOf" srcId="{34FE0F40-4D6D-48BC-9939-E9F827CB373C}" destId="{0275E026-14F5-4EE8-B1B0-3A74AA3333C0}" srcOrd="2" destOrd="0" presId="urn:microsoft.com/office/officeart/2005/8/layout/hList6"/>
    <dgm:cxn modelId="{942B0119-5909-40C5-B197-F250D9A4322F}" type="presParOf" srcId="{34FE0F40-4D6D-48BC-9939-E9F827CB373C}" destId="{B7671FC6-8371-46B4-B4B8-90B41D86E4F6}" srcOrd="3" destOrd="0" presId="urn:microsoft.com/office/officeart/2005/8/layout/hList6"/>
    <dgm:cxn modelId="{11302651-2A68-49DB-8F48-04C233F7C370}" type="presParOf" srcId="{34FE0F40-4D6D-48BC-9939-E9F827CB373C}" destId="{A848945A-1A63-4B2B-A6DA-4DECDF80EA6F}" srcOrd="4" destOrd="0" presId="urn:microsoft.com/office/officeart/2005/8/layout/hList6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Общественный Совет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Наволокского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городского поселения.  Председатель Муравьева Елена Константиновна.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492310E2-6157-4381-BECF-CC65768DE3F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Общественное правозащитное движение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Наволокского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городского поселения «За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Наволокский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край». Председатель Румянцев Алексей Германович.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4E092AE0-C6FE-44D3-9EF5-EF10CCF97BD1}" type="parTrans" cxnId="{472CA5BA-782B-4AF0-800A-9C55B0F23CDB}">
      <dgm:prSet/>
      <dgm:spPr/>
      <dgm:t>
        <a:bodyPr/>
        <a:lstStyle/>
        <a:p>
          <a:endParaRPr lang="ru-RU" sz="1800"/>
        </a:p>
      </dgm:t>
    </dgm:pt>
    <dgm:pt modelId="{92D0D89B-3EF1-4536-BB55-89A0E6972FCA}" type="sibTrans" cxnId="{472CA5BA-782B-4AF0-800A-9C55B0F23CDB}">
      <dgm:prSet/>
      <dgm:spPr/>
      <dgm:t>
        <a:bodyPr/>
        <a:lstStyle/>
        <a:p>
          <a:endParaRPr lang="ru-RU" sz="1800"/>
        </a:p>
      </dgm:t>
    </dgm:pt>
    <dgm:pt modelId="{D1975AAD-FDB2-4E6F-AE2A-4B2F4702BD58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Совет женщин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Наволокского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городского поселения. Председатель Романова Надежда Владимировна.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2131C15-CCBA-4A35-883D-C4825C6F89AA}" type="parTrans" cxnId="{4058C186-65C9-4B9E-B850-A10915981040}">
      <dgm:prSet/>
      <dgm:spPr/>
      <dgm:t>
        <a:bodyPr/>
        <a:lstStyle/>
        <a:p>
          <a:endParaRPr lang="ru-RU" sz="1800"/>
        </a:p>
      </dgm:t>
    </dgm:pt>
    <dgm:pt modelId="{C1D35FD1-F35F-4AF7-9CD3-10C9694ED40D}" type="sibTrans" cxnId="{4058C186-65C9-4B9E-B850-A10915981040}">
      <dgm:prSet/>
      <dgm:spPr/>
      <dgm:t>
        <a:bodyPr/>
        <a:lstStyle/>
        <a:p>
          <a:endParaRPr lang="ru-RU" sz="1800"/>
        </a:p>
      </dgm:t>
    </dgm:pt>
    <dgm:pt modelId="{407FB28F-533B-48C2-A389-CA2966509EE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Союз пенсионеров России по Кинешемскому району. Председатель Виноградова Римма Константиновна.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7E3E858B-29E1-4396-9B01-BADBCDBBBAEE}" type="parTrans" cxnId="{B684BDDE-5882-4A45-AF51-1768CFCE6975}">
      <dgm:prSet/>
      <dgm:spPr/>
      <dgm:t>
        <a:bodyPr/>
        <a:lstStyle/>
        <a:p>
          <a:endParaRPr lang="ru-RU" sz="1800"/>
        </a:p>
      </dgm:t>
    </dgm:pt>
    <dgm:pt modelId="{9FD33B88-3C0E-4747-AC72-1859E7ABEDB5}" type="sibTrans" cxnId="{B684BDDE-5882-4A45-AF51-1768CFCE6975}">
      <dgm:prSet/>
      <dgm:spPr/>
      <dgm:t>
        <a:bodyPr/>
        <a:lstStyle/>
        <a:p>
          <a:endParaRPr lang="ru-RU" sz="1800"/>
        </a:p>
      </dgm:t>
    </dgm:pt>
    <dgm:pt modelId="{D5319268-E020-45EB-8A4D-0CD7B9DCB4C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Совет ветеранов города Наволоки. Председатель Груздева Нина Васильевна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6FD3F0F-F7FE-4B93-B803-4CE1F81BE7DC}" type="parTrans" cxnId="{5E91FE50-7289-40CE-B7D0-1495561C5E07}">
      <dgm:prSet/>
      <dgm:spPr/>
      <dgm:t>
        <a:bodyPr/>
        <a:lstStyle/>
        <a:p>
          <a:endParaRPr lang="ru-RU" sz="1800"/>
        </a:p>
      </dgm:t>
    </dgm:pt>
    <dgm:pt modelId="{910C5368-A0C3-4B85-9490-4B84321BC858}" type="sibTrans" cxnId="{5E91FE50-7289-40CE-B7D0-1495561C5E07}">
      <dgm:prSet/>
      <dgm:spPr/>
      <dgm:t>
        <a:bodyPr/>
        <a:lstStyle/>
        <a:p>
          <a:endParaRPr lang="ru-RU" sz="1800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5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5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5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3179169E-38C5-4721-B36E-6CECC5A4BAA9}" type="pres">
      <dgm:prSet presAssocID="{492310E2-6157-4381-BECF-CC65768DE3F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2098D-8813-4560-8CFF-8497BCDE712B}" type="pres">
      <dgm:prSet presAssocID="{492310E2-6157-4381-BECF-CC65768DE3FD}" presName="accent_2" presStyleCnt="0"/>
      <dgm:spPr/>
      <dgm:t>
        <a:bodyPr/>
        <a:lstStyle/>
        <a:p>
          <a:endParaRPr lang="ru-RU"/>
        </a:p>
      </dgm:t>
    </dgm:pt>
    <dgm:pt modelId="{5342AECB-5CB5-4A08-9CE7-6DD90A890C3E}" type="pres">
      <dgm:prSet presAssocID="{492310E2-6157-4381-BECF-CC65768DE3FD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063BAF8-9C91-4E06-BBB0-6F1CC2DBBAFF}" type="pres">
      <dgm:prSet presAssocID="{D1975AAD-FDB2-4E6F-AE2A-4B2F4702BD58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F634C-E2BA-437E-8E07-DFB3DC322B9D}" type="pres">
      <dgm:prSet presAssocID="{D1975AAD-FDB2-4E6F-AE2A-4B2F4702BD58}" presName="accent_3" presStyleCnt="0"/>
      <dgm:spPr/>
      <dgm:t>
        <a:bodyPr/>
        <a:lstStyle/>
        <a:p>
          <a:endParaRPr lang="ru-RU"/>
        </a:p>
      </dgm:t>
    </dgm:pt>
    <dgm:pt modelId="{1700BC00-DC0E-4C9B-BC51-5F75907F6CED}" type="pres">
      <dgm:prSet presAssocID="{D1975AAD-FDB2-4E6F-AE2A-4B2F4702BD58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91C8C20E-0AB9-4815-9067-9B940D20D62C}" type="pres">
      <dgm:prSet presAssocID="{D5319268-E020-45EB-8A4D-0CD7B9DCB4C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F5DB1-BDF6-4E03-BF00-42491AB6E751}" type="pres">
      <dgm:prSet presAssocID="{D5319268-E020-45EB-8A4D-0CD7B9DCB4C3}" presName="accent_4" presStyleCnt="0"/>
      <dgm:spPr/>
      <dgm:t>
        <a:bodyPr/>
        <a:lstStyle/>
        <a:p>
          <a:endParaRPr lang="ru-RU"/>
        </a:p>
      </dgm:t>
    </dgm:pt>
    <dgm:pt modelId="{9CCA6A7A-BF9E-4629-9A98-3F52FACD272C}" type="pres">
      <dgm:prSet presAssocID="{D5319268-E020-45EB-8A4D-0CD7B9DCB4C3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6D04905A-6C99-4151-866E-D16DD2CFA146}" type="pres">
      <dgm:prSet presAssocID="{407FB28F-533B-48C2-A389-CA2966509EE6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CDB47-A93B-4303-A527-0DDBA4805469}" type="pres">
      <dgm:prSet presAssocID="{407FB28F-533B-48C2-A389-CA2966509EE6}" presName="accent_5" presStyleCnt="0"/>
      <dgm:spPr/>
      <dgm:t>
        <a:bodyPr/>
        <a:lstStyle/>
        <a:p>
          <a:endParaRPr lang="ru-RU"/>
        </a:p>
      </dgm:t>
    </dgm:pt>
    <dgm:pt modelId="{4459462F-2D0C-4CCC-8159-1207EE2038C9}" type="pres">
      <dgm:prSet presAssocID="{407FB28F-533B-48C2-A389-CA2966509EE6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B0095DEA-5A5B-475C-AF2E-27A731DB5708}" type="presOf" srcId="{D6697977-6FE2-40F5-B910-5DC1316331D7}" destId="{BA38E1CD-FD6E-4431-A276-A51AE78A344E}" srcOrd="0" destOrd="0" presId="urn:microsoft.com/office/officeart/2008/layout/VerticalCurvedList"/>
    <dgm:cxn modelId="{5E91FE50-7289-40CE-B7D0-1495561C5E07}" srcId="{315699C9-F5A1-4F9E-A9C2-31B6ACCD52EF}" destId="{D5319268-E020-45EB-8A4D-0CD7B9DCB4C3}" srcOrd="3" destOrd="0" parTransId="{B6FD3F0F-F7FE-4B93-B803-4CE1F81BE7DC}" sibTransId="{910C5368-A0C3-4B85-9490-4B84321BC858}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BFFEEEB0-B4BC-47AD-93B2-8A63E2C63AEA}" type="presOf" srcId="{D2A63BA7-4DD9-4D81-B59F-0939833470FD}" destId="{19185CE7-8543-41F1-9AE9-6B616CA58444}" srcOrd="0" destOrd="0" presId="urn:microsoft.com/office/officeart/2008/layout/VerticalCurvedList"/>
    <dgm:cxn modelId="{B684BDDE-5882-4A45-AF51-1768CFCE6975}" srcId="{315699C9-F5A1-4F9E-A9C2-31B6ACCD52EF}" destId="{407FB28F-533B-48C2-A389-CA2966509EE6}" srcOrd="4" destOrd="0" parTransId="{7E3E858B-29E1-4396-9B01-BADBCDBBBAEE}" sibTransId="{9FD33B88-3C0E-4747-AC72-1859E7ABEDB5}"/>
    <dgm:cxn modelId="{629CBFD8-A488-4C70-94CC-5637E19B63A9}" type="presOf" srcId="{D1975AAD-FDB2-4E6F-AE2A-4B2F4702BD58}" destId="{4063BAF8-9C91-4E06-BBB0-6F1CC2DBBAFF}" srcOrd="0" destOrd="0" presId="urn:microsoft.com/office/officeart/2008/layout/VerticalCurvedList"/>
    <dgm:cxn modelId="{B922E213-E389-4F42-9FC3-4CD28D414026}" type="presOf" srcId="{D5319268-E020-45EB-8A4D-0CD7B9DCB4C3}" destId="{91C8C20E-0AB9-4815-9067-9B940D20D62C}" srcOrd="0" destOrd="0" presId="urn:microsoft.com/office/officeart/2008/layout/VerticalCurvedList"/>
    <dgm:cxn modelId="{B3BCE3F6-56EC-4771-85BF-0D6AA8C17091}" type="presOf" srcId="{407FB28F-533B-48C2-A389-CA2966509EE6}" destId="{6D04905A-6C99-4151-866E-D16DD2CFA146}" srcOrd="0" destOrd="0" presId="urn:microsoft.com/office/officeart/2008/layout/VerticalCurvedList"/>
    <dgm:cxn modelId="{34184437-9CE5-47FB-B639-D95B88508010}" type="presOf" srcId="{492310E2-6157-4381-BECF-CC65768DE3FD}" destId="{3179169E-38C5-4721-B36E-6CECC5A4BAA9}" srcOrd="0" destOrd="0" presId="urn:microsoft.com/office/officeart/2008/layout/VerticalCurvedList"/>
    <dgm:cxn modelId="{B07F532E-10CD-44AC-9D28-4C9726ECA950}" type="presOf" srcId="{315699C9-F5A1-4F9E-A9C2-31B6ACCD52EF}" destId="{C1768847-A479-40DD-AB73-04B5AE468FE6}" srcOrd="0" destOrd="0" presId="urn:microsoft.com/office/officeart/2008/layout/VerticalCurvedList"/>
    <dgm:cxn modelId="{472CA5BA-782B-4AF0-800A-9C55B0F23CDB}" srcId="{315699C9-F5A1-4F9E-A9C2-31B6ACCD52EF}" destId="{492310E2-6157-4381-BECF-CC65768DE3FD}" srcOrd="1" destOrd="0" parTransId="{4E092AE0-C6FE-44D3-9EF5-EF10CCF97BD1}" sibTransId="{92D0D89B-3EF1-4536-BB55-89A0E6972FCA}"/>
    <dgm:cxn modelId="{4058C186-65C9-4B9E-B850-A10915981040}" srcId="{315699C9-F5A1-4F9E-A9C2-31B6ACCD52EF}" destId="{D1975AAD-FDB2-4E6F-AE2A-4B2F4702BD58}" srcOrd="2" destOrd="0" parTransId="{B2131C15-CCBA-4A35-883D-C4825C6F89AA}" sibTransId="{C1D35FD1-F35F-4AF7-9CD3-10C9694ED40D}"/>
    <dgm:cxn modelId="{F8CF9118-DC18-4B04-B838-325FEE4D93D5}" type="presParOf" srcId="{C1768847-A479-40DD-AB73-04B5AE468FE6}" destId="{AF04EB4B-18A0-45FE-9C3B-AE6E82E0FEBD}" srcOrd="0" destOrd="0" presId="urn:microsoft.com/office/officeart/2008/layout/VerticalCurvedList"/>
    <dgm:cxn modelId="{F3AD0562-4CA5-471A-BBCF-40EDB7C6B10D}" type="presParOf" srcId="{AF04EB4B-18A0-45FE-9C3B-AE6E82E0FEBD}" destId="{5C7A0B86-63F1-4C07-BC1A-7C0FB584BB2A}" srcOrd="0" destOrd="0" presId="urn:microsoft.com/office/officeart/2008/layout/VerticalCurvedList"/>
    <dgm:cxn modelId="{B9F6BF15-21F8-4426-AEB2-BDB344067A41}" type="presParOf" srcId="{5C7A0B86-63F1-4C07-BC1A-7C0FB584BB2A}" destId="{3BD598F3-F25A-4F42-BEED-E1D976A31EDD}" srcOrd="0" destOrd="0" presId="urn:microsoft.com/office/officeart/2008/layout/VerticalCurvedList"/>
    <dgm:cxn modelId="{D1A55243-7288-4224-8023-33041D2EBFB0}" type="presParOf" srcId="{5C7A0B86-63F1-4C07-BC1A-7C0FB584BB2A}" destId="{19185CE7-8543-41F1-9AE9-6B616CA58444}" srcOrd="1" destOrd="0" presId="urn:microsoft.com/office/officeart/2008/layout/VerticalCurvedList"/>
    <dgm:cxn modelId="{BB587B3B-447B-4B7C-9C2B-FCE3BA527A5B}" type="presParOf" srcId="{5C7A0B86-63F1-4C07-BC1A-7C0FB584BB2A}" destId="{A1481B2D-3761-4797-BEB6-284CA48B147D}" srcOrd="2" destOrd="0" presId="urn:microsoft.com/office/officeart/2008/layout/VerticalCurvedList"/>
    <dgm:cxn modelId="{98B6D651-73AA-450F-ABA8-08A6140EA0BE}" type="presParOf" srcId="{5C7A0B86-63F1-4C07-BC1A-7C0FB584BB2A}" destId="{9FBE8D94-B585-4A73-B4EF-DD02E90B7C55}" srcOrd="3" destOrd="0" presId="urn:microsoft.com/office/officeart/2008/layout/VerticalCurvedList"/>
    <dgm:cxn modelId="{2F1EA548-691D-4B05-A404-E10DC0AE93D7}" type="presParOf" srcId="{AF04EB4B-18A0-45FE-9C3B-AE6E82E0FEBD}" destId="{BA38E1CD-FD6E-4431-A276-A51AE78A344E}" srcOrd="1" destOrd="0" presId="urn:microsoft.com/office/officeart/2008/layout/VerticalCurvedList"/>
    <dgm:cxn modelId="{FA1D3C08-48C6-4EE6-9884-719E516BC8E4}" type="presParOf" srcId="{AF04EB4B-18A0-45FE-9C3B-AE6E82E0FEBD}" destId="{EF2786C8-ED75-425E-A440-8AEC9A31FBD0}" srcOrd="2" destOrd="0" presId="urn:microsoft.com/office/officeart/2008/layout/VerticalCurvedList"/>
    <dgm:cxn modelId="{A9C9FA94-B78E-4E7A-848D-795EA39EC1E9}" type="presParOf" srcId="{EF2786C8-ED75-425E-A440-8AEC9A31FBD0}" destId="{052F6C1F-EB67-4700-AA9B-912E0BCD417F}" srcOrd="0" destOrd="0" presId="urn:microsoft.com/office/officeart/2008/layout/VerticalCurvedList"/>
    <dgm:cxn modelId="{43A7EA43-3DED-4FA0-BD44-A0FFF2FCC523}" type="presParOf" srcId="{AF04EB4B-18A0-45FE-9C3B-AE6E82E0FEBD}" destId="{3179169E-38C5-4721-B36E-6CECC5A4BAA9}" srcOrd="3" destOrd="0" presId="urn:microsoft.com/office/officeart/2008/layout/VerticalCurvedList"/>
    <dgm:cxn modelId="{4A284CBF-0402-4274-A23C-5BBF5D4A73B2}" type="presParOf" srcId="{AF04EB4B-18A0-45FE-9C3B-AE6E82E0FEBD}" destId="{14C2098D-8813-4560-8CFF-8497BCDE712B}" srcOrd="4" destOrd="0" presId="urn:microsoft.com/office/officeart/2008/layout/VerticalCurvedList"/>
    <dgm:cxn modelId="{9A6BE862-63DD-4018-9A43-EA687B2DC038}" type="presParOf" srcId="{14C2098D-8813-4560-8CFF-8497BCDE712B}" destId="{5342AECB-5CB5-4A08-9CE7-6DD90A890C3E}" srcOrd="0" destOrd="0" presId="urn:microsoft.com/office/officeart/2008/layout/VerticalCurvedList"/>
    <dgm:cxn modelId="{6A2878D4-E398-4959-96BB-7F82D74B6F38}" type="presParOf" srcId="{AF04EB4B-18A0-45FE-9C3B-AE6E82E0FEBD}" destId="{4063BAF8-9C91-4E06-BBB0-6F1CC2DBBAFF}" srcOrd="5" destOrd="0" presId="urn:microsoft.com/office/officeart/2008/layout/VerticalCurvedList"/>
    <dgm:cxn modelId="{873BE125-9755-4A8D-B0C7-28E5E0C61B1D}" type="presParOf" srcId="{AF04EB4B-18A0-45FE-9C3B-AE6E82E0FEBD}" destId="{66EF634C-E2BA-437E-8E07-DFB3DC322B9D}" srcOrd="6" destOrd="0" presId="urn:microsoft.com/office/officeart/2008/layout/VerticalCurvedList"/>
    <dgm:cxn modelId="{2EB62D37-6A50-4EA6-AD1A-E6762E3645F4}" type="presParOf" srcId="{66EF634C-E2BA-437E-8E07-DFB3DC322B9D}" destId="{1700BC00-DC0E-4C9B-BC51-5F75907F6CED}" srcOrd="0" destOrd="0" presId="urn:microsoft.com/office/officeart/2008/layout/VerticalCurvedList"/>
    <dgm:cxn modelId="{D78043BF-B090-46ED-B64A-A73A4A1F71EC}" type="presParOf" srcId="{AF04EB4B-18A0-45FE-9C3B-AE6E82E0FEBD}" destId="{91C8C20E-0AB9-4815-9067-9B940D20D62C}" srcOrd="7" destOrd="0" presId="urn:microsoft.com/office/officeart/2008/layout/VerticalCurvedList"/>
    <dgm:cxn modelId="{16E68E94-9B9A-43CA-91B4-EADDE679504F}" type="presParOf" srcId="{AF04EB4B-18A0-45FE-9C3B-AE6E82E0FEBD}" destId="{D38F5DB1-BDF6-4E03-BF00-42491AB6E751}" srcOrd="8" destOrd="0" presId="urn:microsoft.com/office/officeart/2008/layout/VerticalCurvedList"/>
    <dgm:cxn modelId="{63C04EE4-A5DC-49E2-A0CC-BE1FBF260C7B}" type="presParOf" srcId="{D38F5DB1-BDF6-4E03-BF00-42491AB6E751}" destId="{9CCA6A7A-BF9E-4629-9A98-3F52FACD272C}" srcOrd="0" destOrd="0" presId="urn:microsoft.com/office/officeart/2008/layout/VerticalCurvedList"/>
    <dgm:cxn modelId="{E0E3A5F5-ABCD-40FF-8EB6-3B13EFA04A4C}" type="presParOf" srcId="{AF04EB4B-18A0-45FE-9C3B-AE6E82E0FEBD}" destId="{6D04905A-6C99-4151-866E-D16DD2CFA146}" srcOrd="9" destOrd="0" presId="urn:microsoft.com/office/officeart/2008/layout/VerticalCurvedList"/>
    <dgm:cxn modelId="{AF2187F8-91D8-444F-892A-98806065FDDB}" type="presParOf" srcId="{AF04EB4B-18A0-45FE-9C3B-AE6E82E0FEBD}" destId="{ECCCDB47-A93B-4303-A527-0DDBA4805469}" srcOrd="10" destOrd="0" presId="urn:microsoft.com/office/officeart/2008/layout/VerticalCurvedList"/>
    <dgm:cxn modelId="{96F73469-592B-4396-A24E-985080F09358}" type="presParOf" srcId="{ECCCDB47-A93B-4303-A527-0DDBA4805469}" destId="{4459462F-2D0C-4CCC-8159-1207EE2038C9}" srcOrd="0" destOrd="0" presId="urn:microsoft.com/office/officeart/2008/layout/VerticalCurvedList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Наволокское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отделение Всероссийского общества инвалидов. Председатель Михайлов Евгений Рудольфович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492310E2-6157-4381-BECF-CC65768DE3F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Молодёжный Совет Наволокского городского поселения, в 2018 году  председатель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Ремезкова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Дарья.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4E092AE0-C6FE-44D3-9EF5-EF10CCF97BD1}" type="parTrans" cxnId="{472CA5BA-782B-4AF0-800A-9C55B0F23CDB}">
      <dgm:prSet/>
      <dgm:spPr/>
      <dgm:t>
        <a:bodyPr/>
        <a:lstStyle/>
        <a:p>
          <a:endParaRPr lang="ru-RU" sz="1800"/>
        </a:p>
      </dgm:t>
    </dgm:pt>
    <dgm:pt modelId="{92D0D89B-3EF1-4536-BB55-89A0E6972FCA}" type="sibTrans" cxnId="{472CA5BA-782B-4AF0-800A-9C55B0F23CDB}">
      <dgm:prSet/>
      <dgm:spPr/>
      <dgm:t>
        <a:bodyPr/>
        <a:lstStyle/>
        <a:p>
          <a:endParaRPr lang="ru-RU" sz="1800"/>
        </a:p>
      </dgm:t>
    </dgm:pt>
    <dgm:pt modelId="{D1975AAD-FDB2-4E6F-AE2A-4B2F4702BD58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Совет ветеранов с. Первомайский. Председатель Смирнова Татьяна Михайловна.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2131C15-CCBA-4A35-883D-C4825C6F89AA}" type="parTrans" cxnId="{4058C186-65C9-4B9E-B850-A10915981040}">
      <dgm:prSet/>
      <dgm:spPr/>
      <dgm:t>
        <a:bodyPr/>
        <a:lstStyle/>
        <a:p>
          <a:endParaRPr lang="ru-RU" sz="1800"/>
        </a:p>
      </dgm:t>
    </dgm:pt>
    <dgm:pt modelId="{C1D35FD1-F35F-4AF7-9CD3-10C9694ED40D}" type="sibTrans" cxnId="{4058C186-65C9-4B9E-B850-A10915981040}">
      <dgm:prSet/>
      <dgm:spPr/>
      <dgm:t>
        <a:bodyPr/>
        <a:lstStyle/>
        <a:p>
          <a:endParaRPr lang="ru-RU" sz="1800"/>
        </a:p>
      </dgm:t>
    </dgm:pt>
    <dgm:pt modelId="{407FB28F-533B-48C2-A389-CA2966509EE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Совет ветеранов с.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Станко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 Председатель Васькина Галина Викторовна.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7E3E858B-29E1-4396-9B01-BADBCDBBBAEE}" type="parTrans" cxnId="{B684BDDE-5882-4A45-AF51-1768CFCE6975}">
      <dgm:prSet/>
      <dgm:spPr/>
      <dgm:t>
        <a:bodyPr/>
        <a:lstStyle/>
        <a:p>
          <a:endParaRPr lang="ru-RU" sz="1800"/>
        </a:p>
      </dgm:t>
    </dgm:pt>
    <dgm:pt modelId="{9FD33B88-3C0E-4747-AC72-1859E7ABEDB5}" type="sibTrans" cxnId="{B684BDDE-5882-4A45-AF51-1768CFCE6975}">
      <dgm:prSet/>
      <dgm:spPr/>
      <dgm:t>
        <a:bodyPr/>
        <a:lstStyle/>
        <a:p>
          <a:endParaRPr lang="ru-RU" sz="1800"/>
        </a:p>
      </dgm:t>
    </dgm:pt>
    <dgm:pt modelId="{D5319268-E020-45EB-8A4D-0CD7B9DCB4C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Совет ветеранов с. Октябрьский. Председатель </a:t>
          </a:r>
          <a:r>
            <a:rPr lang="ru-RU" sz="1800" dirty="0" err="1" smtClean="0">
              <a:solidFill>
                <a:schemeClr val="tx1"/>
              </a:solidFill>
              <a:latin typeface="+mn-lt"/>
              <a:ea typeface="+mn-ea"/>
              <a:cs typeface="+mn-cs"/>
            </a:rPr>
            <a:t>Паульман</a:t>
          </a:r>
          <a:r>
            <a: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Римма Ивановна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6FD3F0F-F7FE-4B93-B803-4CE1F81BE7DC}" type="parTrans" cxnId="{5E91FE50-7289-40CE-B7D0-1495561C5E07}">
      <dgm:prSet/>
      <dgm:spPr/>
      <dgm:t>
        <a:bodyPr/>
        <a:lstStyle/>
        <a:p>
          <a:endParaRPr lang="ru-RU" sz="1800"/>
        </a:p>
      </dgm:t>
    </dgm:pt>
    <dgm:pt modelId="{910C5368-A0C3-4B85-9490-4B84321BC858}" type="sibTrans" cxnId="{5E91FE50-7289-40CE-B7D0-1495561C5E07}">
      <dgm:prSet/>
      <dgm:spPr/>
      <dgm:t>
        <a:bodyPr/>
        <a:lstStyle/>
        <a:p>
          <a:endParaRPr lang="ru-RU" sz="1800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5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5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5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3179169E-38C5-4721-B36E-6CECC5A4BAA9}" type="pres">
      <dgm:prSet presAssocID="{492310E2-6157-4381-BECF-CC65768DE3F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2098D-8813-4560-8CFF-8497BCDE712B}" type="pres">
      <dgm:prSet presAssocID="{492310E2-6157-4381-BECF-CC65768DE3FD}" presName="accent_2" presStyleCnt="0"/>
      <dgm:spPr/>
      <dgm:t>
        <a:bodyPr/>
        <a:lstStyle/>
        <a:p>
          <a:endParaRPr lang="ru-RU"/>
        </a:p>
      </dgm:t>
    </dgm:pt>
    <dgm:pt modelId="{5342AECB-5CB5-4A08-9CE7-6DD90A890C3E}" type="pres">
      <dgm:prSet presAssocID="{492310E2-6157-4381-BECF-CC65768DE3FD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063BAF8-9C91-4E06-BBB0-6F1CC2DBBAFF}" type="pres">
      <dgm:prSet presAssocID="{D1975AAD-FDB2-4E6F-AE2A-4B2F4702BD58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F634C-E2BA-437E-8E07-DFB3DC322B9D}" type="pres">
      <dgm:prSet presAssocID="{D1975AAD-FDB2-4E6F-AE2A-4B2F4702BD58}" presName="accent_3" presStyleCnt="0"/>
      <dgm:spPr/>
      <dgm:t>
        <a:bodyPr/>
        <a:lstStyle/>
        <a:p>
          <a:endParaRPr lang="ru-RU"/>
        </a:p>
      </dgm:t>
    </dgm:pt>
    <dgm:pt modelId="{1700BC00-DC0E-4C9B-BC51-5F75907F6CED}" type="pres">
      <dgm:prSet presAssocID="{D1975AAD-FDB2-4E6F-AE2A-4B2F4702BD58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91C8C20E-0AB9-4815-9067-9B940D20D62C}" type="pres">
      <dgm:prSet presAssocID="{D5319268-E020-45EB-8A4D-0CD7B9DCB4C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F5DB1-BDF6-4E03-BF00-42491AB6E751}" type="pres">
      <dgm:prSet presAssocID="{D5319268-E020-45EB-8A4D-0CD7B9DCB4C3}" presName="accent_4" presStyleCnt="0"/>
      <dgm:spPr/>
      <dgm:t>
        <a:bodyPr/>
        <a:lstStyle/>
        <a:p>
          <a:endParaRPr lang="ru-RU"/>
        </a:p>
      </dgm:t>
    </dgm:pt>
    <dgm:pt modelId="{9CCA6A7A-BF9E-4629-9A98-3F52FACD272C}" type="pres">
      <dgm:prSet presAssocID="{D5319268-E020-45EB-8A4D-0CD7B9DCB4C3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6D04905A-6C99-4151-866E-D16DD2CFA146}" type="pres">
      <dgm:prSet presAssocID="{407FB28F-533B-48C2-A389-CA2966509EE6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CDB47-A93B-4303-A527-0DDBA4805469}" type="pres">
      <dgm:prSet presAssocID="{407FB28F-533B-48C2-A389-CA2966509EE6}" presName="accent_5" presStyleCnt="0"/>
      <dgm:spPr/>
      <dgm:t>
        <a:bodyPr/>
        <a:lstStyle/>
        <a:p>
          <a:endParaRPr lang="ru-RU"/>
        </a:p>
      </dgm:t>
    </dgm:pt>
    <dgm:pt modelId="{4459462F-2D0C-4CCC-8159-1207EE2038C9}" type="pres">
      <dgm:prSet presAssocID="{407FB28F-533B-48C2-A389-CA2966509EE6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9EC373EB-70ED-423E-A208-AF1F6CD0B3F7}" type="presOf" srcId="{D1975AAD-FDB2-4E6F-AE2A-4B2F4702BD58}" destId="{4063BAF8-9C91-4E06-BBB0-6F1CC2DBBAFF}" srcOrd="0" destOrd="0" presId="urn:microsoft.com/office/officeart/2008/layout/VerticalCurvedList"/>
    <dgm:cxn modelId="{FC6633B8-86BD-494C-9B9C-493285AC6D1B}" type="presOf" srcId="{492310E2-6157-4381-BECF-CC65768DE3FD}" destId="{3179169E-38C5-4721-B36E-6CECC5A4BAA9}" srcOrd="0" destOrd="0" presId="urn:microsoft.com/office/officeart/2008/layout/VerticalCurvedList"/>
    <dgm:cxn modelId="{F4F74E66-8E97-4823-8784-387374683FF7}" type="presOf" srcId="{D2A63BA7-4DD9-4D81-B59F-0939833470FD}" destId="{19185CE7-8543-41F1-9AE9-6B616CA58444}" srcOrd="0" destOrd="0" presId="urn:microsoft.com/office/officeart/2008/layout/VerticalCurvedList"/>
    <dgm:cxn modelId="{5E91FE50-7289-40CE-B7D0-1495561C5E07}" srcId="{315699C9-F5A1-4F9E-A9C2-31B6ACCD52EF}" destId="{D5319268-E020-45EB-8A4D-0CD7B9DCB4C3}" srcOrd="3" destOrd="0" parTransId="{B6FD3F0F-F7FE-4B93-B803-4CE1F81BE7DC}" sibTransId="{910C5368-A0C3-4B85-9490-4B84321BC858}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DDEA49E4-4E93-43AF-9EE1-3E93D6A2ED4F}" type="presOf" srcId="{315699C9-F5A1-4F9E-A9C2-31B6ACCD52EF}" destId="{C1768847-A479-40DD-AB73-04B5AE468FE6}" srcOrd="0" destOrd="0" presId="urn:microsoft.com/office/officeart/2008/layout/VerticalCurvedList"/>
    <dgm:cxn modelId="{A94C5607-B458-4DEE-A2F6-4E20139922A9}" type="presOf" srcId="{D5319268-E020-45EB-8A4D-0CD7B9DCB4C3}" destId="{91C8C20E-0AB9-4815-9067-9B940D20D62C}" srcOrd="0" destOrd="0" presId="urn:microsoft.com/office/officeart/2008/layout/VerticalCurvedList"/>
    <dgm:cxn modelId="{19731EA1-A4B2-43AD-A096-660C5FABB3C5}" type="presOf" srcId="{407FB28F-533B-48C2-A389-CA2966509EE6}" destId="{6D04905A-6C99-4151-866E-D16DD2CFA146}" srcOrd="0" destOrd="0" presId="urn:microsoft.com/office/officeart/2008/layout/VerticalCurvedList"/>
    <dgm:cxn modelId="{B684BDDE-5882-4A45-AF51-1768CFCE6975}" srcId="{315699C9-F5A1-4F9E-A9C2-31B6ACCD52EF}" destId="{407FB28F-533B-48C2-A389-CA2966509EE6}" srcOrd="4" destOrd="0" parTransId="{7E3E858B-29E1-4396-9B01-BADBCDBBBAEE}" sibTransId="{9FD33B88-3C0E-4747-AC72-1859E7ABEDB5}"/>
    <dgm:cxn modelId="{7B7D466D-A909-4C80-86DA-AA13BFC02B84}" type="presOf" srcId="{D6697977-6FE2-40F5-B910-5DC1316331D7}" destId="{BA38E1CD-FD6E-4431-A276-A51AE78A344E}" srcOrd="0" destOrd="0" presId="urn:microsoft.com/office/officeart/2008/layout/VerticalCurvedList"/>
    <dgm:cxn modelId="{472CA5BA-782B-4AF0-800A-9C55B0F23CDB}" srcId="{315699C9-F5A1-4F9E-A9C2-31B6ACCD52EF}" destId="{492310E2-6157-4381-BECF-CC65768DE3FD}" srcOrd="1" destOrd="0" parTransId="{4E092AE0-C6FE-44D3-9EF5-EF10CCF97BD1}" sibTransId="{92D0D89B-3EF1-4536-BB55-89A0E6972FCA}"/>
    <dgm:cxn modelId="{4058C186-65C9-4B9E-B850-A10915981040}" srcId="{315699C9-F5A1-4F9E-A9C2-31B6ACCD52EF}" destId="{D1975AAD-FDB2-4E6F-AE2A-4B2F4702BD58}" srcOrd="2" destOrd="0" parTransId="{B2131C15-CCBA-4A35-883D-C4825C6F89AA}" sibTransId="{C1D35FD1-F35F-4AF7-9CD3-10C9694ED40D}"/>
    <dgm:cxn modelId="{E3846658-5EFC-4CA6-88D9-DD4A18B6C03F}" type="presParOf" srcId="{C1768847-A479-40DD-AB73-04B5AE468FE6}" destId="{AF04EB4B-18A0-45FE-9C3B-AE6E82E0FEBD}" srcOrd="0" destOrd="0" presId="urn:microsoft.com/office/officeart/2008/layout/VerticalCurvedList"/>
    <dgm:cxn modelId="{D6987164-E0FF-4D0E-8B6D-6F1371315A45}" type="presParOf" srcId="{AF04EB4B-18A0-45FE-9C3B-AE6E82E0FEBD}" destId="{5C7A0B86-63F1-4C07-BC1A-7C0FB584BB2A}" srcOrd="0" destOrd="0" presId="urn:microsoft.com/office/officeart/2008/layout/VerticalCurvedList"/>
    <dgm:cxn modelId="{63C54CEC-4E97-4216-A42F-9B63CBF5D4A3}" type="presParOf" srcId="{5C7A0B86-63F1-4C07-BC1A-7C0FB584BB2A}" destId="{3BD598F3-F25A-4F42-BEED-E1D976A31EDD}" srcOrd="0" destOrd="0" presId="urn:microsoft.com/office/officeart/2008/layout/VerticalCurvedList"/>
    <dgm:cxn modelId="{3501E855-2BE1-4C71-B786-7CD0654F96B1}" type="presParOf" srcId="{5C7A0B86-63F1-4C07-BC1A-7C0FB584BB2A}" destId="{19185CE7-8543-41F1-9AE9-6B616CA58444}" srcOrd="1" destOrd="0" presId="urn:microsoft.com/office/officeart/2008/layout/VerticalCurvedList"/>
    <dgm:cxn modelId="{46FC0062-19ED-4702-B17F-577387B099EE}" type="presParOf" srcId="{5C7A0B86-63F1-4C07-BC1A-7C0FB584BB2A}" destId="{A1481B2D-3761-4797-BEB6-284CA48B147D}" srcOrd="2" destOrd="0" presId="urn:microsoft.com/office/officeart/2008/layout/VerticalCurvedList"/>
    <dgm:cxn modelId="{0D6BC0E2-273A-47B3-9381-7FEB68D43C3A}" type="presParOf" srcId="{5C7A0B86-63F1-4C07-BC1A-7C0FB584BB2A}" destId="{9FBE8D94-B585-4A73-B4EF-DD02E90B7C55}" srcOrd="3" destOrd="0" presId="urn:microsoft.com/office/officeart/2008/layout/VerticalCurvedList"/>
    <dgm:cxn modelId="{E826D0F9-ACDE-400E-8FDE-FE42FB9DBE2F}" type="presParOf" srcId="{AF04EB4B-18A0-45FE-9C3B-AE6E82E0FEBD}" destId="{BA38E1CD-FD6E-4431-A276-A51AE78A344E}" srcOrd="1" destOrd="0" presId="urn:microsoft.com/office/officeart/2008/layout/VerticalCurvedList"/>
    <dgm:cxn modelId="{D2BFF4A0-5FA9-45AF-9E07-66CEC609C4BE}" type="presParOf" srcId="{AF04EB4B-18A0-45FE-9C3B-AE6E82E0FEBD}" destId="{EF2786C8-ED75-425E-A440-8AEC9A31FBD0}" srcOrd="2" destOrd="0" presId="urn:microsoft.com/office/officeart/2008/layout/VerticalCurvedList"/>
    <dgm:cxn modelId="{0839C06A-AB81-46E4-9BDF-4F69E5DBC340}" type="presParOf" srcId="{EF2786C8-ED75-425E-A440-8AEC9A31FBD0}" destId="{052F6C1F-EB67-4700-AA9B-912E0BCD417F}" srcOrd="0" destOrd="0" presId="urn:microsoft.com/office/officeart/2008/layout/VerticalCurvedList"/>
    <dgm:cxn modelId="{C1B2F01E-24A1-44D4-8988-7A758139B4B5}" type="presParOf" srcId="{AF04EB4B-18A0-45FE-9C3B-AE6E82E0FEBD}" destId="{3179169E-38C5-4721-B36E-6CECC5A4BAA9}" srcOrd="3" destOrd="0" presId="urn:microsoft.com/office/officeart/2008/layout/VerticalCurvedList"/>
    <dgm:cxn modelId="{3E7F1038-A470-4421-9B9C-B09AC98314D4}" type="presParOf" srcId="{AF04EB4B-18A0-45FE-9C3B-AE6E82E0FEBD}" destId="{14C2098D-8813-4560-8CFF-8497BCDE712B}" srcOrd="4" destOrd="0" presId="urn:microsoft.com/office/officeart/2008/layout/VerticalCurvedList"/>
    <dgm:cxn modelId="{0EDEFE07-DFC1-4694-B0A6-4213307BFDBD}" type="presParOf" srcId="{14C2098D-8813-4560-8CFF-8497BCDE712B}" destId="{5342AECB-5CB5-4A08-9CE7-6DD90A890C3E}" srcOrd="0" destOrd="0" presId="urn:microsoft.com/office/officeart/2008/layout/VerticalCurvedList"/>
    <dgm:cxn modelId="{628AE3DF-D19D-45AA-B9E6-CBA58F4E067B}" type="presParOf" srcId="{AF04EB4B-18A0-45FE-9C3B-AE6E82E0FEBD}" destId="{4063BAF8-9C91-4E06-BBB0-6F1CC2DBBAFF}" srcOrd="5" destOrd="0" presId="urn:microsoft.com/office/officeart/2008/layout/VerticalCurvedList"/>
    <dgm:cxn modelId="{43B8F075-74BB-4517-940D-49759A10E8BD}" type="presParOf" srcId="{AF04EB4B-18A0-45FE-9C3B-AE6E82E0FEBD}" destId="{66EF634C-E2BA-437E-8E07-DFB3DC322B9D}" srcOrd="6" destOrd="0" presId="urn:microsoft.com/office/officeart/2008/layout/VerticalCurvedList"/>
    <dgm:cxn modelId="{F7FFAD6B-5A7D-4D03-8594-8AE428642391}" type="presParOf" srcId="{66EF634C-E2BA-437E-8E07-DFB3DC322B9D}" destId="{1700BC00-DC0E-4C9B-BC51-5F75907F6CED}" srcOrd="0" destOrd="0" presId="urn:microsoft.com/office/officeart/2008/layout/VerticalCurvedList"/>
    <dgm:cxn modelId="{D0371B3E-2C22-4D4A-B527-1E9E164B7B8B}" type="presParOf" srcId="{AF04EB4B-18A0-45FE-9C3B-AE6E82E0FEBD}" destId="{91C8C20E-0AB9-4815-9067-9B940D20D62C}" srcOrd="7" destOrd="0" presId="urn:microsoft.com/office/officeart/2008/layout/VerticalCurvedList"/>
    <dgm:cxn modelId="{661F60F1-6585-499F-8B6D-4BDC21682EFB}" type="presParOf" srcId="{AF04EB4B-18A0-45FE-9C3B-AE6E82E0FEBD}" destId="{D38F5DB1-BDF6-4E03-BF00-42491AB6E751}" srcOrd="8" destOrd="0" presId="urn:microsoft.com/office/officeart/2008/layout/VerticalCurvedList"/>
    <dgm:cxn modelId="{4B0C8B2F-4871-4F83-AB4B-EB583BB313E2}" type="presParOf" srcId="{D38F5DB1-BDF6-4E03-BF00-42491AB6E751}" destId="{9CCA6A7A-BF9E-4629-9A98-3F52FACD272C}" srcOrd="0" destOrd="0" presId="urn:microsoft.com/office/officeart/2008/layout/VerticalCurvedList"/>
    <dgm:cxn modelId="{EEBD555B-1974-4D55-9425-B1ACAD6305E0}" type="presParOf" srcId="{AF04EB4B-18A0-45FE-9C3B-AE6E82E0FEBD}" destId="{6D04905A-6C99-4151-866E-D16DD2CFA146}" srcOrd="9" destOrd="0" presId="urn:microsoft.com/office/officeart/2008/layout/VerticalCurvedList"/>
    <dgm:cxn modelId="{F7BD2764-872D-49C1-BC6A-0D7E12DBE789}" type="presParOf" srcId="{AF04EB4B-18A0-45FE-9C3B-AE6E82E0FEBD}" destId="{ECCCDB47-A93B-4303-A527-0DDBA4805469}" srcOrd="10" destOrd="0" presId="urn:microsoft.com/office/officeart/2008/layout/VerticalCurvedList"/>
    <dgm:cxn modelId="{A8D027B3-8E64-4ED3-A536-1531A03058D0}" type="presParOf" srcId="{ECCCDB47-A93B-4303-A527-0DDBA4805469}" destId="{4459462F-2D0C-4CCC-8159-1207EE2038C9}" srcOrd="0" destOrd="0" presId="urn:microsoft.com/office/officeart/2008/layout/VerticalCurvedLis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BEEDEB-4A8F-471B-B37F-D145B41A9A7B}" type="doc">
      <dgm:prSet loTypeId="urn:microsoft.com/office/officeart/2005/8/layout/venn1" loCatId="relationship" qsTypeId="urn:microsoft.com/office/officeart/2005/8/quickstyle/simple3" qsCatId="simple" csTypeId="urn:microsoft.com/office/officeart/2005/8/colors/colorful3" csCatId="colorful" phldr="1"/>
      <dgm:spPr/>
    </dgm:pt>
    <dgm:pt modelId="{80826ECF-8FDD-4BD5-8C4F-CB0959A59A28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+mj-lt"/>
              <a:cs typeface="Times New Roman" pitchFamily="18" charset="0"/>
            </a:rPr>
            <a:t> магазина</a:t>
          </a:r>
          <a:endParaRPr lang="ru-RU" sz="1400" b="1" dirty="0">
            <a:latin typeface="+mj-lt"/>
            <a:cs typeface="Times New Roman" pitchFamily="18" charset="0"/>
          </a:endParaRPr>
        </a:p>
      </dgm:t>
    </dgm:pt>
    <dgm:pt modelId="{9E58F5CE-6603-4415-82C4-2552F1150634}" type="parTrans" cxnId="{22A3DA05-8747-45FB-B49F-16387AEB3FE5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F249CCF3-761F-4F04-947B-8D1207ADBA02}" type="sibTrans" cxnId="{22A3DA05-8747-45FB-B49F-16387AEB3FE5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0615D44C-DF7B-4A2C-80AF-8747A80EDC71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+mj-lt"/>
              <a:cs typeface="Times New Roman" pitchFamily="18" charset="0"/>
            </a:rPr>
            <a:t> предприятий бытового обслуживания</a:t>
          </a:r>
          <a:endParaRPr lang="ru-RU" sz="1400" b="1" dirty="0">
            <a:latin typeface="+mj-lt"/>
            <a:cs typeface="Times New Roman" pitchFamily="18" charset="0"/>
          </a:endParaRPr>
        </a:p>
      </dgm:t>
    </dgm:pt>
    <dgm:pt modelId="{2202ABE5-0278-4008-8725-4ABC523DE670}" type="parTrans" cxnId="{A10A5423-ED7F-4001-B376-1C072D336EE4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002002D4-6532-4E84-B7FB-5ADDD85F448E}" type="sibTrans" cxnId="{A10A5423-ED7F-4001-B376-1C072D336EE4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E0E3B102-42CE-49B7-A8E4-1B2F6DB4244E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+mj-lt"/>
              <a:cs typeface="Times New Roman" pitchFamily="18" charset="0"/>
            </a:rPr>
            <a:t> предприятий общественного питания</a:t>
          </a:r>
          <a:endParaRPr lang="ru-RU" sz="1400" b="1" dirty="0">
            <a:latin typeface="+mj-lt"/>
            <a:cs typeface="Times New Roman" pitchFamily="18" charset="0"/>
          </a:endParaRPr>
        </a:p>
      </dgm:t>
    </dgm:pt>
    <dgm:pt modelId="{8DB5EA40-F115-4F93-ABB1-31365F9ACBDA}" type="parTrans" cxnId="{C4E70952-426D-4181-AAB3-9E83E87B14C1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84DBF4EB-82F3-4FE6-BB4E-5B7FDC4008AD}" type="sibTrans" cxnId="{C4E70952-426D-4181-AAB3-9E83E87B14C1}">
      <dgm:prSet/>
      <dgm:spPr/>
      <dgm:t>
        <a:bodyPr/>
        <a:lstStyle/>
        <a:p>
          <a:pPr algn="ctr"/>
          <a:endParaRPr lang="ru-RU" sz="1400">
            <a:solidFill>
              <a:schemeClr val="tx1">
                <a:lumMod val="85000"/>
                <a:lumOff val="15000"/>
              </a:schemeClr>
            </a:solidFill>
            <a:latin typeface="+mj-lt"/>
          </a:endParaRPr>
        </a:p>
      </dgm:t>
    </dgm:pt>
    <dgm:pt modelId="{9D239171-278F-4BE6-A33B-C11C637D394D}" type="pres">
      <dgm:prSet presAssocID="{3FBEEDEB-4A8F-471B-B37F-D145B41A9A7B}" presName="compositeShape" presStyleCnt="0">
        <dgm:presLayoutVars>
          <dgm:chMax val="7"/>
          <dgm:dir/>
          <dgm:resizeHandles val="exact"/>
        </dgm:presLayoutVars>
      </dgm:prSet>
      <dgm:spPr/>
    </dgm:pt>
    <dgm:pt modelId="{C7F5AA55-E59E-43E9-BB6F-9F9536BF26B5}" type="pres">
      <dgm:prSet presAssocID="{80826ECF-8FDD-4BD5-8C4F-CB0959A59A28}" presName="circ1" presStyleLbl="vennNode1" presStyleIdx="0" presStyleCnt="3" custScaleX="219809" custLinFactNeighborX="-2166" custLinFactNeighborY="-4833"/>
      <dgm:spPr/>
      <dgm:t>
        <a:bodyPr/>
        <a:lstStyle/>
        <a:p>
          <a:endParaRPr lang="ru-RU"/>
        </a:p>
      </dgm:t>
    </dgm:pt>
    <dgm:pt modelId="{7FD6233C-5FAF-44AF-8EB0-0F081C52A280}" type="pres">
      <dgm:prSet presAssocID="{80826ECF-8FDD-4BD5-8C4F-CB0959A59A2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CC004-843C-4427-9B7B-6FC500928784}" type="pres">
      <dgm:prSet presAssocID="{0615D44C-DF7B-4A2C-80AF-8747A80EDC71}" presName="circ2" presStyleLbl="vennNode1" presStyleIdx="1" presStyleCnt="3" custScaleX="192859" custLinFactNeighborX="36532" custLinFactNeighborY="634"/>
      <dgm:spPr/>
      <dgm:t>
        <a:bodyPr/>
        <a:lstStyle/>
        <a:p>
          <a:endParaRPr lang="ru-RU"/>
        </a:p>
      </dgm:t>
    </dgm:pt>
    <dgm:pt modelId="{963C0022-3F95-4DA3-84B7-6DAF1B883864}" type="pres">
      <dgm:prSet presAssocID="{0615D44C-DF7B-4A2C-80AF-8747A80EDC7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17BD5-C2B8-464B-8C12-9F6D7F3C5FC0}" type="pres">
      <dgm:prSet presAssocID="{E0E3B102-42CE-49B7-A8E4-1B2F6DB4244E}" presName="circ3" presStyleLbl="vennNode1" presStyleIdx="2" presStyleCnt="3" custScaleX="183555" custLinFactNeighborX="-30669" custLinFactNeighborY="2809"/>
      <dgm:spPr/>
      <dgm:t>
        <a:bodyPr/>
        <a:lstStyle/>
        <a:p>
          <a:endParaRPr lang="ru-RU"/>
        </a:p>
      </dgm:t>
    </dgm:pt>
    <dgm:pt modelId="{59CC2393-2545-4404-A48B-7C125FE37B7A}" type="pres">
      <dgm:prSet presAssocID="{E0E3B102-42CE-49B7-A8E4-1B2F6DB4244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733C4B-1595-4389-BA26-F893CE78C417}" type="presOf" srcId="{80826ECF-8FDD-4BD5-8C4F-CB0959A59A28}" destId="{7FD6233C-5FAF-44AF-8EB0-0F081C52A280}" srcOrd="1" destOrd="0" presId="urn:microsoft.com/office/officeart/2005/8/layout/venn1"/>
    <dgm:cxn modelId="{2D96CC45-26A1-4AA6-A7D5-4E8D3D421A1D}" type="presOf" srcId="{E0E3B102-42CE-49B7-A8E4-1B2F6DB4244E}" destId="{A7017BD5-C2B8-464B-8C12-9F6D7F3C5FC0}" srcOrd="0" destOrd="0" presId="urn:microsoft.com/office/officeart/2005/8/layout/venn1"/>
    <dgm:cxn modelId="{C4E70952-426D-4181-AAB3-9E83E87B14C1}" srcId="{3FBEEDEB-4A8F-471B-B37F-D145B41A9A7B}" destId="{E0E3B102-42CE-49B7-A8E4-1B2F6DB4244E}" srcOrd="2" destOrd="0" parTransId="{8DB5EA40-F115-4F93-ABB1-31365F9ACBDA}" sibTransId="{84DBF4EB-82F3-4FE6-BB4E-5B7FDC4008AD}"/>
    <dgm:cxn modelId="{693E5D54-5F30-461C-8779-F34CA286648F}" type="presOf" srcId="{E0E3B102-42CE-49B7-A8E4-1B2F6DB4244E}" destId="{59CC2393-2545-4404-A48B-7C125FE37B7A}" srcOrd="1" destOrd="0" presId="urn:microsoft.com/office/officeart/2005/8/layout/venn1"/>
    <dgm:cxn modelId="{B0E8A704-3CFE-48E6-879D-54D336DC1722}" type="presOf" srcId="{3FBEEDEB-4A8F-471B-B37F-D145B41A9A7B}" destId="{9D239171-278F-4BE6-A33B-C11C637D394D}" srcOrd="0" destOrd="0" presId="urn:microsoft.com/office/officeart/2005/8/layout/venn1"/>
    <dgm:cxn modelId="{22A3DA05-8747-45FB-B49F-16387AEB3FE5}" srcId="{3FBEEDEB-4A8F-471B-B37F-D145B41A9A7B}" destId="{80826ECF-8FDD-4BD5-8C4F-CB0959A59A28}" srcOrd="0" destOrd="0" parTransId="{9E58F5CE-6603-4415-82C4-2552F1150634}" sibTransId="{F249CCF3-761F-4F04-947B-8D1207ADBA02}"/>
    <dgm:cxn modelId="{C1B2727A-EF88-4A38-8FEC-52D6E2E56B91}" type="presOf" srcId="{80826ECF-8FDD-4BD5-8C4F-CB0959A59A28}" destId="{C7F5AA55-E59E-43E9-BB6F-9F9536BF26B5}" srcOrd="0" destOrd="0" presId="urn:microsoft.com/office/officeart/2005/8/layout/venn1"/>
    <dgm:cxn modelId="{A10A5423-ED7F-4001-B376-1C072D336EE4}" srcId="{3FBEEDEB-4A8F-471B-B37F-D145B41A9A7B}" destId="{0615D44C-DF7B-4A2C-80AF-8747A80EDC71}" srcOrd="1" destOrd="0" parTransId="{2202ABE5-0278-4008-8725-4ABC523DE670}" sibTransId="{002002D4-6532-4E84-B7FB-5ADDD85F448E}"/>
    <dgm:cxn modelId="{6AAB1900-001D-4A4A-A393-3829ABB8B48E}" type="presOf" srcId="{0615D44C-DF7B-4A2C-80AF-8747A80EDC71}" destId="{02BCC004-843C-4427-9B7B-6FC500928784}" srcOrd="0" destOrd="0" presId="urn:microsoft.com/office/officeart/2005/8/layout/venn1"/>
    <dgm:cxn modelId="{E227478B-288B-40E5-A837-C42BBAA288B9}" type="presOf" srcId="{0615D44C-DF7B-4A2C-80AF-8747A80EDC71}" destId="{963C0022-3F95-4DA3-84B7-6DAF1B883864}" srcOrd="1" destOrd="0" presId="urn:microsoft.com/office/officeart/2005/8/layout/venn1"/>
    <dgm:cxn modelId="{956BE192-9ADB-48A3-A035-CDD26482E2EC}" type="presParOf" srcId="{9D239171-278F-4BE6-A33B-C11C637D394D}" destId="{C7F5AA55-E59E-43E9-BB6F-9F9536BF26B5}" srcOrd="0" destOrd="0" presId="urn:microsoft.com/office/officeart/2005/8/layout/venn1"/>
    <dgm:cxn modelId="{C72F650C-7642-4331-B59A-251BA95DCEF5}" type="presParOf" srcId="{9D239171-278F-4BE6-A33B-C11C637D394D}" destId="{7FD6233C-5FAF-44AF-8EB0-0F081C52A280}" srcOrd="1" destOrd="0" presId="urn:microsoft.com/office/officeart/2005/8/layout/venn1"/>
    <dgm:cxn modelId="{333C2D6F-C9DA-4C70-BF86-CAEA9EE6EBF1}" type="presParOf" srcId="{9D239171-278F-4BE6-A33B-C11C637D394D}" destId="{02BCC004-843C-4427-9B7B-6FC500928784}" srcOrd="2" destOrd="0" presId="urn:microsoft.com/office/officeart/2005/8/layout/venn1"/>
    <dgm:cxn modelId="{F576262F-3525-4885-8A69-C16B44FF483F}" type="presParOf" srcId="{9D239171-278F-4BE6-A33B-C11C637D394D}" destId="{963C0022-3F95-4DA3-84B7-6DAF1B883864}" srcOrd="3" destOrd="0" presId="urn:microsoft.com/office/officeart/2005/8/layout/venn1"/>
    <dgm:cxn modelId="{3FB45D9F-08A2-4325-9A40-F6AEECFD9D01}" type="presParOf" srcId="{9D239171-278F-4BE6-A33B-C11C637D394D}" destId="{A7017BD5-C2B8-464B-8C12-9F6D7F3C5FC0}" srcOrd="4" destOrd="0" presId="urn:microsoft.com/office/officeart/2005/8/layout/venn1"/>
    <dgm:cxn modelId="{521E6647-3579-4E0C-AD21-16746B7DD8C7}" type="presParOf" srcId="{9D239171-278F-4BE6-A33B-C11C637D394D}" destId="{59CC2393-2545-4404-A48B-7C125FE37B7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Ремонт муниципального жилищного фонда – 427,3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492310E2-6157-4381-BECF-CC65768DE3FD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Взносы на капитальный ремонт общего имущества в многоквартирных домах – 1 705,2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4E092AE0-C6FE-44D3-9EF5-EF10CCF97BD1}" type="parTrans" cxnId="{472CA5BA-782B-4AF0-800A-9C55B0F23CDB}">
      <dgm:prSet/>
      <dgm:spPr/>
      <dgm:t>
        <a:bodyPr/>
        <a:lstStyle/>
        <a:p>
          <a:endParaRPr lang="ru-RU" sz="1800"/>
        </a:p>
      </dgm:t>
    </dgm:pt>
    <dgm:pt modelId="{92D0D89B-3EF1-4536-BB55-89A0E6972FCA}" type="sibTrans" cxnId="{472CA5BA-782B-4AF0-800A-9C55B0F23CDB}">
      <dgm:prSet/>
      <dgm:spPr/>
      <dgm:t>
        <a:bodyPr/>
        <a:lstStyle/>
        <a:p>
          <a:endParaRPr lang="ru-RU" sz="1800"/>
        </a:p>
      </dgm:t>
    </dgm:pt>
    <dgm:pt modelId="{D1975AAD-FDB2-4E6F-AE2A-4B2F4702BD58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Софинансирование капитального ремонта общего имущества многоквартирных домов – 444,2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2131C15-CCBA-4A35-883D-C4825C6F89AA}" type="parTrans" cxnId="{4058C186-65C9-4B9E-B850-A10915981040}">
      <dgm:prSet/>
      <dgm:spPr/>
      <dgm:t>
        <a:bodyPr/>
        <a:lstStyle/>
        <a:p>
          <a:endParaRPr lang="ru-RU" sz="1800"/>
        </a:p>
      </dgm:t>
    </dgm:pt>
    <dgm:pt modelId="{C1D35FD1-F35F-4AF7-9CD3-10C9694ED40D}" type="sibTrans" cxnId="{4058C186-65C9-4B9E-B850-A10915981040}">
      <dgm:prSet/>
      <dgm:spPr/>
      <dgm:t>
        <a:bodyPr/>
        <a:lstStyle/>
        <a:p>
          <a:endParaRPr lang="ru-RU" sz="1800"/>
        </a:p>
      </dgm:t>
    </dgm:pt>
    <dgm:pt modelId="{407FB28F-533B-48C2-A389-CA2966509EE6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Прочие мероприятия в области жилищного хозяйства– 17,7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7E3E858B-29E1-4396-9B01-BADBCDBBBAEE}" type="parTrans" cxnId="{B684BDDE-5882-4A45-AF51-1768CFCE6975}">
      <dgm:prSet/>
      <dgm:spPr/>
      <dgm:t>
        <a:bodyPr/>
        <a:lstStyle/>
        <a:p>
          <a:endParaRPr lang="ru-RU" sz="1800"/>
        </a:p>
      </dgm:t>
    </dgm:pt>
    <dgm:pt modelId="{9FD33B88-3C0E-4747-AC72-1859E7ABEDB5}" type="sibTrans" cxnId="{B684BDDE-5882-4A45-AF51-1768CFCE6975}">
      <dgm:prSet/>
      <dgm:spPr/>
      <dgm:t>
        <a:bodyPr/>
        <a:lstStyle/>
        <a:p>
          <a:endParaRPr lang="ru-RU" sz="1800"/>
        </a:p>
      </dgm:t>
    </dgm:pt>
    <dgm:pt modelId="{D5319268-E020-45EB-8A4D-0CD7B9DCB4C3}">
      <dgm:prSet phldrT="[Текст]" custT="1"/>
      <dgm:spPr/>
      <dgm:t>
        <a:bodyPr/>
        <a:lstStyle/>
        <a:p>
          <a:r>
            <a:rPr lang="ru-RU" sz="1800" dirty="0" smtClean="0"/>
            <a:t>Техническое заключение о состоянии строительных конструкций жилых домов </a:t>
          </a:r>
          <a:r>
            <a:rPr lang="ru-RU" sz="1800" dirty="0" smtClean="0">
              <a:latin typeface="+mj-lt"/>
              <a:cs typeface="Times New Roman" pitchFamily="18" charset="0"/>
            </a:rPr>
            <a:t>– 101,3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6FD3F0F-F7FE-4B93-B803-4CE1F81BE7DC}" type="parTrans" cxnId="{5E91FE50-7289-40CE-B7D0-1495561C5E07}">
      <dgm:prSet/>
      <dgm:spPr/>
      <dgm:t>
        <a:bodyPr/>
        <a:lstStyle/>
        <a:p>
          <a:endParaRPr lang="ru-RU" sz="1800"/>
        </a:p>
      </dgm:t>
    </dgm:pt>
    <dgm:pt modelId="{910C5368-A0C3-4B85-9490-4B84321BC858}" type="sibTrans" cxnId="{5E91FE50-7289-40CE-B7D0-1495561C5E07}">
      <dgm:prSet/>
      <dgm:spPr/>
      <dgm:t>
        <a:bodyPr/>
        <a:lstStyle/>
        <a:p>
          <a:endParaRPr lang="ru-RU" sz="1800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5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5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5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3179169E-38C5-4721-B36E-6CECC5A4BAA9}" type="pres">
      <dgm:prSet presAssocID="{492310E2-6157-4381-BECF-CC65768DE3F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2098D-8813-4560-8CFF-8497BCDE712B}" type="pres">
      <dgm:prSet presAssocID="{492310E2-6157-4381-BECF-CC65768DE3FD}" presName="accent_2" presStyleCnt="0"/>
      <dgm:spPr/>
      <dgm:t>
        <a:bodyPr/>
        <a:lstStyle/>
        <a:p>
          <a:endParaRPr lang="ru-RU"/>
        </a:p>
      </dgm:t>
    </dgm:pt>
    <dgm:pt modelId="{5342AECB-5CB5-4A08-9CE7-6DD90A890C3E}" type="pres">
      <dgm:prSet presAssocID="{492310E2-6157-4381-BECF-CC65768DE3FD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063BAF8-9C91-4E06-BBB0-6F1CC2DBBAFF}" type="pres">
      <dgm:prSet presAssocID="{D1975AAD-FDB2-4E6F-AE2A-4B2F4702BD58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F634C-E2BA-437E-8E07-DFB3DC322B9D}" type="pres">
      <dgm:prSet presAssocID="{D1975AAD-FDB2-4E6F-AE2A-4B2F4702BD58}" presName="accent_3" presStyleCnt="0"/>
      <dgm:spPr/>
      <dgm:t>
        <a:bodyPr/>
        <a:lstStyle/>
        <a:p>
          <a:endParaRPr lang="ru-RU"/>
        </a:p>
      </dgm:t>
    </dgm:pt>
    <dgm:pt modelId="{1700BC00-DC0E-4C9B-BC51-5F75907F6CED}" type="pres">
      <dgm:prSet presAssocID="{D1975AAD-FDB2-4E6F-AE2A-4B2F4702BD58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91C8C20E-0AB9-4815-9067-9B940D20D62C}" type="pres">
      <dgm:prSet presAssocID="{D5319268-E020-45EB-8A4D-0CD7B9DCB4C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F5DB1-BDF6-4E03-BF00-42491AB6E751}" type="pres">
      <dgm:prSet presAssocID="{D5319268-E020-45EB-8A4D-0CD7B9DCB4C3}" presName="accent_4" presStyleCnt="0"/>
      <dgm:spPr/>
      <dgm:t>
        <a:bodyPr/>
        <a:lstStyle/>
        <a:p>
          <a:endParaRPr lang="ru-RU"/>
        </a:p>
      </dgm:t>
    </dgm:pt>
    <dgm:pt modelId="{9CCA6A7A-BF9E-4629-9A98-3F52FACD272C}" type="pres">
      <dgm:prSet presAssocID="{D5319268-E020-45EB-8A4D-0CD7B9DCB4C3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6D04905A-6C99-4151-866E-D16DD2CFA146}" type="pres">
      <dgm:prSet presAssocID="{407FB28F-533B-48C2-A389-CA2966509EE6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CDB47-A93B-4303-A527-0DDBA4805469}" type="pres">
      <dgm:prSet presAssocID="{407FB28F-533B-48C2-A389-CA2966509EE6}" presName="accent_5" presStyleCnt="0"/>
      <dgm:spPr/>
      <dgm:t>
        <a:bodyPr/>
        <a:lstStyle/>
        <a:p>
          <a:endParaRPr lang="ru-RU"/>
        </a:p>
      </dgm:t>
    </dgm:pt>
    <dgm:pt modelId="{4459462F-2D0C-4CCC-8159-1207EE2038C9}" type="pres">
      <dgm:prSet presAssocID="{407FB28F-533B-48C2-A389-CA2966509EE6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ADB27431-0A1D-4894-ADEF-76DF723E192B}" type="presOf" srcId="{492310E2-6157-4381-BECF-CC65768DE3FD}" destId="{3179169E-38C5-4721-B36E-6CECC5A4BAA9}" srcOrd="0" destOrd="0" presId="urn:microsoft.com/office/officeart/2008/layout/VerticalCurvedList"/>
    <dgm:cxn modelId="{A20B4040-3896-4BDA-B811-AD5CA9CC94FD}" type="presOf" srcId="{D1975AAD-FDB2-4E6F-AE2A-4B2F4702BD58}" destId="{4063BAF8-9C91-4E06-BBB0-6F1CC2DBBAFF}" srcOrd="0" destOrd="0" presId="urn:microsoft.com/office/officeart/2008/layout/VerticalCurvedList"/>
    <dgm:cxn modelId="{5E91FE50-7289-40CE-B7D0-1495561C5E07}" srcId="{315699C9-F5A1-4F9E-A9C2-31B6ACCD52EF}" destId="{D5319268-E020-45EB-8A4D-0CD7B9DCB4C3}" srcOrd="3" destOrd="0" parTransId="{B6FD3F0F-F7FE-4B93-B803-4CE1F81BE7DC}" sibTransId="{910C5368-A0C3-4B85-9490-4B84321BC858}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B684BDDE-5882-4A45-AF51-1768CFCE6975}" srcId="{315699C9-F5A1-4F9E-A9C2-31B6ACCD52EF}" destId="{407FB28F-533B-48C2-A389-CA2966509EE6}" srcOrd="4" destOrd="0" parTransId="{7E3E858B-29E1-4396-9B01-BADBCDBBBAEE}" sibTransId="{9FD33B88-3C0E-4747-AC72-1859E7ABEDB5}"/>
    <dgm:cxn modelId="{5DD6AC65-017F-4D2F-9CDC-9A1EACB3415A}" type="presOf" srcId="{D5319268-E020-45EB-8A4D-0CD7B9DCB4C3}" destId="{91C8C20E-0AB9-4815-9067-9B940D20D62C}" srcOrd="0" destOrd="0" presId="urn:microsoft.com/office/officeart/2008/layout/VerticalCurvedList"/>
    <dgm:cxn modelId="{FBE4ABCD-5850-4D10-8FEE-3E357824AA68}" type="presOf" srcId="{407FB28F-533B-48C2-A389-CA2966509EE6}" destId="{6D04905A-6C99-4151-866E-D16DD2CFA146}" srcOrd="0" destOrd="0" presId="urn:microsoft.com/office/officeart/2008/layout/VerticalCurvedList"/>
    <dgm:cxn modelId="{6461D651-08FF-480C-A5DF-3B8ECC2030AA}" type="presOf" srcId="{315699C9-F5A1-4F9E-A9C2-31B6ACCD52EF}" destId="{C1768847-A479-40DD-AB73-04B5AE468FE6}" srcOrd="0" destOrd="0" presId="urn:microsoft.com/office/officeart/2008/layout/VerticalCurvedList"/>
    <dgm:cxn modelId="{472CA5BA-782B-4AF0-800A-9C55B0F23CDB}" srcId="{315699C9-F5A1-4F9E-A9C2-31B6ACCD52EF}" destId="{492310E2-6157-4381-BECF-CC65768DE3FD}" srcOrd="1" destOrd="0" parTransId="{4E092AE0-C6FE-44D3-9EF5-EF10CCF97BD1}" sibTransId="{92D0D89B-3EF1-4536-BB55-89A0E6972FCA}"/>
    <dgm:cxn modelId="{F64EA0BB-6D63-4B59-B254-B5643D5421FC}" type="presOf" srcId="{D6697977-6FE2-40F5-B910-5DC1316331D7}" destId="{BA38E1CD-FD6E-4431-A276-A51AE78A344E}" srcOrd="0" destOrd="0" presId="urn:microsoft.com/office/officeart/2008/layout/VerticalCurvedList"/>
    <dgm:cxn modelId="{4A60B450-1DA7-43DE-9C99-C3EAA26C0D55}" type="presOf" srcId="{D2A63BA7-4DD9-4D81-B59F-0939833470FD}" destId="{19185CE7-8543-41F1-9AE9-6B616CA58444}" srcOrd="0" destOrd="0" presId="urn:microsoft.com/office/officeart/2008/layout/VerticalCurvedList"/>
    <dgm:cxn modelId="{4058C186-65C9-4B9E-B850-A10915981040}" srcId="{315699C9-F5A1-4F9E-A9C2-31B6ACCD52EF}" destId="{D1975AAD-FDB2-4E6F-AE2A-4B2F4702BD58}" srcOrd="2" destOrd="0" parTransId="{B2131C15-CCBA-4A35-883D-C4825C6F89AA}" sibTransId="{C1D35FD1-F35F-4AF7-9CD3-10C9694ED40D}"/>
    <dgm:cxn modelId="{B8C0B00C-BB2F-4366-AB1A-14BB511CBA8B}" type="presParOf" srcId="{C1768847-A479-40DD-AB73-04B5AE468FE6}" destId="{AF04EB4B-18A0-45FE-9C3B-AE6E82E0FEBD}" srcOrd="0" destOrd="0" presId="urn:microsoft.com/office/officeart/2008/layout/VerticalCurvedList"/>
    <dgm:cxn modelId="{C869E6F2-2C0E-48F0-8309-3333221BD8FF}" type="presParOf" srcId="{AF04EB4B-18A0-45FE-9C3B-AE6E82E0FEBD}" destId="{5C7A0B86-63F1-4C07-BC1A-7C0FB584BB2A}" srcOrd="0" destOrd="0" presId="urn:microsoft.com/office/officeart/2008/layout/VerticalCurvedList"/>
    <dgm:cxn modelId="{57287B60-A776-42D8-A101-9001ABDCEC02}" type="presParOf" srcId="{5C7A0B86-63F1-4C07-BC1A-7C0FB584BB2A}" destId="{3BD598F3-F25A-4F42-BEED-E1D976A31EDD}" srcOrd="0" destOrd="0" presId="urn:microsoft.com/office/officeart/2008/layout/VerticalCurvedList"/>
    <dgm:cxn modelId="{3EECF5A7-769A-4A3E-B0D3-B2F0A559D729}" type="presParOf" srcId="{5C7A0B86-63F1-4C07-BC1A-7C0FB584BB2A}" destId="{19185CE7-8543-41F1-9AE9-6B616CA58444}" srcOrd="1" destOrd="0" presId="urn:microsoft.com/office/officeart/2008/layout/VerticalCurvedList"/>
    <dgm:cxn modelId="{873821AB-5E6E-4F81-86D5-E8CF1C16087F}" type="presParOf" srcId="{5C7A0B86-63F1-4C07-BC1A-7C0FB584BB2A}" destId="{A1481B2D-3761-4797-BEB6-284CA48B147D}" srcOrd="2" destOrd="0" presId="urn:microsoft.com/office/officeart/2008/layout/VerticalCurvedList"/>
    <dgm:cxn modelId="{AFA19460-C2CE-4BF6-AE3B-4E713F446F58}" type="presParOf" srcId="{5C7A0B86-63F1-4C07-BC1A-7C0FB584BB2A}" destId="{9FBE8D94-B585-4A73-B4EF-DD02E90B7C55}" srcOrd="3" destOrd="0" presId="urn:microsoft.com/office/officeart/2008/layout/VerticalCurvedList"/>
    <dgm:cxn modelId="{F5DE2BBC-E16C-4072-8B20-99BD4DBFA19A}" type="presParOf" srcId="{AF04EB4B-18A0-45FE-9C3B-AE6E82E0FEBD}" destId="{BA38E1CD-FD6E-4431-A276-A51AE78A344E}" srcOrd="1" destOrd="0" presId="urn:microsoft.com/office/officeart/2008/layout/VerticalCurvedList"/>
    <dgm:cxn modelId="{5AD63AEA-3187-494F-B1A6-E1A9BF69A4DF}" type="presParOf" srcId="{AF04EB4B-18A0-45FE-9C3B-AE6E82E0FEBD}" destId="{EF2786C8-ED75-425E-A440-8AEC9A31FBD0}" srcOrd="2" destOrd="0" presId="urn:microsoft.com/office/officeart/2008/layout/VerticalCurvedList"/>
    <dgm:cxn modelId="{5F087DA6-1159-48BD-A96A-178D7A7A25E1}" type="presParOf" srcId="{EF2786C8-ED75-425E-A440-8AEC9A31FBD0}" destId="{052F6C1F-EB67-4700-AA9B-912E0BCD417F}" srcOrd="0" destOrd="0" presId="urn:microsoft.com/office/officeart/2008/layout/VerticalCurvedList"/>
    <dgm:cxn modelId="{6F6C7FAE-AD58-46C8-B8A3-9A2349ECFB8F}" type="presParOf" srcId="{AF04EB4B-18A0-45FE-9C3B-AE6E82E0FEBD}" destId="{3179169E-38C5-4721-B36E-6CECC5A4BAA9}" srcOrd="3" destOrd="0" presId="urn:microsoft.com/office/officeart/2008/layout/VerticalCurvedList"/>
    <dgm:cxn modelId="{E51EF1A2-F41E-448C-85AD-034B02F91C9E}" type="presParOf" srcId="{AF04EB4B-18A0-45FE-9C3B-AE6E82E0FEBD}" destId="{14C2098D-8813-4560-8CFF-8497BCDE712B}" srcOrd="4" destOrd="0" presId="urn:microsoft.com/office/officeart/2008/layout/VerticalCurvedList"/>
    <dgm:cxn modelId="{7C324013-F72D-48F6-8157-A333D86A99FE}" type="presParOf" srcId="{14C2098D-8813-4560-8CFF-8497BCDE712B}" destId="{5342AECB-5CB5-4A08-9CE7-6DD90A890C3E}" srcOrd="0" destOrd="0" presId="urn:microsoft.com/office/officeart/2008/layout/VerticalCurvedList"/>
    <dgm:cxn modelId="{CF4511F7-A37B-4FBB-B852-0BC9C02C60B2}" type="presParOf" srcId="{AF04EB4B-18A0-45FE-9C3B-AE6E82E0FEBD}" destId="{4063BAF8-9C91-4E06-BBB0-6F1CC2DBBAFF}" srcOrd="5" destOrd="0" presId="urn:microsoft.com/office/officeart/2008/layout/VerticalCurvedList"/>
    <dgm:cxn modelId="{EBC7C9D0-259A-42C8-B7AB-58DFFF979019}" type="presParOf" srcId="{AF04EB4B-18A0-45FE-9C3B-AE6E82E0FEBD}" destId="{66EF634C-E2BA-437E-8E07-DFB3DC322B9D}" srcOrd="6" destOrd="0" presId="urn:microsoft.com/office/officeart/2008/layout/VerticalCurvedList"/>
    <dgm:cxn modelId="{CC729AA3-51F7-48A7-A5B7-65BB6F44882E}" type="presParOf" srcId="{66EF634C-E2BA-437E-8E07-DFB3DC322B9D}" destId="{1700BC00-DC0E-4C9B-BC51-5F75907F6CED}" srcOrd="0" destOrd="0" presId="urn:microsoft.com/office/officeart/2008/layout/VerticalCurvedList"/>
    <dgm:cxn modelId="{DD9E3FA6-3D6E-43F9-87E6-16CD24A4D2ED}" type="presParOf" srcId="{AF04EB4B-18A0-45FE-9C3B-AE6E82E0FEBD}" destId="{91C8C20E-0AB9-4815-9067-9B940D20D62C}" srcOrd="7" destOrd="0" presId="urn:microsoft.com/office/officeart/2008/layout/VerticalCurvedList"/>
    <dgm:cxn modelId="{53347FA4-4E62-4EF4-895C-58159E0D6A60}" type="presParOf" srcId="{AF04EB4B-18A0-45FE-9C3B-AE6E82E0FEBD}" destId="{D38F5DB1-BDF6-4E03-BF00-42491AB6E751}" srcOrd="8" destOrd="0" presId="urn:microsoft.com/office/officeart/2008/layout/VerticalCurvedList"/>
    <dgm:cxn modelId="{253AF5E2-690B-4582-B253-A80F3F5413CC}" type="presParOf" srcId="{D38F5DB1-BDF6-4E03-BF00-42491AB6E751}" destId="{9CCA6A7A-BF9E-4629-9A98-3F52FACD272C}" srcOrd="0" destOrd="0" presId="urn:microsoft.com/office/officeart/2008/layout/VerticalCurvedList"/>
    <dgm:cxn modelId="{CB47816A-54CC-4017-9F4F-02080ACF1D57}" type="presParOf" srcId="{AF04EB4B-18A0-45FE-9C3B-AE6E82E0FEBD}" destId="{6D04905A-6C99-4151-866E-D16DD2CFA146}" srcOrd="9" destOrd="0" presId="urn:microsoft.com/office/officeart/2008/layout/VerticalCurvedList"/>
    <dgm:cxn modelId="{1EC4F215-C373-4902-A544-F488966F2D78}" type="presParOf" srcId="{AF04EB4B-18A0-45FE-9C3B-AE6E82E0FEBD}" destId="{ECCCDB47-A93B-4303-A527-0DDBA4805469}" srcOrd="10" destOrd="0" presId="urn:microsoft.com/office/officeart/2008/layout/VerticalCurvedList"/>
    <dgm:cxn modelId="{6AABC8B4-28F6-4027-AAB4-CAF51B0A19C0}" type="presParOf" srcId="{ECCCDB47-A93B-4303-A527-0DDBA4805469}" destId="{4459462F-2D0C-4CCC-8159-1207EE2038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Техническое обслуживание инженерный сетей, находящихся в муниципальной собственности  – 243,5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492310E2-6157-4381-BECF-CC65768DE3FD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Ремонт инженерных сетей, находящихся в муниципальной собственности– 318,8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4E092AE0-C6FE-44D3-9EF5-EF10CCF97BD1}" type="parTrans" cxnId="{472CA5BA-782B-4AF0-800A-9C55B0F23CDB}">
      <dgm:prSet/>
      <dgm:spPr/>
      <dgm:t>
        <a:bodyPr/>
        <a:lstStyle/>
        <a:p>
          <a:endParaRPr lang="ru-RU" sz="1800"/>
        </a:p>
      </dgm:t>
    </dgm:pt>
    <dgm:pt modelId="{92D0D89B-3EF1-4536-BB55-89A0E6972FCA}" type="sibTrans" cxnId="{472CA5BA-782B-4AF0-800A-9C55B0F23CDB}">
      <dgm:prSet/>
      <dgm:spPr/>
      <dgm:t>
        <a:bodyPr/>
        <a:lstStyle/>
        <a:p>
          <a:endParaRPr lang="ru-RU" sz="1800"/>
        </a:p>
      </dgm:t>
    </dgm:pt>
    <dgm:pt modelId="{D1975AAD-FDB2-4E6F-AE2A-4B2F4702BD58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Агентские договора за прием и оплату от граждан, внесение записей в реестр о переходе прав собственности на ценные бумаги – 109,6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2131C15-CCBA-4A35-883D-C4825C6F89AA}" type="parTrans" cxnId="{4058C186-65C9-4B9E-B850-A10915981040}">
      <dgm:prSet/>
      <dgm:spPr/>
      <dgm:t>
        <a:bodyPr/>
        <a:lstStyle/>
        <a:p>
          <a:endParaRPr lang="ru-RU" sz="1800"/>
        </a:p>
      </dgm:t>
    </dgm:pt>
    <dgm:pt modelId="{C1D35FD1-F35F-4AF7-9CD3-10C9694ED40D}" type="sibTrans" cxnId="{4058C186-65C9-4B9E-B850-A10915981040}">
      <dgm:prSet/>
      <dgm:spPr/>
      <dgm:t>
        <a:bodyPr/>
        <a:lstStyle/>
        <a:p>
          <a:endParaRPr lang="ru-RU" sz="1800"/>
        </a:p>
      </dgm:t>
    </dgm:pt>
    <dgm:pt modelId="{407FB28F-533B-48C2-A389-CA2966509EE6}">
      <dgm:prSet phldrT="[Текст]" custT="1"/>
      <dgm:spPr/>
      <dgm:t>
        <a:bodyPr/>
        <a:lstStyle/>
        <a:p>
          <a:r>
            <a:rPr lang="ru-RU" sz="1800" dirty="0" smtClean="0">
              <a:latin typeface="+mj-lt"/>
              <a:cs typeface="Times New Roman" pitchFamily="18" charset="0"/>
            </a:rPr>
            <a:t>Прочие мероприятия в области коммунального хозяйства– 49,9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7E3E858B-29E1-4396-9B01-BADBCDBBBAEE}" type="parTrans" cxnId="{B684BDDE-5882-4A45-AF51-1768CFCE6975}">
      <dgm:prSet/>
      <dgm:spPr/>
      <dgm:t>
        <a:bodyPr/>
        <a:lstStyle/>
        <a:p>
          <a:endParaRPr lang="ru-RU" sz="1800"/>
        </a:p>
      </dgm:t>
    </dgm:pt>
    <dgm:pt modelId="{9FD33B88-3C0E-4747-AC72-1859E7ABEDB5}" type="sibTrans" cxnId="{B684BDDE-5882-4A45-AF51-1768CFCE6975}">
      <dgm:prSet/>
      <dgm:spPr/>
      <dgm:t>
        <a:bodyPr/>
        <a:lstStyle/>
        <a:p>
          <a:endParaRPr lang="ru-RU" sz="1800"/>
        </a:p>
      </dgm:t>
    </dgm:pt>
    <dgm:pt modelId="{D5319268-E020-45EB-8A4D-0CD7B9DCB4C3}">
      <dgm:prSet phldrT="[Текст]" custT="1"/>
      <dgm:spPr/>
      <dgm:t>
        <a:bodyPr/>
        <a:lstStyle/>
        <a:p>
          <a:r>
            <a:rPr lang="ru-RU" sz="1800" dirty="0" smtClean="0"/>
            <a:t>Ремонт электрических сетей здания по адресу г.Наволоки ул.Ульянова д.6А, установка и замена приборов учета в муниципальных помещениях </a:t>
          </a:r>
          <a:r>
            <a:rPr lang="ru-RU" sz="1800" dirty="0" smtClean="0">
              <a:latin typeface="+mj-lt"/>
              <a:cs typeface="Times New Roman" pitchFamily="18" charset="0"/>
            </a:rPr>
            <a:t>– 304,3 тыс.руб.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B6FD3F0F-F7FE-4B93-B803-4CE1F81BE7DC}" type="parTrans" cxnId="{5E91FE50-7289-40CE-B7D0-1495561C5E07}">
      <dgm:prSet/>
      <dgm:spPr/>
      <dgm:t>
        <a:bodyPr/>
        <a:lstStyle/>
        <a:p>
          <a:endParaRPr lang="ru-RU" sz="1800"/>
        </a:p>
      </dgm:t>
    </dgm:pt>
    <dgm:pt modelId="{910C5368-A0C3-4B85-9490-4B84321BC858}" type="sibTrans" cxnId="{5E91FE50-7289-40CE-B7D0-1495561C5E07}">
      <dgm:prSet/>
      <dgm:spPr/>
      <dgm:t>
        <a:bodyPr/>
        <a:lstStyle/>
        <a:p>
          <a:endParaRPr lang="ru-RU" sz="1800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5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5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5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3179169E-38C5-4721-B36E-6CECC5A4BAA9}" type="pres">
      <dgm:prSet presAssocID="{492310E2-6157-4381-BECF-CC65768DE3F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2098D-8813-4560-8CFF-8497BCDE712B}" type="pres">
      <dgm:prSet presAssocID="{492310E2-6157-4381-BECF-CC65768DE3FD}" presName="accent_2" presStyleCnt="0"/>
      <dgm:spPr/>
      <dgm:t>
        <a:bodyPr/>
        <a:lstStyle/>
        <a:p>
          <a:endParaRPr lang="ru-RU"/>
        </a:p>
      </dgm:t>
    </dgm:pt>
    <dgm:pt modelId="{5342AECB-5CB5-4A08-9CE7-6DD90A890C3E}" type="pres">
      <dgm:prSet presAssocID="{492310E2-6157-4381-BECF-CC65768DE3FD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063BAF8-9C91-4E06-BBB0-6F1CC2DBBAFF}" type="pres">
      <dgm:prSet presAssocID="{D1975AAD-FDB2-4E6F-AE2A-4B2F4702BD58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F634C-E2BA-437E-8E07-DFB3DC322B9D}" type="pres">
      <dgm:prSet presAssocID="{D1975AAD-FDB2-4E6F-AE2A-4B2F4702BD58}" presName="accent_3" presStyleCnt="0"/>
      <dgm:spPr/>
      <dgm:t>
        <a:bodyPr/>
        <a:lstStyle/>
        <a:p>
          <a:endParaRPr lang="ru-RU"/>
        </a:p>
      </dgm:t>
    </dgm:pt>
    <dgm:pt modelId="{1700BC00-DC0E-4C9B-BC51-5F75907F6CED}" type="pres">
      <dgm:prSet presAssocID="{D1975AAD-FDB2-4E6F-AE2A-4B2F4702BD58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91C8C20E-0AB9-4815-9067-9B940D20D62C}" type="pres">
      <dgm:prSet presAssocID="{D5319268-E020-45EB-8A4D-0CD7B9DCB4C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F5DB1-BDF6-4E03-BF00-42491AB6E751}" type="pres">
      <dgm:prSet presAssocID="{D5319268-E020-45EB-8A4D-0CD7B9DCB4C3}" presName="accent_4" presStyleCnt="0"/>
      <dgm:spPr/>
      <dgm:t>
        <a:bodyPr/>
        <a:lstStyle/>
        <a:p>
          <a:endParaRPr lang="ru-RU"/>
        </a:p>
      </dgm:t>
    </dgm:pt>
    <dgm:pt modelId="{9CCA6A7A-BF9E-4629-9A98-3F52FACD272C}" type="pres">
      <dgm:prSet presAssocID="{D5319268-E020-45EB-8A4D-0CD7B9DCB4C3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6D04905A-6C99-4151-866E-D16DD2CFA146}" type="pres">
      <dgm:prSet presAssocID="{407FB28F-533B-48C2-A389-CA2966509EE6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CDB47-A93B-4303-A527-0DDBA4805469}" type="pres">
      <dgm:prSet presAssocID="{407FB28F-533B-48C2-A389-CA2966509EE6}" presName="accent_5" presStyleCnt="0"/>
      <dgm:spPr/>
      <dgm:t>
        <a:bodyPr/>
        <a:lstStyle/>
        <a:p>
          <a:endParaRPr lang="ru-RU"/>
        </a:p>
      </dgm:t>
    </dgm:pt>
    <dgm:pt modelId="{4459462F-2D0C-4CCC-8159-1207EE2038C9}" type="pres">
      <dgm:prSet presAssocID="{407FB28F-533B-48C2-A389-CA2966509EE6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7D956D86-0530-4311-9646-7621ABD9887A}" type="presOf" srcId="{D1975AAD-FDB2-4E6F-AE2A-4B2F4702BD58}" destId="{4063BAF8-9C91-4E06-BBB0-6F1CC2DBBAFF}" srcOrd="0" destOrd="0" presId="urn:microsoft.com/office/officeart/2008/layout/VerticalCurvedList"/>
    <dgm:cxn modelId="{AF94F503-0CBB-43E1-A39B-BF8DF15E18D4}" type="presOf" srcId="{492310E2-6157-4381-BECF-CC65768DE3FD}" destId="{3179169E-38C5-4721-B36E-6CECC5A4BAA9}" srcOrd="0" destOrd="0" presId="urn:microsoft.com/office/officeart/2008/layout/VerticalCurvedList"/>
    <dgm:cxn modelId="{5E91FE50-7289-40CE-B7D0-1495561C5E07}" srcId="{315699C9-F5A1-4F9E-A9C2-31B6ACCD52EF}" destId="{D5319268-E020-45EB-8A4D-0CD7B9DCB4C3}" srcOrd="3" destOrd="0" parTransId="{B6FD3F0F-F7FE-4B93-B803-4CE1F81BE7DC}" sibTransId="{910C5368-A0C3-4B85-9490-4B84321BC858}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6B3E30EB-2C61-44FD-8DEB-5CE0ACF77EAE}" type="presOf" srcId="{D2A63BA7-4DD9-4D81-B59F-0939833470FD}" destId="{19185CE7-8543-41F1-9AE9-6B616CA58444}" srcOrd="0" destOrd="0" presId="urn:microsoft.com/office/officeart/2008/layout/VerticalCurvedList"/>
    <dgm:cxn modelId="{052E1106-5EF1-4FA4-B7E7-4FADBD5FC788}" type="presOf" srcId="{315699C9-F5A1-4F9E-A9C2-31B6ACCD52EF}" destId="{C1768847-A479-40DD-AB73-04B5AE468FE6}" srcOrd="0" destOrd="0" presId="urn:microsoft.com/office/officeart/2008/layout/VerticalCurvedList"/>
    <dgm:cxn modelId="{4D6B56B7-09CF-4E72-AB6F-E43EF5256B1C}" type="presOf" srcId="{D6697977-6FE2-40F5-B910-5DC1316331D7}" destId="{BA38E1CD-FD6E-4431-A276-A51AE78A344E}" srcOrd="0" destOrd="0" presId="urn:microsoft.com/office/officeart/2008/layout/VerticalCurvedList"/>
    <dgm:cxn modelId="{B41F8130-917C-48AD-B4E3-D2E944DC67BF}" type="presOf" srcId="{D5319268-E020-45EB-8A4D-0CD7B9DCB4C3}" destId="{91C8C20E-0AB9-4815-9067-9B940D20D62C}" srcOrd="0" destOrd="0" presId="urn:microsoft.com/office/officeart/2008/layout/VerticalCurvedList"/>
    <dgm:cxn modelId="{B684BDDE-5882-4A45-AF51-1768CFCE6975}" srcId="{315699C9-F5A1-4F9E-A9C2-31B6ACCD52EF}" destId="{407FB28F-533B-48C2-A389-CA2966509EE6}" srcOrd="4" destOrd="0" parTransId="{7E3E858B-29E1-4396-9B01-BADBCDBBBAEE}" sibTransId="{9FD33B88-3C0E-4747-AC72-1859E7ABEDB5}"/>
    <dgm:cxn modelId="{2232FABA-887A-4168-AAC8-0253F7C3BCCF}" type="presOf" srcId="{407FB28F-533B-48C2-A389-CA2966509EE6}" destId="{6D04905A-6C99-4151-866E-D16DD2CFA146}" srcOrd="0" destOrd="0" presId="urn:microsoft.com/office/officeart/2008/layout/VerticalCurvedList"/>
    <dgm:cxn modelId="{472CA5BA-782B-4AF0-800A-9C55B0F23CDB}" srcId="{315699C9-F5A1-4F9E-A9C2-31B6ACCD52EF}" destId="{492310E2-6157-4381-BECF-CC65768DE3FD}" srcOrd="1" destOrd="0" parTransId="{4E092AE0-C6FE-44D3-9EF5-EF10CCF97BD1}" sibTransId="{92D0D89B-3EF1-4536-BB55-89A0E6972FCA}"/>
    <dgm:cxn modelId="{4058C186-65C9-4B9E-B850-A10915981040}" srcId="{315699C9-F5A1-4F9E-A9C2-31B6ACCD52EF}" destId="{D1975AAD-FDB2-4E6F-AE2A-4B2F4702BD58}" srcOrd="2" destOrd="0" parTransId="{B2131C15-CCBA-4A35-883D-C4825C6F89AA}" sibTransId="{C1D35FD1-F35F-4AF7-9CD3-10C9694ED40D}"/>
    <dgm:cxn modelId="{D56BCC24-F1B4-4B4E-91AE-075F0521EA2E}" type="presParOf" srcId="{C1768847-A479-40DD-AB73-04B5AE468FE6}" destId="{AF04EB4B-18A0-45FE-9C3B-AE6E82E0FEBD}" srcOrd="0" destOrd="0" presId="urn:microsoft.com/office/officeart/2008/layout/VerticalCurvedList"/>
    <dgm:cxn modelId="{8C50205A-10E9-48F5-A451-960F4E3E1577}" type="presParOf" srcId="{AF04EB4B-18A0-45FE-9C3B-AE6E82E0FEBD}" destId="{5C7A0B86-63F1-4C07-BC1A-7C0FB584BB2A}" srcOrd="0" destOrd="0" presId="urn:microsoft.com/office/officeart/2008/layout/VerticalCurvedList"/>
    <dgm:cxn modelId="{070B7AB8-4594-4198-8BCF-F7A0FB480A10}" type="presParOf" srcId="{5C7A0B86-63F1-4C07-BC1A-7C0FB584BB2A}" destId="{3BD598F3-F25A-4F42-BEED-E1D976A31EDD}" srcOrd="0" destOrd="0" presId="urn:microsoft.com/office/officeart/2008/layout/VerticalCurvedList"/>
    <dgm:cxn modelId="{9948D770-48C7-48E3-A63A-6942BD724DCB}" type="presParOf" srcId="{5C7A0B86-63F1-4C07-BC1A-7C0FB584BB2A}" destId="{19185CE7-8543-41F1-9AE9-6B616CA58444}" srcOrd="1" destOrd="0" presId="urn:microsoft.com/office/officeart/2008/layout/VerticalCurvedList"/>
    <dgm:cxn modelId="{B90CD38D-B7F9-4F59-886A-13CD39904717}" type="presParOf" srcId="{5C7A0B86-63F1-4C07-BC1A-7C0FB584BB2A}" destId="{A1481B2D-3761-4797-BEB6-284CA48B147D}" srcOrd="2" destOrd="0" presId="urn:microsoft.com/office/officeart/2008/layout/VerticalCurvedList"/>
    <dgm:cxn modelId="{6F416422-FA03-4720-BB70-008705B76CE5}" type="presParOf" srcId="{5C7A0B86-63F1-4C07-BC1A-7C0FB584BB2A}" destId="{9FBE8D94-B585-4A73-B4EF-DD02E90B7C55}" srcOrd="3" destOrd="0" presId="urn:microsoft.com/office/officeart/2008/layout/VerticalCurvedList"/>
    <dgm:cxn modelId="{FF946D8A-4B37-461A-9969-74A21CE02C7F}" type="presParOf" srcId="{AF04EB4B-18A0-45FE-9C3B-AE6E82E0FEBD}" destId="{BA38E1CD-FD6E-4431-A276-A51AE78A344E}" srcOrd="1" destOrd="0" presId="urn:microsoft.com/office/officeart/2008/layout/VerticalCurvedList"/>
    <dgm:cxn modelId="{E432F2F1-B3EE-49EB-A9C5-E5F189249B31}" type="presParOf" srcId="{AF04EB4B-18A0-45FE-9C3B-AE6E82E0FEBD}" destId="{EF2786C8-ED75-425E-A440-8AEC9A31FBD0}" srcOrd="2" destOrd="0" presId="urn:microsoft.com/office/officeart/2008/layout/VerticalCurvedList"/>
    <dgm:cxn modelId="{DC68F781-4720-4938-BE8A-72E2A8FC6A8E}" type="presParOf" srcId="{EF2786C8-ED75-425E-A440-8AEC9A31FBD0}" destId="{052F6C1F-EB67-4700-AA9B-912E0BCD417F}" srcOrd="0" destOrd="0" presId="urn:microsoft.com/office/officeart/2008/layout/VerticalCurvedList"/>
    <dgm:cxn modelId="{019D7F27-E828-4DF2-8398-E638B6120B87}" type="presParOf" srcId="{AF04EB4B-18A0-45FE-9C3B-AE6E82E0FEBD}" destId="{3179169E-38C5-4721-B36E-6CECC5A4BAA9}" srcOrd="3" destOrd="0" presId="urn:microsoft.com/office/officeart/2008/layout/VerticalCurvedList"/>
    <dgm:cxn modelId="{FC1341A3-AD50-4B8F-853D-8A0BBF26720E}" type="presParOf" srcId="{AF04EB4B-18A0-45FE-9C3B-AE6E82E0FEBD}" destId="{14C2098D-8813-4560-8CFF-8497BCDE712B}" srcOrd="4" destOrd="0" presId="urn:microsoft.com/office/officeart/2008/layout/VerticalCurvedList"/>
    <dgm:cxn modelId="{A3F55EF3-5080-4157-B9A8-6A3CF8F21208}" type="presParOf" srcId="{14C2098D-8813-4560-8CFF-8497BCDE712B}" destId="{5342AECB-5CB5-4A08-9CE7-6DD90A890C3E}" srcOrd="0" destOrd="0" presId="urn:microsoft.com/office/officeart/2008/layout/VerticalCurvedList"/>
    <dgm:cxn modelId="{F14B2350-16BE-4A0D-8A78-1E0213022D79}" type="presParOf" srcId="{AF04EB4B-18A0-45FE-9C3B-AE6E82E0FEBD}" destId="{4063BAF8-9C91-4E06-BBB0-6F1CC2DBBAFF}" srcOrd="5" destOrd="0" presId="urn:microsoft.com/office/officeart/2008/layout/VerticalCurvedList"/>
    <dgm:cxn modelId="{351CA316-3FFB-4AF8-A825-00511D83412E}" type="presParOf" srcId="{AF04EB4B-18A0-45FE-9C3B-AE6E82E0FEBD}" destId="{66EF634C-E2BA-437E-8E07-DFB3DC322B9D}" srcOrd="6" destOrd="0" presId="urn:microsoft.com/office/officeart/2008/layout/VerticalCurvedList"/>
    <dgm:cxn modelId="{51CD546B-CEA7-4462-8AFF-381A444AB942}" type="presParOf" srcId="{66EF634C-E2BA-437E-8E07-DFB3DC322B9D}" destId="{1700BC00-DC0E-4C9B-BC51-5F75907F6CED}" srcOrd="0" destOrd="0" presId="urn:microsoft.com/office/officeart/2008/layout/VerticalCurvedList"/>
    <dgm:cxn modelId="{8234546C-6442-4793-98C6-37181728CC47}" type="presParOf" srcId="{AF04EB4B-18A0-45FE-9C3B-AE6E82E0FEBD}" destId="{91C8C20E-0AB9-4815-9067-9B940D20D62C}" srcOrd="7" destOrd="0" presId="urn:microsoft.com/office/officeart/2008/layout/VerticalCurvedList"/>
    <dgm:cxn modelId="{B5D1B633-78D6-4887-931C-D20D28767D18}" type="presParOf" srcId="{AF04EB4B-18A0-45FE-9C3B-AE6E82E0FEBD}" destId="{D38F5DB1-BDF6-4E03-BF00-42491AB6E751}" srcOrd="8" destOrd="0" presId="urn:microsoft.com/office/officeart/2008/layout/VerticalCurvedList"/>
    <dgm:cxn modelId="{C7C4ED93-CB81-424B-A645-4AC1C4CD414F}" type="presParOf" srcId="{D38F5DB1-BDF6-4E03-BF00-42491AB6E751}" destId="{9CCA6A7A-BF9E-4629-9A98-3F52FACD272C}" srcOrd="0" destOrd="0" presId="urn:microsoft.com/office/officeart/2008/layout/VerticalCurvedList"/>
    <dgm:cxn modelId="{EA4C90A7-3008-41A7-8350-71A01D3909D5}" type="presParOf" srcId="{AF04EB4B-18A0-45FE-9C3B-AE6E82E0FEBD}" destId="{6D04905A-6C99-4151-866E-D16DD2CFA146}" srcOrd="9" destOrd="0" presId="urn:microsoft.com/office/officeart/2008/layout/VerticalCurvedList"/>
    <dgm:cxn modelId="{5C8CA86D-4477-40DD-8824-885AEBF1AB6A}" type="presParOf" srcId="{AF04EB4B-18A0-45FE-9C3B-AE6E82E0FEBD}" destId="{ECCCDB47-A93B-4303-A527-0DDBA4805469}" srcOrd="10" destOrd="0" presId="urn:microsoft.com/office/officeart/2008/layout/VerticalCurvedList"/>
    <dgm:cxn modelId="{20DF48B9-5186-4B4D-9AF4-9A43A849C1D1}" type="presParOf" srcId="{ECCCDB47-A93B-4303-A527-0DDBA4805469}" destId="{4459462F-2D0C-4CCC-8159-1207EE2038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smtClean="0"/>
            <a:t>Содержание и техническое обслуживание сетей уличного освещения, в том числе оплата электроэнергии 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E757FEB4-EE79-41A2-BA89-F3FB5E79D878}">
      <dgm:prSet phldrT="[Текст]" custT="1"/>
      <dgm:spPr/>
      <dgm:t>
        <a:bodyPr/>
        <a:lstStyle/>
        <a:p>
          <a:r>
            <a:rPr lang="ru-RU" sz="1800" dirty="0" smtClean="0"/>
            <a:t>Мероприятия по благоустройству территории поселения </a:t>
          </a:r>
          <a:r>
            <a:rPr lang="ru-RU" sz="1600" dirty="0" smtClean="0"/>
            <a:t>(ручная уборка территории поселения , содержание территории городского пляжа и городского кладбища, благоустройство ул.Энгельса и Базарной площади г.Наволоки, благоустройство территории сквера у обелиска памяти павших в боях в годы ВОВ 1941-1945 годов в с.Первомайский, ремонт памятников, ремонт мостовых и лестничных переходов, ликвидация несанкционированной свалки по ул.Садовая с.Первомайский, ремонт ограждения городского парка , работы по обустройству территории для автобусной остановки ул.2 Кинешемская г.Наволоки) </a:t>
          </a:r>
          <a:endParaRPr lang="ru-RU" sz="1600" dirty="0">
            <a:latin typeface="+mj-lt"/>
            <a:cs typeface="Times New Roman" pitchFamily="18" charset="0"/>
          </a:endParaRPr>
        </a:p>
      </dgm:t>
    </dgm:pt>
    <dgm:pt modelId="{84315F38-FFDA-4E70-98B4-48D37BCBDFB6}" type="parTrans" cxnId="{3C2D19D9-BF8A-4E4C-836E-FE2657F80ABC}">
      <dgm:prSet/>
      <dgm:spPr/>
      <dgm:t>
        <a:bodyPr/>
        <a:lstStyle/>
        <a:p>
          <a:endParaRPr lang="ru-RU"/>
        </a:p>
      </dgm:t>
    </dgm:pt>
    <dgm:pt modelId="{34CAE254-7055-4C0C-8AFD-07ACC9BE81F5}" type="sibTrans" cxnId="{3C2D19D9-BF8A-4E4C-836E-FE2657F80ABC}">
      <dgm:prSet/>
      <dgm:spPr/>
      <dgm:t>
        <a:bodyPr/>
        <a:lstStyle/>
        <a:p>
          <a:endParaRPr lang="ru-RU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2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2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2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2" custScaleY="50634" custLinFactNeighborX="-975" custLinFactNeighborY="-23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2" custLinFactNeighborX="-3076" custLinFactNeighborY="-19173"/>
      <dgm:spPr/>
      <dgm:t>
        <a:bodyPr/>
        <a:lstStyle/>
        <a:p>
          <a:endParaRPr lang="ru-RU"/>
        </a:p>
      </dgm:t>
    </dgm:pt>
    <dgm:pt modelId="{98CCBF22-055D-4978-B644-6041909CA80B}" type="pres">
      <dgm:prSet presAssocID="{E757FEB4-EE79-41A2-BA89-F3FB5E79D878}" presName="text_2" presStyleLbl="node1" presStyleIdx="1" presStyleCnt="2" custScaleY="155756" custLinFactNeighborX="121" custLinFactNeighborY="-7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6E673-CB34-49B9-BB98-AFD2C649FBCD}" type="pres">
      <dgm:prSet presAssocID="{E757FEB4-EE79-41A2-BA89-F3FB5E79D878}" presName="accent_2" presStyleCnt="0"/>
      <dgm:spPr/>
    </dgm:pt>
    <dgm:pt modelId="{43DA5B9F-1F9E-46A5-90A7-1DAFD7B9E060}" type="pres">
      <dgm:prSet presAssocID="{E757FEB4-EE79-41A2-BA89-F3FB5E79D878}" presName="accentRepeatNode" presStyleLbl="solidFgAcc1" presStyleIdx="1" presStyleCnt="2" custLinFactNeighborX="2360" custLinFactNeighborY="-9882"/>
      <dgm:spPr/>
    </dgm:pt>
  </dgm:ptLst>
  <dgm:cxnLst>
    <dgm:cxn modelId="{3D668602-1460-4A84-8BE4-58B8A731B7B9}" type="presOf" srcId="{D2A63BA7-4DD9-4D81-B59F-0939833470FD}" destId="{19185CE7-8543-41F1-9AE9-6B616CA58444}" srcOrd="0" destOrd="0" presId="urn:microsoft.com/office/officeart/2008/layout/VerticalCurvedList"/>
    <dgm:cxn modelId="{59F5729F-A5E3-49D1-A8B9-42BD0E2822A6}" type="presOf" srcId="{315699C9-F5A1-4F9E-A9C2-31B6ACCD52EF}" destId="{C1768847-A479-40DD-AB73-04B5AE468FE6}" srcOrd="0" destOrd="0" presId="urn:microsoft.com/office/officeart/2008/layout/VerticalCurvedList"/>
    <dgm:cxn modelId="{0EC81D72-1922-48A0-B8FB-7425E405FD93}" type="presOf" srcId="{D6697977-6FE2-40F5-B910-5DC1316331D7}" destId="{BA38E1CD-FD6E-4431-A276-A51AE78A344E}" srcOrd="0" destOrd="0" presId="urn:microsoft.com/office/officeart/2008/layout/VerticalCurvedList"/>
    <dgm:cxn modelId="{F35575CC-9427-4CD9-8807-96F03A221E69}" type="presOf" srcId="{E757FEB4-EE79-41A2-BA89-F3FB5E79D878}" destId="{98CCBF22-055D-4978-B644-6041909CA80B}" srcOrd="0" destOrd="0" presId="urn:microsoft.com/office/officeart/2008/layout/VerticalCurvedList"/>
    <dgm:cxn modelId="{3C2D19D9-BF8A-4E4C-836E-FE2657F80ABC}" srcId="{315699C9-F5A1-4F9E-A9C2-31B6ACCD52EF}" destId="{E757FEB4-EE79-41A2-BA89-F3FB5E79D878}" srcOrd="1" destOrd="0" parTransId="{84315F38-FFDA-4E70-98B4-48D37BCBDFB6}" sibTransId="{34CAE254-7055-4C0C-8AFD-07ACC9BE81F5}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8A1DB42A-E30A-460D-8843-04F9EEA03663}" type="presParOf" srcId="{C1768847-A479-40DD-AB73-04B5AE468FE6}" destId="{AF04EB4B-18A0-45FE-9C3B-AE6E82E0FEBD}" srcOrd="0" destOrd="0" presId="urn:microsoft.com/office/officeart/2008/layout/VerticalCurvedList"/>
    <dgm:cxn modelId="{1B83F462-0D5F-4663-AC8E-FE61E74A2503}" type="presParOf" srcId="{AF04EB4B-18A0-45FE-9C3B-AE6E82E0FEBD}" destId="{5C7A0B86-63F1-4C07-BC1A-7C0FB584BB2A}" srcOrd="0" destOrd="0" presId="urn:microsoft.com/office/officeart/2008/layout/VerticalCurvedList"/>
    <dgm:cxn modelId="{7A011C0C-FED8-4F7C-B1D4-F33F1478DAE4}" type="presParOf" srcId="{5C7A0B86-63F1-4C07-BC1A-7C0FB584BB2A}" destId="{3BD598F3-F25A-4F42-BEED-E1D976A31EDD}" srcOrd="0" destOrd="0" presId="urn:microsoft.com/office/officeart/2008/layout/VerticalCurvedList"/>
    <dgm:cxn modelId="{ECA1B9DE-3F80-4008-A68D-F7AED3A21C2D}" type="presParOf" srcId="{5C7A0B86-63F1-4C07-BC1A-7C0FB584BB2A}" destId="{19185CE7-8543-41F1-9AE9-6B616CA58444}" srcOrd="1" destOrd="0" presId="urn:microsoft.com/office/officeart/2008/layout/VerticalCurvedList"/>
    <dgm:cxn modelId="{CC18394A-2883-46FC-B866-8B303A40397D}" type="presParOf" srcId="{5C7A0B86-63F1-4C07-BC1A-7C0FB584BB2A}" destId="{A1481B2D-3761-4797-BEB6-284CA48B147D}" srcOrd="2" destOrd="0" presId="urn:microsoft.com/office/officeart/2008/layout/VerticalCurvedList"/>
    <dgm:cxn modelId="{A5942BD0-277C-4692-96D2-01D73DE468E1}" type="presParOf" srcId="{5C7A0B86-63F1-4C07-BC1A-7C0FB584BB2A}" destId="{9FBE8D94-B585-4A73-B4EF-DD02E90B7C55}" srcOrd="3" destOrd="0" presId="urn:microsoft.com/office/officeart/2008/layout/VerticalCurvedList"/>
    <dgm:cxn modelId="{D6689A7F-FF8E-46B3-B79E-6151982064E8}" type="presParOf" srcId="{AF04EB4B-18A0-45FE-9C3B-AE6E82E0FEBD}" destId="{BA38E1CD-FD6E-4431-A276-A51AE78A344E}" srcOrd="1" destOrd="0" presId="urn:microsoft.com/office/officeart/2008/layout/VerticalCurvedList"/>
    <dgm:cxn modelId="{6A0549B3-FE2A-459D-8C7C-2D01DEF9E708}" type="presParOf" srcId="{AF04EB4B-18A0-45FE-9C3B-AE6E82E0FEBD}" destId="{EF2786C8-ED75-425E-A440-8AEC9A31FBD0}" srcOrd="2" destOrd="0" presId="urn:microsoft.com/office/officeart/2008/layout/VerticalCurvedList"/>
    <dgm:cxn modelId="{B14A5AFE-931C-4541-9416-65882A39D13A}" type="presParOf" srcId="{EF2786C8-ED75-425E-A440-8AEC9A31FBD0}" destId="{052F6C1F-EB67-4700-AA9B-912E0BCD417F}" srcOrd="0" destOrd="0" presId="urn:microsoft.com/office/officeart/2008/layout/VerticalCurvedList"/>
    <dgm:cxn modelId="{9E934187-EBCB-4B8A-9C06-71E2F1A84FF1}" type="presParOf" srcId="{AF04EB4B-18A0-45FE-9C3B-AE6E82E0FEBD}" destId="{98CCBF22-055D-4978-B644-6041909CA80B}" srcOrd="3" destOrd="0" presId="urn:microsoft.com/office/officeart/2008/layout/VerticalCurvedList"/>
    <dgm:cxn modelId="{FD2568A2-BCD1-48D4-BE7C-F28DA5C86D8B}" type="presParOf" srcId="{AF04EB4B-18A0-45FE-9C3B-AE6E82E0FEBD}" destId="{E926E673-CB34-49B9-BB98-AFD2C649FBCD}" srcOrd="4" destOrd="0" presId="urn:microsoft.com/office/officeart/2008/layout/VerticalCurvedList"/>
    <dgm:cxn modelId="{67F959CE-E2A9-4CD6-89F2-D258B75C7F3A}" type="presParOf" srcId="{E926E673-CB34-49B9-BB98-AFD2C649FBCD}" destId="{43DA5B9F-1F9E-46A5-90A7-1DAFD7B9E060}" srcOrd="0" destOrd="0" presId="urn:microsoft.com/office/officeart/2008/layout/VerticalCurvedList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5699C9-F5A1-4F9E-A9C2-31B6ACCD52E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6697977-6FE2-40F5-B910-5DC1316331D7}">
      <dgm:prSet phldrT="[Текст]" custT="1"/>
      <dgm:spPr/>
      <dgm:t>
        <a:bodyPr/>
        <a:lstStyle/>
        <a:p>
          <a:r>
            <a:rPr lang="ru-RU" sz="1800" dirty="0" smtClean="0"/>
            <a:t>Организация временного трудоустройства несовершеннолетних граждан в возрасте от 14 до 18 лет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064911C-9C4C-425D-8F92-03C0E2696F0E}" type="parTrans" cxnId="{1944F1F1-D7F5-4934-95C9-A0DFE8AE7DDB}">
      <dgm:prSet/>
      <dgm:spPr/>
      <dgm:t>
        <a:bodyPr/>
        <a:lstStyle/>
        <a:p>
          <a:endParaRPr lang="ru-RU" sz="1800"/>
        </a:p>
      </dgm:t>
    </dgm:pt>
    <dgm:pt modelId="{D2A63BA7-4DD9-4D81-B59F-0939833470FD}" type="sibTrans" cxnId="{1944F1F1-D7F5-4934-95C9-A0DFE8AE7DDB}">
      <dgm:prSet/>
      <dgm:spPr/>
      <dgm:t>
        <a:bodyPr/>
        <a:lstStyle/>
        <a:p>
          <a:endParaRPr lang="ru-RU" sz="1800"/>
        </a:p>
      </dgm:t>
    </dgm:pt>
    <dgm:pt modelId="{5035EF69-B225-494D-93E1-437559DA3B0B}">
      <dgm:prSet phldrT="[Текст]" custT="1"/>
      <dgm:spPr/>
      <dgm:t>
        <a:bodyPr/>
        <a:lstStyle/>
        <a:p>
          <a:r>
            <a:rPr lang="ru-RU" sz="1800" dirty="0" smtClean="0"/>
            <a:t>Приобретение светодиодных светильников для уличного освещения </a:t>
          </a:r>
          <a:endParaRPr lang="ru-RU" sz="1800" dirty="0">
            <a:latin typeface="+mj-lt"/>
            <a:cs typeface="Times New Roman" pitchFamily="18" charset="0"/>
          </a:endParaRPr>
        </a:p>
      </dgm:t>
    </dgm:pt>
    <dgm:pt modelId="{1757B297-2F3A-45BA-9050-A2E03E63251F}" type="parTrans" cxnId="{9FAE2A28-C3D3-4B9D-AD30-7DA196237BEB}">
      <dgm:prSet/>
      <dgm:spPr/>
      <dgm:t>
        <a:bodyPr/>
        <a:lstStyle/>
        <a:p>
          <a:endParaRPr lang="ru-RU"/>
        </a:p>
      </dgm:t>
    </dgm:pt>
    <dgm:pt modelId="{1A195167-FDE7-4503-B69A-BBF89E796489}" type="sibTrans" cxnId="{9FAE2A28-C3D3-4B9D-AD30-7DA196237BEB}">
      <dgm:prSet/>
      <dgm:spPr/>
      <dgm:t>
        <a:bodyPr/>
        <a:lstStyle/>
        <a:p>
          <a:endParaRPr lang="ru-RU"/>
        </a:p>
      </dgm:t>
    </dgm:pt>
    <dgm:pt modelId="{A7E2CC88-1C71-44AD-8C7A-46CE9688DB6D}">
      <dgm:prSet phldrT="[Текст]" custT="1"/>
      <dgm:spPr/>
      <dgm:t>
        <a:bodyPr/>
        <a:lstStyle/>
        <a:p>
          <a:r>
            <a:rPr lang="ru-RU" sz="1800" dirty="0" smtClean="0"/>
            <a:t>Выпиловка деревьев, снос домов № 24  по ул.Советская, № 16 по ул.Промышленная г.Наволоки, работы по переносу и установке контейнерных площадок на Базарной площади, ул. 3-я Пятилетка и ул.Энгельса г.Наволоки</a:t>
          </a:r>
          <a:endParaRPr lang="ru-RU" sz="1600" dirty="0">
            <a:latin typeface="+mj-lt"/>
            <a:cs typeface="Times New Roman" pitchFamily="18" charset="0"/>
          </a:endParaRPr>
        </a:p>
      </dgm:t>
    </dgm:pt>
    <dgm:pt modelId="{5C33FEDF-C5CF-4A8C-84A3-676528AEBEA9}" type="parTrans" cxnId="{49A401FB-6EF6-4C20-953D-1731DD10F92C}">
      <dgm:prSet/>
      <dgm:spPr/>
      <dgm:t>
        <a:bodyPr/>
        <a:lstStyle/>
        <a:p>
          <a:endParaRPr lang="ru-RU"/>
        </a:p>
      </dgm:t>
    </dgm:pt>
    <dgm:pt modelId="{DC502FBD-40C3-4ACC-8963-817B0872D00D}" type="sibTrans" cxnId="{49A401FB-6EF6-4C20-953D-1731DD10F92C}">
      <dgm:prSet/>
      <dgm:spPr/>
      <dgm:t>
        <a:bodyPr/>
        <a:lstStyle/>
        <a:p>
          <a:endParaRPr lang="ru-RU"/>
        </a:p>
      </dgm:t>
    </dgm:pt>
    <dgm:pt modelId="{C1768847-A479-40DD-AB73-04B5AE468FE6}" type="pres">
      <dgm:prSet presAssocID="{315699C9-F5A1-4F9E-A9C2-31B6ACCD52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F04EB4B-18A0-45FE-9C3B-AE6E82E0FEBD}" type="pres">
      <dgm:prSet presAssocID="{315699C9-F5A1-4F9E-A9C2-31B6ACCD52EF}" presName="Name1" presStyleCnt="0"/>
      <dgm:spPr/>
      <dgm:t>
        <a:bodyPr/>
        <a:lstStyle/>
        <a:p>
          <a:endParaRPr lang="ru-RU"/>
        </a:p>
      </dgm:t>
    </dgm:pt>
    <dgm:pt modelId="{5C7A0B86-63F1-4C07-BC1A-7C0FB584BB2A}" type="pres">
      <dgm:prSet presAssocID="{315699C9-F5A1-4F9E-A9C2-31B6ACCD52EF}" presName="cycle" presStyleCnt="0"/>
      <dgm:spPr/>
      <dgm:t>
        <a:bodyPr/>
        <a:lstStyle/>
        <a:p>
          <a:endParaRPr lang="ru-RU"/>
        </a:p>
      </dgm:t>
    </dgm:pt>
    <dgm:pt modelId="{3BD598F3-F25A-4F42-BEED-E1D976A31EDD}" type="pres">
      <dgm:prSet presAssocID="{315699C9-F5A1-4F9E-A9C2-31B6ACCD52EF}" presName="srcNode" presStyleLbl="node1" presStyleIdx="0" presStyleCnt="3"/>
      <dgm:spPr/>
      <dgm:t>
        <a:bodyPr/>
        <a:lstStyle/>
        <a:p>
          <a:endParaRPr lang="ru-RU"/>
        </a:p>
      </dgm:t>
    </dgm:pt>
    <dgm:pt modelId="{19185CE7-8543-41F1-9AE9-6B616CA58444}" type="pres">
      <dgm:prSet presAssocID="{315699C9-F5A1-4F9E-A9C2-31B6ACCD52EF}" presName="conn" presStyleLbl="parChTrans1D2" presStyleIdx="0" presStyleCnt="1"/>
      <dgm:spPr/>
      <dgm:t>
        <a:bodyPr/>
        <a:lstStyle/>
        <a:p>
          <a:endParaRPr lang="ru-RU"/>
        </a:p>
      </dgm:t>
    </dgm:pt>
    <dgm:pt modelId="{A1481B2D-3761-4797-BEB6-284CA48B147D}" type="pres">
      <dgm:prSet presAssocID="{315699C9-F5A1-4F9E-A9C2-31B6ACCD52EF}" presName="extraNode" presStyleLbl="node1" presStyleIdx="0" presStyleCnt="3"/>
      <dgm:spPr/>
      <dgm:t>
        <a:bodyPr/>
        <a:lstStyle/>
        <a:p>
          <a:endParaRPr lang="ru-RU"/>
        </a:p>
      </dgm:t>
    </dgm:pt>
    <dgm:pt modelId="{9FBE8D94-B585-4A73-B4EF-DD02E90B7C55}" type="pres">
      <dgm:prSet presAssocID="{315699C9-F5A1-4F9E-A9C2-31B6ACCD52EF}" presName="dstNode" presStyleLbl="node1" presStyleIdx="0" presStyleCnt="3"/>
      <dgm:spPr/>
      <dgm:t>
        <a:bodyPr/>
        <a:lstStyle/>
        <a:p>
          <a:endParaRPr lang="ru-RU"/>
        </a:p>
      </dgm:t>
    </dgm:pt>
    <dgm:pt modelId="{BA38E1CD-FD6E-4431-A276-A51AE78A344E}" type="pres">
      <dgm:prSet presAssocID="{D6697977-6FE2-40F5-B910-5DC1316331D7}" presName="text_1" presStyleLbl="node1" presStyleIdx="0" presStyleCnt="3" custScaleY="50634" custLinFactNeighborX="-975" custLinFactNeighborY="-23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786C8-ED75-425E-A440-8AEC9A31FBD0}" type="pres">
      <dgm:prSet presAssocID="{D6697977-6FE2-40F5-B910-5DC1316331D7}" presName="accent_1" presStyleCnt="0"/>
      <dgm:spPr/>
      <dgm:t>
        <a:bodyPr/>
        <a:lstStyle/>
        <a:p>
          <a:endParaRPr lang="ru-RU"/>
        </a:p>
      </dgm:t>
    </dgm:pt>
    <dgm:pt modelId="{052F6C1F-EB67-4700-AA9B-912E0BCD417F}" type="pres">
      <dgm:prSet presAssocID="{D6697977-6FE2-40F5-B910-5DC1316331D7}" presName="accentRepeatNode" presStyleLbl="solidFgAcc1" presStyleIdx="0" presStyleCnt="3" custLinFactNeighborX="-3076" custLinFactNeighborY="-19173"/>
      <dgm:spPr/>
      <dgm:t>
        <a:bodyPr/>
        <a:lstStyle/>
        <a:p>
          <a:endParaRPr lang="ru-RU"/>
        </a:p>
      </dgm:t>
    </dgm:pt>
    <dgm:pt modelId="{0634D0BD-D3B9-4B75-A911-9631DB69CC65}" type="pres">
      <dgm:prSet presAssocID="{5035EF69-B225-494D-93E1-437559DA3B0B}" presName="text_2" presStyleLbl="node1" presStyleIdx="1" presStyleCnt="3" custScaleY="48148" custLinFactNeighborX="-1280" custLinFactNeighborY="-45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594D6-6406-4FE2-99D2-7993D7A431D8}" type="pres">
      <dgm:prSet presAssocID="{5035EF69-B225-494D-93E1-437559DA3B0B}" presName="accent_2" presStyleCnt="0"/>
      <dgm:spPr/>
    </dgm:pt>
    <dgm:pt modelId="{A2DC5484-8018-48BF-9D54-B2513A026F99}" type="pres">
      <dgm:prSet presAssocID="{5035EF69-B225-494D-93E1-437559DA3B0B}" presName="accentRepeatNode" presStyleLbl="solidFgAcc1" presStyleIdx="1" presStyleCnt="3" custLinFactNeighborX="-32" custLinFactNeighborY="-30596"/>
      <dgm:spPr/>
    </dgm:pt>
    <dgm:pt modelId="{01101343-E568-47EE-B223-F4ADF0014D12}" type="pres">
      <dgm:prSet presAssocID="{A7E2CC88-1C71-44AD-8C7A-46CE9688DB6D}" presName="text_3" presStyleLbl="node1" presStyleIdx="2" presStyleCnt="3" custScaleX="97877" custScaleY="123198" custLinFactNeighborX="803" custLinFactNeighborY="-235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79D3C-72C3-45CE-A095-B4E17AC57D24}" type="pres">
      <dgm:prSet presAssocID="{A7E2CC88-1C71-44AD-8C7A-46CE9688DB6D}" presName="accent_3" presStyleCnt="0"/>
      <dgm:spPr/>
    </dgm:pt>
    <dgm:pt modelId="{3493D3C1-3F67-44DC-B301-82E08BD7478F}" type="pres">
      <dgm:prSet presAssocID="{A7E2CC88-1C71-44AD-8C7A-46CE9688DB6D}" presName="accentRepeatNode" presStyleLbl="solidFgAcc1" presStyleIdx="2" presStyleCnt="3" custLinFactNeighborX="4357" custLinFactNeighborY="-17262"/>
      <dgm:spPr/>
    </dgm:pt>
  </dgm:ptLst>
  <dgm:cxnLst>
    <dgm:cxn modelId="{1F229EE6-2A4D-4194-9BF8-D120AC9EC383}" type="presOf" srcId="{D6697977-6FE2-40F5-B910-5DC1316331D7}" destId="{BA38E1CD-FD6E-4431-A276-A51AE78A344E}" srcOrd="0" destOrd="0" presId="urn:microsoft.com/office/officeart/2008/layout/VerticalCurvedList"/>
    <dgm:cxn modelId="{FD89B47D-D124-46B6-9374-276062F9C65A}" type="presOf" srcId="{D2A63BA7-4DD9-4D81-B59F-0939833470FD}" destId="{19185CE7-8543-41F1-9AE9-6B616CA58444}" srcOrd="0" destOrd="0" presId="urn:microsoft.com/office/officeart/2008/layout/VerticalCurvedList"/>
    <dgm:cxn modelId="{D4F58117-449A-4933-9E62-0D8C97845F33}" type="presOf" srcId="{315699C9-F5A1-4F9E-A9C2-31B6ACCD52EF}" destId="{C1768847-A479-40DD-AB73-04B5AE468FE6}" srcOrd="0" destOrd="0" presId="urn:microsoft.com/office/officeart/2008/layout/VerticalCurvedList"/>
    <dgm:cxn modelId="{68AB0616-8E7B-4D71-9C30-9FC6D12286EA}" type="presOf" srcId="{A7E2CC88-1C71-44AD-8C7A-46CE9688DB6D}" destId="{01101343-E568-47EE-B223-F4ADF0014D12}" srcOrd="0" destOrd="0" presId="urn:microsoft.com/office/officeart/2008/layout/VerticalCurvedList"/>
    <dgm:cxn modelId="{53833F88-A8AB-4B77-A059-B782626A498A}" type="presOf" srcId="{5035EF69-B225-494D-93E1-437559DA3B0B}" destId="{0634D0BD-D3B9-4B75-A911-9631DB69CC65}" srcOrd="0" destOrd="0" presId="urn:microsoft.com/office/officeart/2008/layout/VerticalCurvedList"/>
    <dgm:cxn modelId="{1944F1F1-D7F5-4934-95C9-A0DFE8AE7DDB}" srcId="{315699C9-F5A1-4F9E-A9C2-31B6ACCD52EF}" destId="{D6697977-6FE2-40F5-B910-5DC1316331D7}" srcOrd="0" destOrd="0" parTransId="{1064911C-9C4C-425D-8F92-03C0E2696F0E}" sibTransId="{D2A63BA7-4DD9-4D81-B59F-0939833470FD}"/>
    <dgm:cxn modelId="{49A401FB-6EF6-4C20-953D-1731DD10F92C}" srcId="{315699C9-F5A1-4F9E-A9C2-31B6ACCD52EF}" destId="{A7E2CC88-1C71-44AD-8C7A-46CE9688DB6D}" srcOrd="2" destOrd="0" parTransId="{5C33FEDF-C5CF-4A8C-84A3-676528AEBEA9}" sibTransId="{DC502FBD-40C3-4ACC-8963-817B0872D00D}"/>
    <dgm:cxn modelId="{9FAE2A28-C3D3-4B9D-AD30-7DA196237BEB}" srcId="{315699C9-F5A1-4F9E-A9C2-31B6ACCD52EF}" destId="{5035EF69-B225-494D-93E1-437559DA3B0B}" srcOrd="1" destOrd="0" parTransId="{1757B297-2F3A-45BA-9050-A2E03E63251F}" sibTransId="{1A195167-FDE7-4503-B69A-BBF89E796489}"/>
    <dgm:cxn modelId="{C4F229DF-69EB-4D0A-AFE3-C9DE334874B8}" type="presParOf" srcId="{C1768847-A479-40DD-AB73-04B5AE468FE6}" destId="{AF04EB4B-18A0-45FE-9C3B-AE6E82E0FEBD}" srcOrd="0" destOrd="0" presId="urn:microsoft.com/office/officeart/2008/layout/VerticalCurvedList"/>
    <dgm:cxn modelId="{F0246AEB-7B8F-4C51-A9D1-3A78569D285B}" type="presParOf" srcId="{AF04EB4B-18A0-45FE-9C3B-AE6E82E0FEBD}" destId="{5C7A0B86-63F1-4C07-BC1A-7C0FB584BB2A}" srcOrd="0" destOrd="0" presId="urn:microsoft.com/office/officeart/2008/layout/VerticalCurvedList"/>
    <dgm:cxn modelId="{AECE9D68-ACFA-45F3-85D7-41820A2C97C2}" type="presParOf" srcId="{5C7A0B86-63F1-4C07-BC1A-7C0FB584BB2A}" destId="{3BD598F3-F25A-4F42-BEED-E1D976A31EDD}" srcOrd="0" destOrd="0" presId="urn:microsoft.com/office/officeart/2008/layout/VerticalCurvedList"/>
    <dgm:cxn modelId="{B87500C3-245A-4DAD-BCC0-24DC3EE4E3CD}" type="presParOf" srcId="{5C7A0B86-63F1-4C07-BC1A-7C0FB584BB2A}" destId="{19185CE7-8543-41F1-9AE9-6B616CA58444}" srcOrd="1" destOrd="0" presId="urn:microsoft.com/office/officeart/2008/layout/VerticalCurvedList"/>
    <dgm:cxn modelId="{A87CE0FB-2C7E-4FE5-A953-8C53AC1B6789}" type="presParOf" srcId="{5C7A0B86-63F1-4C07-BC1A-7C0FB584BB2A}" destId="{A1481B2D-3761-4797-BEB6-284CA48B147D}" srcOrd="2" destOrd="0" presId="urn:microsoft.com/office/officeart/2008/layout/VerticalCurvedList"/>
    <dgm:cxn modelId="{C05106F2-1C4A-4DB0-8FF3-633883C2D472}" type="presParOf" srcId="{5C7A0B86-63F1-4C07-BC1A-7C0FB584BB2A}" destId="{9FBE8D94-B585-4A73-B4EF-DD02E90B7C55}" srcOrd="3" destOrd="0" presId="urn:microsoft.com/office/officeart/2008/layout/VerticalCurvedList"/>
    <dgm:cxn modelId="{76D3B839-2FE8-454A-B5F5-3D175EF91A99}" type="presParOf" srcId="{AF04EB4B-18A0-45FE-9C3B-AE6E82E0FEBD}" destId="{BA38E1CD-FD6E-4431-A276-A51AE78A344E}" srcOrd="1" destOrd="0" presId="urn:microsoft.com/office/officeart/2008/layout/VerticalCurvedList"/>
    <dgm:cxn modelId="{1A8FC9D3-BE75-447E-9578-C4C29DDA9318}" type="presParOf" srcId="{AF04EB4B-18A0-45FE-9C3B-AE6E82E0FEBD}" destId="{EF2786C8-ED75-425E-A440-8AEC9A31FBD0}" srcOrd="2" destOrd="0" presId="urn:microsoft.com/office/officeart/2008/layout/VerticalCurvedList"/>
    <dgm:cxn modelId="{D78FB97B-A707-4B34-B007-FBC0FED64251}" type="presParOf" srcId="{EF2786C8-ED75-425E-A440-8AEC9A31FBD0}" destId="{052F6C1F-EB67-4700-AA9B-912E0BCD417F}" srcOrd="0" destOrd="0" presId="urn:microsoft.com/office/officeart/2008/layout/VerticalCurvedList"/>
    <dgm:cxn modelId="{D9090DD2-2D65-4913-BDED-5A94D8F1830F}" type="presParOf" srcId="{AF04EB4B-18A0-45FE-9C3B-AE6E82E0FEBD}" destId="{0634D0BD-D3B9-4B75-A911-9631DB69CC65}" srcOrd="3" destOrd="0" presId="urn:microsoft.com/office/officeart/2008/layout/VerticalCurvedList"/>
    <dgm:cxn modelId="{273AD19E-A41E-4F07-A3A0-99B471842BEE}" type="presParOf" srcId="{AF04EB4B-18A0-45FE-9C3B-AE6E82E0FEBD}" destId="{9BC594D6-6406-4FE2-99D2-7993D7A431D8}" srcOrd="4" destOrd="0" presId="urn:microsoft.com/office/officeart/2008/layout/VerticalCurvedList"/>
    <dgm:cxn modelId="{A9807846-268E-494C-B127-1322499080B7}" type="presParOf" srcId="{9BC594D6-6406-4FE2-99D2-7993D7A431D8}" destId="{A2DC5484-8018-48BF-9D54-B2513A026F99}" srcOrd="0" destOrd="0" presId="urn:microsoft.com/office/officeart/2008/layout/VerticalCurvedList"/>
    <dgm:cxn modelId="{810A07BA-43EC-46CF-A514-CB85CE16483F}" type="presParOf" srcId="{AF04EB4B-18A0-45FE-9C3B-AE6E82E0FEBD}" destId="{01101343-E568-47EE-B223-F4ADF0014D12}" srcOrd="5" destOrd="0" presId="urn:microsoft.com/office/officeart/2008/layout/VerticalCurvedList"/>
    <dgm:cxn modelId="{D6872D0F-502E-4DB5-A9C2-DD0073B2BF58}" type="presParOf" srcId="{AF04EB4B-18A0-45FE-9C3B-AE6E82E0FEBD}" destId="{1D079D3C-72C3-45CE-A095-B4E17AC57D24}" srcOrd="6" destOrd="0" presId="urn:microsoft.com/office/officeart/2008/layout/VerticalCurvedList"/>
    <dgm:cxn modelId="{F4BC5B75-1BED-42F7-8B7A-43D1F2599F46}" type="presParOf" srcId="{1D079D3C-72C3-45CE-A095-B4E17AC57D24}" destId="{3493D3C1-3F67-44DC-B301-82E08BD7478F}" srcOrd="0" destOrd="0" presId="urn:microsoft.com/office/officeart/2008/layout/VerticalCurvedList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70A5BD-6545-4435-BBB1-16225E5323D8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E7E3F08-1D70-45CB-8271-27580CA458F9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Ямочный ремонт асфальтобетонного покрытия автомобильных дорог (1338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.) – 1222,0 тыс.руб.</a:t>
          </a:r>
          <a:endParaRPr lang="ru-RU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83548CBE-FA8E-432F-BB01-7D8AB5CDF046}" type="parTrans" cxnId="{2374B7F5-380A-44EC-99FE-6D2D3A046F09}">
      <dgm:prSet/>
      <dgm:spPr/>
      <dgm:t>
        <a:bodyPr/>
        <a:lstStyle/>
        <a:p>
          <a:endParaRPr lang="ru-RU"/>
        </a:p>
      </dgm:t>
    </dgm:pt>
    <dgm:pt modelId="{30F9BDB2-3560-4E63-8D34-5C1375B3B081}" type="sibTrans" cxnId="{2374B7F5-380A-44EC-99FE-6D2D3A046F09}">
      <dgm:prSet/>
      <dgm:spPr/>
      <dgm:t>
        <a:bodyPr/>
        <a:lstStyle/>
        <a:p>
          <a:endParaRPr lang="ru-RU"/>
        </a:p>
      </dgm:t>
    </dgm:pt>
    <dgm:pt modelId="{071122AD-4E4A-4095-A704-8F4AD4BF1303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Ремонт асфальтобетонного покрытия автомобильных дорог по ул. Кавказская и ул. Ивановская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 (2172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.) – 3519,5 тыс.руб.</a:t>
          </a:r>
          <a:endParaRPr lang="ru-RU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F017A2F1-4B50-4E50-A978-4ED5D3BB5671}" type="parTrans" cxnId="{1C7D6B5D-C01E-4629-8278-1274BA19AAD4}">
      <dgm:prSet/>
      <dgm:spPr/>
      <dgm:t>
        <a:bodyPr/>
        <a:lstStyle/>
        <a:p>
          <a:endParaRPr lang="ru-RU"/>
        </a:p>
      </dgm:t>
    </dgm:pt>
    <dgm:pt modelId="{BB7574CC-D6A6-466A-A499-5DB1E2535DBA}" type="sibTrans" cxnId="{1C7D6B5D-C01E-4629-8278-1274BA19AAD4}">
      <dgm:prSet/>
      <dgm:spPr/>
      <dgm:t>
        <a:bodyPr/>
        <a:lstStyle/>
        <a:p>
          <a:endParaRPr lang="ru-RU"/>
        </a:p>
      </dgm:t>
    </dgm:pt>
    <dgm:pt modelId="{8E1B5C88-DC44-4C7D-9A49-5295135654A3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Ремонт асфальтобетонного покрытия автомобильной дороги по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ул.Воинов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-Интернационалистов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 (1984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.) – 2851,2 тыс.руб.</a:t>
          </a:r>
          <a:endParaRPr lang="ru-RU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36F1F134-BCBD-45B2-98E4-D6DBBB487655}" type="parTrans" cxnId="{A771290C-5D18-42B6-B25D-24A3FA54ED34}">
      <dgm:prSet/>
      <dgm:spPr/>
      <dgm:t>
        <a:bodyPr/>
        <a:lstStyle/>
        <a:p>
          <a:endParaRPr lang="ru-RU"/>
        </a:p>
      </dgm:t>
    </dgm:pt>
    <dgm:pt modelId="{C6FFF242-398B-40F7-BF76-B318195FA9E0}" type="sibTrans" cxnId="{A771290C-5D18-42B6-B25D-24A3FA54ED34}">
      <dgm:prSet/>
      <dgm:spPr/>
      <dgm:t>
        <a:bodyPr/>
        <a:lstStyle/>
        <a:p>
          <a:endParaRPr lang="ru-RU"/>
        </a:p>
      </dgm:t>
    </dgm:pt>
    <dgm:pt modelId="{5AB82FA1-D056-43BA-A91B-6B26840B24BF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Ремонт участка дороги по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ул.Вилкова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 – 112,6 тыс.руб</a:t>
          </a:r>
          <a:r>
            <a:rPr lang="ru-RU" dirty="0" smtClean="0">
              <a:effectLst/>
              <a:latin typeface="+mj-lt"/>
              <a:ea typeface="Times New Roman"/>
              <a:cs typeface="Times New Roman"/>
            </a:rPr>
            <a:t>.</a:t>
          </a:r>
          <a:endParaRPr lang="ru-RU" dirty="0">
            <a:latin typeface="+mj-lt"/>
          </a:endParaRPr>
        </a:p>
      </dgm:t>
    </dgm:pt>
    <dgm:pt modelId="{E9B1C698-59C3-487F-A1E6-57AAA4E5D882}" type="parTrans" cxnId="{B2237A29-2473-4E33-8E58-9807A8A9B337}">
      <dgm:prSet/>
      <dgm:spPr/>
      <dgm:t>
        <a:bodyPr/>
        <a:lstStyle/>
        <a:p>
          <a:endParaRPr lang="ru-RU"/>
        </a:p>
      </dgm:t>
    </dgm:pt>
    <dgm:pt modelId="{C39CE523-503A-48EE-B934-1C64143331C9}" type="sibTrans" cxnId="{B2237A29-2473-4E33-8E58-9807A8A9B337}">
      <dgm:prSet/>
      <dgm:spPr/>
      <dgm:t>
        <a:bodyPr/>
        <a:lstStyle/>
        <a:p>
          <a:endParaRPr lang="ru-RU"/>
        </a:p>
      </dgm:t>
    </dgm:pt>
    <dgm:pt modelId="{D7E4361A-8318-49EC-8595-74570D504586}">
      <dgm:prSet phldrT="[Текст]"/>
      <dgm:spPr/>
      <dgm:t>
        <a:bodyPr/>
        <a:lstStyle/>
        <a:p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Грейдирование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, ремонт и отсыпка щебнем грунтовых дорог поселения (11165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/>
              <a:cs typeface="Times New Roman"/>
            </a:rPr>
            <a:t>.) – 1619,1 тыс.руб.</a:t>
          </a:r>
          <a:endParaRPr lang="ru-RU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691F4994-54FF-472B-B54A-0C626FF9CD47}" type="parTrans" cxnId="{2D586ABD-E77D-486B-A089-5EB77711D41E}">
      <dgm:prSet/>
      <dgm:spPr/>
      <dgm:t>
        <a:bodyPr/>
        <a:lstStyle/>
        <a:p>
          <a:endParaRPr lang="ru-RU"/>
        </a:p>
      </dgm:t>
    </dgm:pt>
    <dgm:pt modelId="{FB14490C-43D1-4CC5-A8DF-6FF651BC4043}" type="sibTrans" cxnId="{2D586ABD-E77D-486B-A089-5EB77711D41E}">
      <dgm:prSet/>
      <dgm:spPr/>
      <dgm:t>
        <a:bodyPr/>
        <a:lstStyle/>
        <a:p>
          <a:endParaRPr lang="ru-RU"/>
        </a:p>
      </dgm:t>
    </dgm:pt>
    <dgm:pt modelId="{71B143FF-A481-42F0-93E7-064130AE741B}">
      <dgm:prSet phldrT="[Текст]"/>
      <dgm:spPr/>
      <dgm:t>
        <a:bodyPr/>
        <a:lstStyle/>
        <a:p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Строительный контроль за выполнением работ по ремонту асфальтобетонного покрытия дорог – 66,5 тыс.руб.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effectLst/>
            <a:latin typeface="+mj-lt"/>
          </a:endParaRPr>
        </a:p>
      </dgm:t>
    </dgm:pt>
    <dgm:pt modelId="{35922A27-E987-4443-8E22-8C29701973F0}" type="parTrans" cxnId="{8AE2481B-3EA1-4263-ADB3-219C991C1D25}">
      <dgm:prSet/>
      <dgm:spPr/>
      <dgm:t>
        <a:bodyPr/>
        <a:lstStyle/>
        <a:p>
          <a:endParaRPr lang="ru-RU"/>
        </a:p>
      </dgm:t>
    </dgm:pt>
    <dgm:pt modelId="{1EE6DF0A-9B3A-4DAA-AC87-3EFA789887B7}" type="sibTrans" cxnId="{8AE2481B-3EA1-4263-ADB3-219C991C1D25}">
      <dgm:prSet/>
      <dgm:spPr/>
      <dgm:t>
        <a:bodyPr/>
        <a:lstStyle/>
        <a:p>
          <a:endParaRPr lang="ru-RU"/>
        </a:p>
      </dgm:t>
    </dgm:pt>
    <dgm:pt modelId="{23AD756B-0563-4E7E-A26E-76F22680612A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Разработка проектно-сметной документации на ремонт автомобильной дороги по ул.Выездная с.Октябрьский Кинешемского района Ивановской области – 99,0 тыс.руб.</a:t>
          </a:r>
          <a:endParaRPr lang="ru-RU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35821BD9-2F82-4E12-B909-B4015F2487DC}" type="parTrans" cxnId="{53581E2E-24C0-43A8-890F-A61A6D7951E3}">
      <dgm:prSet/>
      <dgm:spPr/>
      <dgm:t>
        <a:bodyPr/>
        <a:lstStyle/>
        <a:p>
          <a:endParaRPr lang="ru-RU"/>
        </a:p>
      </dgm:t>
    </dgm:pt>
    <dgm:pt modelId="{7386F659-E41C-424B-91CC-ED58773EBD34}" type="sibTrans" cxnId="{53581E2E-24C0-43A8-890F-A61A6D7951E3}">
      <dgm:prSet/>
      <dgm:spPr/>
      <dgm:t>
        <a:bodyPr/>
        <a:lstStyle/>
        <a:p>
          <a:endParaRPr lang="ru-RU"/>
        </a:p>
      </dgm:t>
    </dgm:pt>
    <dgm:pt modelId="{A3EED7D1-C3AB-4EDF-BC84-161D67EDF698}" type="pres">
      <dgm:prSet presAssocID="{3770A5BD-6545-4435-BBB1-16225E5323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874DB2-88DF-48C8-9C1A-AD67A9B2C1B1}" type="pres">
      <dgm:prSet presAssocID="{4E7E3F08-1D70-45CB-8271-27580CA458F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A9333D-56EE-4BCC-B890-4003148F7E78}" type="pres">
      <dgm:prSet presAssocID="{30F9BDB2-3560-4E63-8D34-5C1375B3B081}" presName="spacer" presStyleCnt="0"/>
      <dgm:spPr/>
      <dgm:t>
        <a:bodyPr/>
        <a:lstStyle/>
        <a:p>
          <a:endParaRPr lang="ru-RU"/>
        </a:p>
      </dgm:t>
    </dgm:pt>
    <dgm:pt modelId="{B9D5C95D-6277-4C90-9C0B-FC663C8F5D69}" type="pres">
      <dgm:prSet presAssocID="{071122AD-4E4A-4095-A704-8F4AD4BF1303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1C92B-483A-4D2D-AF77-07ED7926E7D4}" type="pres">
      <dgm:prSet presAssocID="{BB7574CC-D6A6-466A-A499-5DB1E2535DBA}" presName="spacer" presStyleCnt="0"/>
      <dgm:spPr/>
      <dgm:t>
        <a:bodyPr/>
        <a:lstStyle/>
        <a:p>
          <a:endParaRPr lang="ru-RU"/>
        </a:p>
      </dgm:t>
    </dgm:pt>
    <dgm:pt modelId="{2722D7C5-4B6D-4B8F-9B85-404EE7CE9682}" type="pres">
      <dgm:prSet presAssocID="{8E1B5C88-DC44-4C7D-9A49-5295135654A3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C1EF6-5EC4-4F2B-894C-8A9213E59F51}" type="pres">
      <dgm:prSet presAssocID="{C6FFF242-398B-40F7-BF76-B318195FA9E0}" presName="spacer" presStyleCnt="0"/>
      <dgm:spPr/>
      <dgm:t>
        <a:bodyPr/>
        <a:lstStyle/>
        <a:p>
          <a:endParaRPr lang="ru-RU"/>
        </a:p>
      </dgm:t>
    </dgm:pt>
    <dgm:pt modelId="{DDC75CE6-197C-4BEB-84AF-FCB4C5D43B69}" type="pres">
      <dgm:prSet presAssocID="{5AB82FA1-D056-43BA-A91B-6B26840B24BF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A936E-39BA-426F-8607-71B9A839B7A2}" type="pres">
      <dgm:prSet presAssocID="{C39CE523-503A-48EE-B934-1C64143331C9}" presName="spacer" presStyleCnt="0"/>
      <dgm:spPr/>
      <dgm:t>
        <a:bodyPr/>
        <a:lstStyle/>
        <a:p>
          <a:endParaRPr lang="ru-RU"/>
        </a:p>
      </dgm:t>
    </dgm:pt>
    <dgm:pt modelId="{FB4AB9C1-A4E2-461E-AEDD-16F74DFD0E47}" type="pres">
      <dgm:prSet presAssocID="{D7E4361A-8318-49EC-8595-74570D504586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6E7F2-C9D9-4D9B-BA9D-802246595AB9}" type="pres">
      <dgm:prSet presAssocID="{FB14490C-43D1-4CC5-A8DF-6FF651BC4043}" presName="spacer" presStyleCnt="0"/>
      <dgm:spPr/>
    </dgm:pt>
    <dgm:pt modelId="{AED7FFE4-9849-47C5-B772-E8CC7D0A4318}" type="pres">
      <dgm:prSet presAssocID="{71B143FF-A481-42F0-93E7-064130AE741B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AB4AE-6452-474C-8100-F98AA7D2D67C}" type="pres">
      <dgm:prSet presAssocID="{1EE6DF0A-9B3A-4DAA-AC87-3EFA789887B7}" presName="spacer" presStyleCnt="0"/>
      <dgm:spPr/>
    </dgm:pt>
    <dgm:pt modelId="{0FFA2408-CBBF-4B33-AFE5-52BA034ADF38}" type="pres">
      <dgm:prSet presAssocID="{23AD756B-0563-4E7E-A26E-76F22680612A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74056A-D6F5-46D8-B571-3E24E853856A}" type="presOf" srcId="{5AB82FA1-D056-43BA-A91B-6B26840B24BF}" destId="{DDC75CE6-197C-4BEB-84AF-FCB4C5D43B69}" srcOrd="0" destOrd="0" presId="urn:microsoft.com/office/officeart/2005/8/layout/vList2"/>
    <dgm:cxn modelId="{A771290C-5D18-42B6-B25D-24A3FA54ED34}" srcId="{3770A5BD-6545-4435-BBB1-16225E5323D8}" destId="{8E1B5C88-DC44-4C7D-9A49-5295135654A3}" srcOrd="2" destOrd="0" parTransId="{36F1F134-BCBD-45B2-98E4-D6DBBB487655}" sibTransId="{C6FFF242-398B-40F7-BF76-B318195FA9E0}"/>
    <dgm:cxn modelId="{1C7D6B5D-C01E-4629-8278-1274BA19AAD4}" srcId="{3770A5BD-6545-4435-BBB1-16225E5323D8}" destId="{071122AD-4E4A-4095-A704-8F4AD4BF1303}" srcOrd="1" destOrd="0" parTransId="{F017A2F1-4B50-4E50-A978-4ED5D3BB5671}" sibTransId="{BB7574CC-D6A6-466A-A499-5DB1E2535DBA}"/>
    <dgm:cxn modelId="{2374B7F5-380A-44EC-99FE-6D2D3A046F09}" srcId="{3770A5BD-6545-4435-BBB1-16225E5323D8}" destId="{4E7E3F08-1D70-45CB-8271-27580CA458F9}" srcOrd="0" destOrd="0" parTransId="{83548CBE-FA8E-432F-BB01-7D8AB5CDF046}" sibTransId="{30F9BDB2-3560-4E63-8D34-5C1375B3B081}"/>
    <dgm:cxn modelId="{BC1CBB29-3628-41BB-9AFE-14E31F9BC294}" type="presOf" srcId="{71B143FF-A481-42F0-93E7-064130AE741B}" destId="{AED7FFE4-9849-47C5-B772-E8CC7D0A4318}" srcOrd="0" destOrd="0" presId="urn:microsoft.com/office/officeart/2005/8/layout/vList2"/>
    <dgm:cxn modelId="{8AE2481B-3EA1-4263-ADB3-219C991C1D25}" srcId="{3770A5BD-6545-4435-BBB1-16225E5323D8}" destId="{71B143FF-A481-42F0-93E7-064130AE741B}" srcOrd="5" destOrd="0" parTransId="{35922A27-E987-4443-8E22-8C29701973F0}" sibTransId="{1EE6DF0A-9B3A-4DAA-AC87-3EFA789887B7}"/>
    <dgm:cxn modelId="{492EEAE6-F0B0-4A27-9DC0-5D28A0DE5DC0}" type="presOf" srcId="{D7E4361A-8318-49EC-8595-74570D504586}" destId="{FB4AB9C1-A4E2-461E-AEDD-16F74DFD0E47}" srcOrd="0" destOrd="0" presId="urn:microsoft.com/office/officeart/2005/8/layout/vList2"/>
    <dgm:cxn modelId="{211AA19C-2F24-42A3-B1F4-7660FF97AD75}" type="presOf" srcId="{3770A5BD-6545-4435-BBB1-16225E5323D8}" destId="{A3EED7D1-C3AB-4EDF-BC84-161D67EDF698}" srcOrd="0" destOrd="0" presId="urn:microsoft.com/office/officeart/2005/8/layout/vList2"/>
    <dgm:cxn modelId="{53581E2E-24C0-43A8-890F-A61A6D7951E3}" srcId="{3770A5BD-6545-4435-BBB1-16225E5323D8}" destId="{23AD756B-0563-4E7E-A26E-76F22680612A}" srcOrd="6" destOrd="0" parTransId="{35821BD9-2F82-4E12-B909-B4015F2487DC}" sibTransId="{7386F659-E41C-424B-91CC-ED58773EBD34}"/>
    <dgm:cxn modelId="{4B9AFF3E-7D28-4FED-A3A7-8CAC094DEE1C}" type="presOf" srcId="{071122AD-4E4A-4095-A704-8F4AD4BF1303}" destId="{B9D5C95D-6277-4C90-9C0B-FC663C8F5D69}" srcOrd="0" destOrd="0" presId="urn:microsoft.com/office/officeart/2005/8/layout/vList2"/>
    <dgm:cxn modelId="{B2237A29-2473-4E33-8E58-9807A8A9B337}" srcId="{3770A5BD-6545-4435-BBB1-16225E5323D8}" destId="{5AB82FA1-D056-43BA-A91B-6B26840B24BF}" srcOrd="3" destOrd="0" parTransId="{E9B1C698-59C3-487F-A1E6-57AAA4E5D882}" sibTransId="{C39CE523-503A-48EE-B934-1C64143331C9}"/>
    <dgm:cxn modelId="{D712B5C0-D707-4425-ADD9-46D5AAC3252C}" type="presOf" srcId="{4E7E3F08-1D70-45CB-8271-27580CA458F9}" destId="{1D874DB2-88DF-48C8-9C1A-AD67A9B2C1B1}" srcOrd="0" destOrd="0" presId="urn:microsoft.com/office/officeart/2005/8/layout/vList2"/>
    <dgm:cxn modelId="{0173D573-328A-46B2-8434-621066AD08F4}" type="presOf" srcId="{23AD756B-0563-4E7E-A26E-76F22680612A}" destId="{0FFA2408-CBBF-4B33-AFE5-52BA034ADF38}" srcOrd="0" destOrd="0" presId="urn:microsoft.com/office/officeart/2005/8/layout/vList2"/>
    <dgm:cxn modelId="{2D586ABD-E77D-486B-A089-5EB77711D41E}" srcId="{3770A5BD-6545-4435-BBB1-16225E5323D8}" destId="{D7E4361A-8318-49EC-8595-74570D504586}" srcOrd="4" destOrd="0" parTransId="{691F4994-54FF-472B-B54A-0C626FF9CD47}" sibTransId="{FB14490C-43D1-4CC5-A8DF-6FF651BC4043}"/>
    <dgm:cxn modelId="{7583B84F-205E-49A9-81AD-1CB5FD81EDED}" type="presOf" srcId="{8E1B5C88-DC44-4C7D-9A49-5295135654A3}" destId="{2722D7C5-4B6D-4B8F-9B85-404EE7CE9682}" srcOrd="0" destOrd="0" presId="urn:microsoft.com/office/officeart/2005/8/layout/vList2"/>
    <dgm:cxn modelId="{48A38B37-4D23-4309-BFA6-7CCA3C176441}" type="presParOf" srcId="{A3EED7D1-C3AB-4EDF-BC84-161D67EDF698}" destId="{1D874DB2-88DF-48C8-9C1A-AD67A9B2C1B1}" srcOrd="0" destOrd="0" presId="urn:microsoft.com/office/officeart/2005/8/layout/vList2"/>
    <dgm:cxn modelId="{14E4CD24-225B-40A8-B213-DFB586FB6BE9}" type="presParOf" srcId="{A3EED7D1-C3AB-4EDF-BC84-161D67EDF698}" destId="{86A9333D-56EE-4BCC-B890-4003148F7E78}" srcOrd="1" destOrd="0" presId="urn:microsoft.com/office/officeart/2005/8/layout/vList2"/>
    <dgm:cxn modelId="{54508999-E47B-4E50-AED7-3991ECBD9E08}" type="presParOf" srcId="{A3EED7D1-C3AB-4EDF-BC84-161D67EDF698}" destId="{B9D5C95D-6277-4C90-9C0B-FC663C8F5D69}" srcOrd="2" destOrd="0" presId="urn:microsoft.com/office/officeart/2005/8/layout/vList2"/>
    <dgm:cxn modelId="{D08E4551-2E2E-4311-BA1E-5E93F6F420C6}" type="presParOf" srcId="{A3EED7D1-C3AB-4EDF-BC84-161D67EDF698}" destId="{D981C92B-483A-4D2D-AF77-07ED7926E7D4}" srcOrd="3" destOrd="0" presId="urn:microsoft.com/office/officeart/2005/8/layout/vList2"/>
    <dgm:cxn modelId="{B6913D24-A338-4EA6-9B12-8F46670BD4F4}" type="presParOf" srcId="{A3EED7D1-C3AB-4EDF-BC84-161D67EDF698}" destId="{2722D7C5-4B6D-4B8F-9B85-404EE7CE9682}" srcOrd="4" destOrd="0" presId="urn:microsoft.com/office/officeart/2005/8/layout/vList2"/>
    <dgm:cxn modelId="{20259DEA-1615-49F2-B940-1114F13BA172}" type="presParOf" srcId="{A3EED7D1-C3AB-4EDF-BC84-161D67EDF698}" destId="{2A6C1EF6-5EC4-4F2B-894C-8A9213E59F51}" srcOrd="5" destOrd="0" presId="urn:microsoft.com/office/officeart/2005/8/layout/vList2"/>
    <dgm:cxn modelId="{5F160EC6-9E21-4AA6-A6FB-C36923491937}" type="presParOf" srcId="{A3EED7D1-C3AB-4EDF-BC84-161D67EDF698}" destId="{DDC75CE6-197C-4BEB-84AF-FCB4C5D43B69}" srcOrd="6" destOrd="0" presId="urn:microsoft.com/office/officeart/2005/8/layout/vList2"/>
    <dgm:cxn modelId="{B92F08DA-B5A1-4E04-BE37-86816F08E91A}" type="presParOf" srcId="{A3EED7D1-C3AB-4EDF-BC84-161D67EDF698}" destId="{695A936E-39BA-426F-8607-71B9A839B7A2}" srcOrd="7" destOrd="0" presId="urn:microsoft.com/office/officeart/2005/8/layout/vList2"/>
    <dgm:cxn modelId="{F748AE11-7AFA-45EF-A188-7B19BB1055F0}" type="presParOf" srcId="{A3EED7D1-C3AB-4EDF-BC84-161D67EDF698}" destId="{FB4AB9C1-A4E2-461E-AEDD-16F74DFD0E47}" srcOrd="8" destOrd="0" presId="urn:microsoft.com/office/officeart/2005/8/layout/vList2"/>
    <dgm:cxn modelId="{CB21AAC7-729A-461B-961B-FB2D969D7D73}" type="presParOf" srcId="{A3EED7D1-C3AB-4EDF-BC84-161D67EDF698}" destId="{0316E7F2-C9D9-4D9B-BA9D-802246595AB9}" srcOrd="9" destOrd="0" presId="urn:microsoft.com/office/officeart/2005/8/layout/vList2"/>
    <dgm:cxn modelId="{A4C4C556-7B9B-443F-B4D5-D5EB66BA9A7E}" type="presParOf" srcId="{A3EED7D1-C3AB-4EDF-BC84-161D67EDF698}" destId="{AED7FFE4-9849-47C5-B772-E8CC7D0A4318}" srcOrd="10" destOrd="0" presId="urn:microsoft.com/office/officeart/2005/8/layout/vList2"/>
    <dgm:cxn modelId="{74DFA9CA-137A-4FD7-A0C1-10A6AEAECDC1}" type="presParOf" srcId="{A3EED7D1-C3AB-4EDF-BC84-161D67EDF698}" destId="{D6AAB4AE-6452-474C-8100-F98AA7D2D67C}" srcOrd="11" destOrd="0" presId="urn:microsoft.com/office/officeart/2005/8/layout/vList2"/>
    <dgm:cxn modelId="{940F1471-1436-495E-A665-B31E97903056}" type="presParOf" srcId="{A3EED7D1-C3AB-4EDF-BC84-161D67EDF698}" destId="{0FFA2408-CBBF-4B33-AFE5-52BA034ADF3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0DDBBA-5A00-4803-9DEB-E9CC4E36B66E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D546B02-8D9B-4819-9870-456598F24F94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  <a:cs typeface="Times New Roman" pitchFamily="18" charset="0"/>
            </a:rPr>
            <a:t>54</a:t>
          </a:r>
          <a:endParaRPr lang="ru-RU" sz="2000" dirty="0">
            <a:latin typeface="+mj-lt"/>
            <a:cs typeface="Times New Roman" pitchFamily="18" charset="0"/>
          </a:endParaRPr>
        </a:p>
      </dgm:t>
    </dgm:pt>
    <dgm:pt modelId="{151B02B2-09D9-4FCB-A24D-4D164779F709}" type="parTrans" cxnId="{96AFDF4C-110D-4FB3-8B2F-3B9CA43F700A}">
      <dgm:prSet/>
      <dgm:spPr/>
      <dgm:t>
        <a:bodyPr/>
        <a:lstStyle/>
        <a:p>
          <a:endParaRPr lang="ru-RU"/>
        </a:p>
      </dgm:t>
    </dgm:pt>
    <dgm:pt modelId="{9DE5DE3D-F221-46A2-A6F2-75D652921772}" type="sibTrans" cxnId="{96AFDF4C-110D-4FB3-8B2F-3B9CA43F700A}">
      <dgm:prSet/>
      <dgm:spPr/>
      <dgm:t>
        <a:bodyPr/>
        <a:lstStyle/>
        <a:p>
          <a:endParaRPr lang="ru-RU"/>
        </a:p>
      </dgm:t>
    </dgm:pt>
    <dgm:pt modelId="{D142F180-3A93-4346-BFAE-A1645EAAE215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  <a:cs typeface="Times New Roman" pitchFamily="18" charset="0"/>
            </a:rPr>
            <a:t>28</a:t>
          </a:r>
          <a:endParaRPr lang="ru-RU" sz="2000" dirty="0">
            <a:latin typeface="+mj-lt"/>
            <a:cs typeface="Times New Roman" pitchFamily="18" charset="0"/>
          </a:endParaRPr>
        </a:p>
      </dgm:t>
    </dgm:pt>
    <dgm:pt modelId="{4BD33F05-0398-402F-BB2D-6BEFB2692F80}" type="parTrans" cxnId="{129E321A-84A9-4026-B4B1-3CBBC5142A56}">
      <dgm:prSet/>
      <dgm:spPr/>
      <dgm:t>
        <a:bodyPr/>
        <a:lstStyle/>
        <a:p>
          <a:endParaRPr lang="ru-RU"/>
        </a:p>
      </dgm:t>
    </dgm:pt>
    <dgm:pt modelId="{161C4952-716E-4ED8-836E-CC2C5465B14C}" type="sibTrans" cxnId="{129E321A-84A9-4026-B4B1-3CBBC5142A56}">
      <dgm:prSet/>
      <dgm:spPr/>
      <dgm:t>
        <a:bodyPr/>
        <a:lstStyle/>
        <a:p>
          <a:endParaRPr lang="ru-RU"/>
        </a:p>
      </dgm:t>
    </dgm:pt>
    <dgm:pt modelId="{B99952C7-DA72-4ABB-81D3-A562B21D801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уличного освещения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1D318AAA-468F-42AB-B985-073783E28FDF}" type="parTrans" cxnId="{649D62E5-D3E7-4467-B207-657D34BDA5DD}">
      <dgm:prSet/>
      <dgm:spPr/>
      <dgm:t>
        <a:bodyPr/>
        <a:lstStyle/>
        <a:p>
          <a:endParaRPr lang="ru-RU"/>
        </a:p>
      </dgm:t>
    </dgm:pt>
    <dgm:pt modelId="{4A2F2EBD-8C5F-4BD4-B305-F8B3BC715798}" type="sibTrans" cxnId="{649D62E5-D3E7-4467-B207-657D34BDA5DD}">
      <dgm:prSet/>
      <dgm:spPr/>
      <dgm:t>
        <a:bodyPr/>
        <a:lstStyle/>
        <a:p>
          <a:endParaRPr lang="ru-RU"/>
        </a:p>
      </dgm:t>
    </dgm:pt>
    <dgm:pt modelId="{630720B7-5E87-4E8B-BF1C-117BC075644D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  <a:cs typeface="Times New Roman" pitchFamily="18" charset="0"/>
            </a:rPr>
            <a:t>31</a:t>
          </a:r>
          <a:endParaRPr lang="ru-RU" sz="2000" dirty="0">
            <a:latin typeface="+mj-lt"/>
            <a:cs typeface="Times New Roman" pitchFamily="18" charset="0"/>
          </a:endParaRPr>
        </a:p>
      </dgm:t>
    </dgm:pt>
    <dgm:pt modelId="{2F74E628-38C8-4E41-A319-6CC5109F01F0}" type="parTrans" cxnId="{E0B709CA-D059-49FE-B449-58C9178F8AA4}">
      <dgm:prSet/>
      <dgm:spPr/>
      <dgm:t>
        <a:bodyPr/>
        <a:lstStyle/>
        <a:p>
          <a:endParaRPr lang="ru-RU"/>
        </a:p>
      </dgm:t>
    </dgm:pt>
    <dgm:pt modelId="{EBF3686F-7BA6-4586-9853-3985DD95C327}" type="sibTrans" cxnId="{E0B709CA-D059-49FE-B449-58C9178F8AA4}">
      <dgm:prSet/>
      <dgm:spPr/>
      <dgm:t>
        <a:bodyPr/>
        <a:lstStyle/>
        <a:p>
          <a:endParaRPr lang="ru-RU"/>
        </a:p>
      </dgm:t>
    </dgm:pt>
    <dgm:pt modelId="{F933ABD7-B99D-41A1-80FF-1857B02B6F8F}">
      <dgm:prSet phldrT="[Текст]" custT="1"/>
      <dgm:spPr/>
      <dgm:t>
        <a:bodyPr/>
        <a:lstStyle/>
        <a:p>
          <a:r>
            <a:rPr lang="ru-RU" sz="1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жилищно-коммунального обслуживания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9F53B610-CBF1-4A7B-B2A7-D481251D90EF}" type="parTrans" cxnId="{9DFDD107-3AC6-4707-95E3-A0448AF96970}">
      <dgm:prSet/>
      <dgm:spPr/>
      <dgm:t>
        <a:bodyPr/>
        <a:lstStyle/>
        <a:p>
          <a:endParaRPr lang="ru-RU"/>
        </a:p>
      </dgm:t>
    </dgm:pt>
    <dgm:pt modelId="{EE30EB15-F1E1-4372-AE39-3DBE0F061ABB}" type="sibTrans" cxnId="{9DFDD107-3AC6-4707-95E3-A0448AF96970}">
      <dgm:prSet/>
      <dgm:spPr/>
      <dgm:t>
        <a:bodyPr/>
        <a:lstStyle/>
        <a:p>
          <a:endParaRPr lang="ru-RU"/>
        </a:p>
      </dgm:t>
    </dgm:pt>
    <dgm:pt modelId="{3775C193-F4CA-4C62-80E8-A523EB1FEB8D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  <a:cs typeface="Times New Roman" pitchFamily="18" charset="0"/>
            </a:rPr>
            <a:t>45</a:t>
          </a:r>
          <a:endParaRPr lang="ru-RU" sz="2000" dirty="0">
            <a:latin typeface="+mj-lt"/>
            <a:cs typeface="Times New Roman" pitchFamily="18" charset="0"/>
          </a:endParaRPr>
        </a:p>
      </dgm:t>
    </dgm:pt>
    <dgm:pt modelId="{06873B0B-8275-4043-A6B2-18B84FA15432}" type="parTrans" cxnId="{C5546F49-4941-4FC9-8334-52E7BC12DD22}">
      <dgm:prSet/>
      <dgm:spPr/>
      <dgm:t>
        <a:bodyPr/>
        <a:lstStyle/>
        <a:p>
          <a:endParaRPr lang="ru-RU"/>
        </a:p>
      </dgm:t>
    </dgm:pt>
    <dgm:pt modelId="{9AC08370-B1C0-4949-AB2B-ACA1C4DFE14D}" type="sibTrans" cxnId="{C5546F49-4941-4FC9-8334-52E7BC12DD22}">
      <dgm:prSet/>
      <dgm:spPr/>
      <dgm:t>
        <a:bodyPr/>
        <a:lstStyle/>
        <a:p>
          <a:endParaRPr lang="ru-RU"/>
        </a:p>
      </dgm:t>
    </dgm:pt>
    <dgm:pt modelId="{04B80E34-F3B9-4DC1-AC37-978E04547C8E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  <a:cs typeface="Times New Roman" pitchFamily="18" charset="0"/>
            </a:rPr>
            <a:t>63</a:t>
          </a:r>
          <a:endParaRPr lang="ru-RU" sz="2000" dirty="0">
            <a:latin typeface="+mj-lt"/>
            <a:cs typeface="Times New Roman" pitchFamily="18" charset="0"/>
          </a:endParaRPr>
        </a:p>
      </dgm:t>
    </dgm:pt>
    <dgm:pt modelId="{176ED4B2-A3EA-45B8-8D29-D4E8EAFE8CBF}" type="parTrans" cxnId="{735CF66F-C883-4F10-9BAE-A568669E7CC0}">
      <dgm:prSet/>
      <dgm:spPr/>
      <dgm:t>
        <a:bodyPr/>
        <a:lstStyle/>
        <a:p>
          <a:endParaRPr lang="ru-RU"/>
        </a:p>
      </dgm:t>
    </dgm:pt>
    <dgm:pt modelId="{F4577354-C9CE-49A9-AAA0-7198A146C4D0}" type="sibTrans" cxnId="{735CF66F-C883-4F10-9BAE-A568669E7CC0}">
      <dgm:prSet/>
      <dgm:spPr/>
      <dgm:t>
        <a:bodyPr/>
        <a:lstStyle/>
        <a:p>
          <a:endParaRPr lang="ru-RU"/>
        </a:p>
      </dgm:t>
    </dgm:pt>
    <dgm:pt modelId="{30ACBFDE-A781-4E49-BBCB-C6BEBB374BE6}">
      <dgm:prSet custT="1"/>
      <dgm:spPr/>
      <dgm:t>
        <a:bodyPr/>
        <a:lstStyle/>
        <a:p>
          <a:r>
            <a:rPr lang="ru-RU" sz="1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благоустройства территорий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600A48E6-5C52-4C00-9F22-26A877D596A3}" type="parTrans" cxnId="{CA956016-D03D-4F01-B918-43EAC169DF8B}">
      <dgm:prSet/>
      <dgm:spPr/>
      <dgm:t>
        <a:bodyPr/>
        <a:lstStyle/>
        <a:p>
          <a:endParaRPr lang="ru-RU"/>
        </a:p>
      </dgm:t>
    </dgm:pt>
    <dgm:pt modelId="{6F4545E8-E7B2-4BC1-9865-786E62703594}" type="sibTrans" cxnId="{CA956016-D03D-4F01-B918-43EAC169DF8B}">
      <dgm:prSet/>
      <dgm:spPr/>
      <dgm:t>
        <a:bodyPr/>
        <a:lstStyle/>
        <a:p>
          <a:endParaRPr lang="ru-RU"/>
        </a:p>
      </dgm:t>
    </dgm:pt>
    <dgm:pt modelId="{7E350B0B-BE88-4768-84B2-E9AA5EC063B6}">
      <dgm:prSet custT="1"/>
      <dgm:spPr/>
      <dgm:t>
        <a:bodyPr/>
        <a:lstStyle/>
        <a:p>
          <a:r>
            <a:rPr lang="ru-RU" sz="1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ремонта дорог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107788C7-5FD8-4768-BC9F-B8DC1E7B1A74}" type="parTrans" cxnId="{9D0AE688-EC50-4A13-BB14-3EF9D681D957}">
      <dgm:prSet/>
      <dgm:spPr/>
      <dgm:t>
        <a:bodyPr/>
        <a:lstStyle/>
        <a:p>
          <a:endParaRPr lang="ru-RU"/>
        </a:p>
      </dgm:t>
    </dgm:pt>
    <dgm:pt modelId="{99691B07-33AD-4190-970C-C0AE55069D14}" type="sibTrans" cxnId="{9D0AE688-EC50-4A13-BB14-3EF9D681D957}">
      <dgm:prSet/>
      <dgm:spPr/>
      <dgm:t>
        <a:bodyPr/>
        <a:lstStyle/>
        <a:p>
          <a:endParaRPr lang="ru-RU"/>
        </a:p>
      </dgm:t>
    </dgm:pt>
    <dgm:pt modelId="{C1090D13-B277-4C3B-8B0F-E454F962576C}">
      <dgm:prSet custT="1"/>
      <dgm:spPr/>
      <dgm:t>
        <a:bodyPr/>
        <a:lstStyle/>
        <a:p>
          <a:r>
            <a:rPr lang="ru-RU" sz="1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иным вопросам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  <a:cs typeface="Times New Roman" pitchFamily="18" charset="0"/>
          </a:endParaRPr>
        </a:p>
      </dgm:t>
    </dgm:pt>
    <dgm:pt modelId="{448CD5F4-F704-450B-ADB6-155A38E7A906}" type="parTrans" cxnId="{6CA6E612-DA75-4F40-8080-1E67617A879C}">
      <dgm:prSet/>
      <dgm:spPr/>
      <dgm:t>
        <a:bodyPr/>
        <a:lstStyle/>
        <a:p>
          <a:endParaRPr lang="ru-RU"/>
        </a:p>
      </dgm:t>
    </dgm:pt>
    <dgm:pt modelId="{90132685-8733-4C6C-A6B0-9786712A7D67}" type="sibTrans" cxnId="{6CA6E612-DA75-4F40-8080-1E67617A879C}">
      <dgm:prSet/>
      <dgm:spPr/>
      <dgm:t>
        <a:bodyPr/>
        <a:lstStyle/>
        <a:p>
          <a:endParaRPr lang="ru-RU"/>
        </a:p>
      </dgm:t>
    </dgm:pt>
    <dgm:pt modelId="{E87EE0BA-A350-4EB2-82A0-71FADA6F86F0}" type="pres">
      <dgm:prSet presAssocID="{530DDBBA-5A00-4803-9DEB-E9CC4E36B66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DCFFAA-FC49-4C7F-BA8E-93ABC5366B3B}" type="pres">
      <dgm:prSet presAssocID="{8D546B02-8D9B-4819-9870-456598F24F94}" presName="composite" presStyleCnt="0"/>
      <dgm:spPr/>
      <dgm:t>
        <a:bodyPr/>
        <a:lstStyle/>
        <a:p>
          <a:endParaRPr lang="ru-RU"/>
        </a:p>
      </dgm:t>
    </dgm:pt>
    <dgm:pt modelId="{7F9B0F1E-C958-413D-9599-CA06E951F5EB}" type="pres">
      <dgm:prSet presAssocID="{8D546B02-8D9B-4819-9870-456598F24F94}" presName="parentText" presStyleLbl="alignNode1" presStyleIdx="0" presStyleCnt="5" custLinFactNeighborX="-10343" custLinFactNeighborY="-1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B28A9-43DA-46BF-BC4D-BE6D19DE0BCA}" type="pres">
      <dgm:prSet presAssocID="{8D546B02-8D9B-4819-9870-456598F24F9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8D668-CEE2-491F-A0E1-30DF18D78577}" type="pres">
      <dgm:prSet presAssocID="{9DE5DE3D-F221-46A2-A6F2-75D652921772}" presName="sp" presStyleCnt="0"/>
      <dgm:spPr/>
      <dgm:t>
        <a:bodyPr/>
        <a:lstStyle/>
        <a:p>
          <a:endParaRPr lang="ru-RU"/>
        </a:p>
      </dgm:t>
    </dgm:pt>
    <dgm:pt modelId="{EED91905-2992-4443-8D42-3D0541B6C9DF}" type="pres">
      <dgm:prSet presAssocID="{D142F180-3A93-4346-BFAE-A1645EAAE215}" presName="composite" presStyleCnt="0"/>
      <dgm:spPr/>
      <dgm:t>
        <a:bodyPr/>
        <a:lstStyle/>
        <a:p>
          <a:endParaRPr lang="ru-RU"/>
        </a:p>
      </dgm:t>
    </dgm:pt>
    <dgm:pt modelId="{905E3221-9487-4197-8C0A-FC6D0A3A2027}" type="pres">
      <dgm:prSet presAssocID="{D142F180-3A93-4346-BFAE-A1645EAAE215}" presName="parentText" presStyleLbl="alignNode1" presStyleIdx="1" presStyleCnt="5" custLinFactNeighborX="-10343" custLinFactNeighborY="-1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2B3C7-B195-4EC6-A80F-92DEB5DBB5EA}" type="pres">
      <dgm:prSet presAssocID="{D142F180-3A93-4346-BFAE-A1645EAAE21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EAF76-CC92-45FB-BD4D-3083BDDEC81B}" type="pres">
      <dgm:prSet presAssocID="{161C4952-716E-4ED8-836E-CC2C5465B14C}" presName="sp" presStyleCnt="0"/>
      <dgm:spPr/>
      <dgm:t>
        <a:bodyPr/>
        <a:lstStyle/>
        <a:p>
          <a:endParaRPr lang="ru-RU"/>
        </a:p>
      </dgm:t>
    </dgm:pt>
    <dgm:pt modelId="{DCD1D742-615F-44FA-9455-F91983278291}" type="pres">
      <dgm:prSet presAssocID="{630720B7-5E87-4E8B-BF1C-117BC075644D}" presName="composite" presStyleCnt="0"/>
      <dgm:spPr/>
      <dgm:t>
        <a:bodyPr/>
        <a:lstStyle/>
        <a:p>
          <a:endParaRPr lang="ru-RU"/>
        </a:p>
      </dgm:t>
    </dgm:pt>
    <dgm:pt modelId="{E4E122E1-7D76-49D1-A6C4-91A9A18C3C7F}" type="pres">
      <dgm:prSet presAssocID="{630720B7-5E87-4E8B-BF1C-117BC075644D}" presName="parentText" presStyleLbl="alignNode1" presStyleIdx="2" presStyleCnt="5" custLinFactNeighborX="-10343" custLinFactNeighborY="-1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E7170A-4E81-4742-B3CC-EC9ED46B894D}" type="pres">
      <dgm:prSet presAssocID="{630720B7-5E87-4E8B-BF1C-117BC075644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24468-9242-4BDC-871B-4AB0523E4EAD}" type="pres">
      <dgm:prSet presAssocID="{EBF3686F-7BA6-4586-9853-3985DD95C327}" presName="sp" presStyleCnt="0"/>
      <dgm:spPr/>
      <dgm:t>
        <a:bodyPr/>
        <a:lstStyle/>
        <a:p>
          <a:endParaRPr lang="ru-RU"/>
        </a:p>
      </dgm:t>
    </dgm:pt>
    <dgm:pt modelId="{7C708A87-FAF1-45E2-94FD-C7477D3BE148}" type="pres">
      <dgm:prSet presAssocID="{3775C193-F4CA-4C62-80E8-A523EB1FEB8D}" presName="composite" presStyleCnt="0"/>
      <dgm:spPr/>
      <dgm:t>
        <a:bodyPr/>
        <a:lstStyle/>
        <a:p>
          <a:endParaRPr lang="ru-RU"/>
        </a:p>
      </dgm:t>
    </dgm:pt>
    <dgm:pt modelId="{6F0E6B4F-1843-4E37-8907-4725CD762269}" type="pres">
      <dgm:prSet presAssocID="{3775C193-F4CA-4C62-80E8-A523EB1FEB8D}" presName="parentText" presStyleLbl="alignNode1" presStyleIdx="3" presStyleCnt="5" custLinFactNeighborX="-10343" custLinFactNeighborY="-1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8FE94-B69B-444E-8EFA-3A50B6FB76C5}" type="pres">
      <dgm:prSet presAssocID="{3775C193-F4CA-4C62-80E8-A523EB1FEB8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E3E39-01BE-4020-846F-5BDA751F13C2}" type="pres">
      <dgm:prSet presAssocID="{9AC08370-B1C0-4949-AB2B-ACA1C4DFE14D}" presName="sp" presStyleCnt="0"/>
      <dgm:spPr/>
      <dgm:t>
        <a:bodyPr/>
        <a:lstStyle/>
        <a:p>
          <a:endParaRPr lang="ru-RU"/>
        </a:p>
      </dgm:t>
    </dgm:pt>
    <dgm:pt modelId="{0BF32AE7-EA16-4FB8-B9E8-C42A177206A8}" type="pres">
      <dgm:prSet presAssocID="{04B80E34-F3B9-4DC1-AC37-978E04547C8E}" presName="composite" presStyleCnt="0"/>
      <dgm:spPr/>
      <dgm:t>
        <a:bodyPr/>
        <a:lstStyle/>
        <a:p>
          <a:endParaRPr lang="ru-RU"/>
        </a:p>
      </dgm:t>
    </dgm:pt>
    <dgm:pt modelId="{D83544BB-CFD9-47C4-9FC2-08B3C6D55609}" type="pres">
      <dgm:prSet presAssocID="{04B80E34-F3B9-4DC1-AC37-978E04547C8E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938514-4C1B-456F-9163-EA5BFE7C253D}" type="pres">
      <dgm:prSet presAssocID="{04B80E34-F3B9-4DC1-AC37-978E04547C8E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CA87FA-82C0-4891-974D-C2631C6B257B}" type="presOf" srcId="{C1090D13-B277-4C3B-8B0F-E454F962576C}" destId="{43938514-4C1B-456F-9163-EA5BFE7C253D}" srcOrd="0" destOrd="0" presId="urn:microsoft.com/office/officeart/2005/8/layout/chevron2"/>
    <dgm:cxn modelId="{9D0AE688-EC50-4A13-BB14-3EF9D681D957}" srcId="{3775C193-F4CA-4C62-80E8-A523EB1FEB8D}" destId="{7E350B0B-BE88-4768-84B2-E9AA5EC063B6}" srcOrd="0" destOrd="0" parTransId="{107788C7-5FD8-4768-BC9F-B8DC1E7B1A74}" sibTransId="{99691B07-33AD-4190-970C-C0AE55069D14}"/>
    <dgm:cxn modelId="{D5874298-8FB9-4392-9424-2AA9A5E8F1F2}" type="presOf" srcId="{8D546B02-8D9B-4819-9870-456598F24F94}" destId="{7F9B0F1E-C958-413D-9599-CA06E951F5EB}" srcOrd="0" destOrd="0" presId="urn:microsoft.com/office/officeart/2005/8/layout/chevron2"/>
    <dgm:cxn modelId="{CA956016-D03D-4F01-B918-43EAC169DF8B}" srcId="{8D546B02-8D9B-4819-9870-456598F24F94}" destId="{30ACBFDE-A781-4E49-BBCB-C6BEBB374BE6}" srcOrd="0" destOrd="0" parTransId="{600A48E6-5C52-4C00-9F22-26A877D596A3}" sibTransId="{6F4545E8-E7B2-4BC1-9865-786E62703594}"/>
    <dgm:cxn modelId="{129E321A-84A9-4026-B4B1-3CBBC5142A56}" srcId="{530DDBBA-5A00-4803-9DEB-E9CC4E36B66E}" destId="{D142F180-3A93-4346-BFAE-A1645EAAE215}" srcOrd="1" destOrd="0" parTransId="{4BD33F05-0398-402F-BB2D-6BEFB2692F80}" sibTransId="{161C4952-716E-4ED8-836E-CC2C5465B14C}"/>
    <dgm:cxn modelId="{CAE9D6A3-D2AE-4E2F-BA30-6FE5517814FE}" type="presOf" srcId="{B99952C7-DA72-4ABB-81D3-A562B21D8013}" destId="{15B2B3C7-B195-4EC6-A80F-92DEB5DBB5EA}" srcOrd="0" destOrd="0" presId="urn:microsoft.com/office/officeart/2005/8/layout/chevron2"/>
    <dgm:cxn modelId="{5D2E746C-BE88-4A68-8D16-EEC7E8D0E919}" type="presOf" srcId="{04B80E34-F3B9-4DC1-AC37-978E04547C8E}" destId="{D83544BB-CFD9-47C4-9FC2-08B3C6D55609}" srcOrd="0" destOrd="0" presId="urn:microsoft.com/office/officeart/2005/8/layout/chevron2"/>
    <dgm:cxn modelId="{649D62E5-D3E7-4467-B207-657D34BDA5DD}" srcId="{D142F180-3A93-4346-BFAE-A1645EAAE215}" destId="{B99952C7-DA72-4ABB-81D3-A562B21D8013}" srcOrd="0" destOrd="0" parTransId="{1D318AAA-468F-42AB-B985-073783E28FDF}" sibTransId="{4A2F2EBD-8C5F-4BD4-B305-F8B3BC715798}"/>
    <dgm:cxn modelId="{9DFDD107-3AC6-4707-95E3-A0448AF96970}" srcId="{630720B7-5E87-4E8B-BF1C-117BC075644D}" destId="{F933ABD7-B99D-41A1-80FF-1857B02B6F8F}" srcOrd="0" destOrd="0" parTransId="{9F53B610-CBF1-4A7B-B2A7-D481251D90EF}" sibTransId="{EE30EB15-F1E1-4372-AE39-3DBE0F061ABB}"/>
    <dgm:cxn modelId="{3EB95ED4-3D6E-4CE4-B477-81F6FDAE26E3}" type="presOf" srcId="{D142F180-3A93-4346-BFAE-A1645EAAE215}" destId="{905E3221-9487-4197-8C0A-FC6D0A3A2027}" srcOrd="0" destOrd="0" presId="urn:microsoft.com/office/officeart/2005/8/layout/chevron2"/>
    <dgm:cxn modelId="{6CA6E612-DA75-4F40-8080-1E67617A879C}" srcId="{04B80E34-F3B9-4DC1-AC37-978E04547C8E}" destId="{C1090D13-B277-4C3B-8B0F-E454F962576C}" srcOrd="0" destOrd="0" parTransId="{448CD5F4-F704-450B-ADB6-155A38E7A906}" sibTransId="{90132685-8733-4C6C-A6B0-9786712A7D67}"/>
    <dgm:cxn modelId="{F4DA9D39-B484-4379-A02F-78C34DAD832B}" type="presOf" srcId="{F933ABD7-B99D-41A1-80FF-1857B02B6F8F}" destId="{80E7170A-4E81-4742-B3CC-EC9ED46B894D}" srcOrd="0" destOrd="0" presId="urn:microsoft.com/office/officeart/2005/8/layout/chevron2"/>
    <dgm:cxn modelId="{96AFDF4C-110D-4FB3-8B2F-3B9CA43F700A}" srcId="{530DDBBA-5A00-4803-9DEB-E9CC4E36B66E}" destId="{8D546B02-8D9B-4819-9870-456598F24F94}" srcOrd="0" destOrd="0" parTransId="{151B02B2-09D9-4FCB-A24D-4D164779F709}" sibTransId="{9DE5DE3D-F221-46A2-A6F2-75D652921772}"/>
    <dgm:cxn modelId="{C5546F49-4941-4FC9-8334-52E7BC12DD22}" srcId="{530DDBBA-5A00-4803-9DEB-E9CC4E36B66E}" destId="{3775C193-F4CA-4C62-80E8-A523EB1FEB8D}" srcOrd="3" destOrd="0" parTransId="{06873B0B-8275-4043-A6B2-18B84FA15432}" sibTransId="{9AC08370-B1C0-4949-AB2B-ACA1C4DFE14D}"/>
    <dgm:cxn modelId="{BC715C33-5979-4CB0-9A64-FA109560657E}" type="presOf" srcId="{530DDBBA-5A00-4803-9DEB-E9CC4E36B66E}" destId="{E87EE0BA-A350-4EB2-82A0-71FADA6F86F0}" srcOrd="0" destOrd="0" presId="urn:microsoft.com/office/officeart/2005/8/layout/chevron2"/>
    <dgm:cxn modelId="{CE57CD08-7116-4C62-91BF-91347A5A12BE}" type="presOf" srcId="{30ACBFDE-A781-4E49-BBCB-C6BEBB374BE6}" destId="{B00B28A9-43DA-46BF-BC4D-BE6D19DE0BCA}" srcOrd="0" destOrd="0" presId="urn:microsoft.com/office/officeart/2005/8/layout/chevron2"/>
    <dgm:cxn modelId="{E0B709CA-D059-49FE-B449-58C9178F8AA4}" srcId="{530DDBBA-5A00-4803-9DEB-E9CC4E36B66E}" destId="{630720B7-5E87-4E8B-BF1C-117BC075644D}" srcOrd="2" destOrd="0" parTransId="{2F74E628-38C8-4E41-A319-6CC5109F01F0}" sibTransId="{EBF3686F-7BA6-4586-9853-3985DD95C327}"/>
    <dgm:cxn modelId="{C8B1E817-9F26-4F8D-9AAE-C126076502AB}" type="presOf" srcId="{630720B7-5E87-4E8B-BF1C-117BC075644D}" destId="{E4E122E1-7D76-49D1-A6C4-91A9A18C3C7F}" srcOrd="0" destOrd="0" presId="urn:microsoft.com/office/officeart/2005/8/layout/chevron2"/>
    <dgm:cxn modelId="{2C9CF49A-1FE4-4539-B90C-2D9B02700301}" type="presOf" srcId="{7E350B0B-BE88-4768-84B2-E9AA5EC063B6}" destId="{CCD8FE94-B69B-444E-8EFA-3A50B6FB76C5}" srcOrd="0" destOrd="0" presId="urn:microsoft.com/office/officeart/2005/8/layout/chevron2"/>
    <dgm:cxn modelId="{B7F4ADAC-34D5-482E-895F-331B6E49B55F}" type="presOf" srcId="{3775C193-F4CA-4C62-80E8-A523EB1FEB8D}" destId="{6F0E6B4F-1843-4E37-8907-4725CD762269}" srcOrd="0" destOrd="0" presId="urn:microsoft.com/office/officeart/2005/8/layout/chevron2"/>
    <dgm:cxn modelId="{735CF66F-C883-4F10-9BAE-A568669E7CC0}" srcId="{530DDBBA-5A00-4803-9DEB-E9CC4E36B66E}" destId="{04B80E34-F3B9-4DC1-AC37-978E04547C8E}" srcOrd="4" destOrd="0" parTransId="{176ED4B2-A3EA-45B8-8D29-D4E8EAFE8CBF}" sibTransId="{F4577354-C9CE-49A9-AAA0-7198A146C4D0}"/>
    <dgm:cxn modelId="{6CB4CFB4-3AE9-4033-B105-4C9262030DAD}" type="presParOf" srcId="{E87EE0BA-A350-4EB2-82A0-71FADA6F86F0}" destId="{6DDCFFAA-FC49-4C7F-BA8E-93ABC5366B3B}" srcOrd="0" destOrd="0" presId="urn:microsoft.com/office/officeart/2005/8/layout/chevron2"/>
    <dgm:cxn modelId="{56C6ABCC-3916-4113-A7E4-1920D04EB2D0}" type="presParOf" srcId="{6DDCFFAA-FC49-4C7F-BA8E-93ABC5366B3B}" destId="{7F9B0F1E-C958-413D-9599-CA06E951F5EB}" srcOrd="0" destOrd="0" presId="urn:microsoft.com/office/officeart/2005/8/layout/chevron2"/>
    <dgm:cxn modelId="{53214F08-E45C-4734-B213-E654030A249E}" type="presParOf" srcId="{6DDCFFAA-FC49-4C7F-BA8E-93ABC5366B3B}" destId="{B00B28A9-43DA-46BF-BC4D-BE6D19DE0BCA}" srcOrd="1" destOrd="0" presId="urn:microsoft.com/office/officeart/2005/8/layout/chevron2"/>
    <dgm:cxn modelId="{13AA69F7-0372-4EFF-A292-F19337D095EE}" type="presParOf" srcId="{E87EE0BA-A350-4EB2-82A0-71FADA6F86F0}" destId="{CD88D668-CEE2-491F-A0E1-30DF18D78577}" srcOrd="1" destOrd="0" presId="urn:microsoft.com/office/officeart/2005/8/layout/chevron2"/>
    <dgm:cxn modelId="{AADD13B2-4C94-4483-AFB3-C1B4294A0E58}" type="presParOf" srcId="{E87EE0BA-A350-4EB2-82A0-71FADA6F86F0}" destId="{EED91905-2992-4443-8D42-3D0541B6C9DF}" srcOrd="2" destOrd="0" presId="urn:microsoft.com/office/officeart/2005/8/layout/chevron2"/>
    <dgm:cxn modelId="{91B44E6D-ECCB-4F30-B80D-6394C7E64F07}" type="presParOf" srcId="{EED91905-2992-4443-8D42-3D0541B6C9DF}" destId="{905E3221-9487-4197-8C0A-FC6D0A3A2027}" srcOrd="0" destOrd="0" presId="urn:microsoft.com/office/officeart/2005/8/layout/chevron2"/>
    <dgm:cxn modelId="{854446FB-0F1C-442E-A971-2A828DDF327B}" type="presParOf" srcId="{EED91905-2992-4443-8D42-3D0541B6C9DF}" destId="{15B2B3C7-B195-4EC6-A80F-92DEB5DBB5EA}" srcOrd="1" destOrd="0" presId="urn:microsoft.com/office/officeart/2005/8/layout/chevron2"/>
    <dgm:cxn modelId="{6FF4E9C2-50B3-487F-98F8-8AEDB9971442}" type="presParOf" srcId="{E87EE0BA-A350-4EB2-82A0-71FADA6F86F0}" destId="{960EAF76-CC92-45FB-BD4D-3083BDDEC81B}" srcOrd="3" destOrd="0" presId="urn:microsoft.com/office/officeart/2005/8/layout/chevron2"/>
    <dgm:cxn modelId="{7E3251DB-1630-4739-8B43-1B6B87E35A99}" type="presParOf" srcId="{E87EE0BA-A350-4EB2-82A0-71FADA6F86F0}" destId="{DCD1D742-615F-44FA-9455-F91983278291}" srcOrd="4" destOrd="0" presId="urn:microsoft.com/office/officeart/2005/8/layout/chevron2"/>
    <dgm:cxn modelId="{E0DD01B4-0E43-469B-B5B8-D3CD28923B09}" type="presParOf" srcId="{DCD1D742-615F-44FA-9455-F91983278291}" destId="{E4E122E1-7D76-49D1-A6C4-91A9A18C3C7F}" srcOrd="0" destOrd="0" presId="urn:microsoft.com/office/officeart/2005/8/layout/chevron2"/>
    <dgm:cxn modelId="{77DF7A69-F3A6-403B-A12E-94C8B2BBCCC6}" type="presParOf" srcId="{DCD1D742-615F-44FA-9455-F91983278291}" destId="{80E7170A-4E81-4742-B3CC-EC9ED46B894D}" srcOrd="1" destOrd="0" presId="urn:microsoft.com/office/officeart/2005/8/layout/chevron2"/>
    <dgm:cxn modelId="{083C3B75-FA36-43D7-A45F-F4A5708503FA}" type="presParOf" srcId="{E87EE0BA-A350-4EB2-82A0-71FADA6F86F0}" destId="{94B24468-9242-4BDC-871B-4AB0523E4EAD}" srcOrd="5" destOrd="0" presId="urn:microsoft.com/office/officeart/2005/8/layout/chevron2"/>
    <dgm:cxn modelId="{7482BB25-21EA-4A7C-93CA-56357093F344}" type="presParOf" srcId="{E87EE0BA-A350-4EB2-82A0-71FADA6F86F0}" destId="{7C708A87-FAF1-45E2-94FD-C7477D3BE148}" srcOrd="6" destOrd="0" presId="urn:microsoft.com/office/officeart/2005/8/layout/chevron2"/>
    <dgm:cxn modelId="{5F26E868-9260-4F37-9FD7-A906A5D612C1}" type="presParOf" srcId="{7C708A87-FAF1-45E2-94FD-C7477D3BE148}" destId="{6F0E6B4F-1843-4E37-8907-4725CD762269}" srcOrd="0" destOrd="0" presId="urn:microsoft.com/office/officeart/2005/8/layout/chevron2"/>
    <dgm:cxn modelId="{8DE8C75B-19FD-49F6-BFA0-196BA98E69E2}" type="presParOf" srcId="{7C708A87-FAF1-45E2-94FD-C7477D3BE148}" destId="{CCD8FE94-B69B-444E-8EFA-3A50B6FB76C5}" srcOrd="1" destOrd="0" presId="urn:microsoft.com/office/officeart/2005/8/layout/chevron2"/>
    <dgm:cxn modelId="{EC4944A3-6652-4B9F-9A7B-65B404D3A200}" type="presParOf" srcId="{E87EE0BA-A350-4EB2-82A0-71FADA6F86F0}" destId="{642E3E39-01BE-4020-846F-5BDA751F13C2}" srcOrd="7" destOrd="0" presId="urn:microsoft.com/office/officeart/2005/8/layout/chevron2"/>
    <dgm:cxn modelId="{973C63C8-C98C-4F92-919A-D1ACC8BF216A}" type="presParOf" srcId="{E87EE0BA-A350-4EB2-82A0-71FADA6F86F0}" destId="{0BF32AE7-EA16-4FB8-B9E8-C42A177206A8}" srcOrd="8" destOrd="0" presId="urn:microsoft.com/office/officeart/2005/8/layout/chevron2"/>
    <dgm:cxn modelId="{8CEF6F7D-8E05-487F-85A4-080AF2E0A969}" type="presParOf" srcId="{0BF32AE7-EA16-4FB8-B9E8-C42A177206A8}" destId="{D83544BB-CFD9-47C4-9FC2-08B3C6D55609}" srcOrd="0" destOrd="0" presId="urn:microsoft.com/office/officeart/2005/8/layout/chevron2"/>
    <dgm:cxn modelId="{C01B0B12-F287-47C6-89CD-BEED90F290A9}" type="presParOf" srcId="{0BF32AE7-EA16-4FB8-B9E8-C42A177206A8}" destId="{43938514-4C1B-456F-9163-EA5BFE7C253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9590BD2-59DB-40ED-8004-508D2BE27001}" type="doc">
      <dgm:prSet loTypeId="urn:microsoft.com/office/officeart/2005/8/layout/radial3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D891D2D-4E02-4248-8BA1-2EF87EB1F1BB}">
      <dgm:prSet/>
      <dgm:spPr/>
      <dgm:t>
        <a:bodyPr/>
        <a:lstStyle/>
        <a:p>
          <a:r>
            <a:rPr lang="ru-RU" dirty="0" smtClean="0"/>
            <a:t>Выплата пенсий за выслугу лет работникам, замещавшим должности муниципальной службы – 94,5 тыс.руб.</a:t>
          </a:r>
          <a:endParaRPr lang="ru-RU" dirty="0"/>
        </a:p>
      </dgm:t>
    </dgm:pt>
    <dgm:pt modelId="{0808BC2D-4A19-4DFA-A95B-BEF286C76930}" type="parTrans" cxnId="{0C5E25AD-5B65-457B-9D75-8FCE5B64E9D9}">
      <dgm:prSet/>
      <dgm:spPr/>
      <dgm:t>
        <a:bodyPr/>
        <a:lstStyle/>
        <a:p>
          <a:endParaRPr lang="ru-RU"/>
        </a:p>
      </dgm:t>
    </dgm:pt>
    <dgm:pt modelId="{4BA07F6B-665D-435E-910F-B89BCD20C0B3}" type="sibTrans" cxnId="{0C5E25AD-5B65-457B-9D75-8FCE5B64E9D9}">
      <dgm:prSet/>
      <dgm:spPr/>
      <dgm:t>
        <a:bodyPr/>
        <a:lstStyle/>
        <a:p>
          <a:endParaRPr lang="ru-RU"/>
        </a:p>
      </dgm:t>
    </dgm:pt>
    <dgm:pt modelId="{D43E5DC8-9571-457D-B2FA-17BD1D628C1D}">
      <dgm:prSet phldrT="[Текст]"/>
      <dgm:spPr/>
      <dgm:t>
        <a:bodyPr/>
        <a:lstStyle/>
        <a:p>
          <a:r>
            <a:rPr lang="ru-RU" dirty="0" smtClean="0"/>
            <a:t>Денежная выплата лицам, удостоенным звания  «Почетный гражданин Наволокского городского поселения» - 10,0 тыс.руб.</a:t>
          </a:r>
          <a:endParaRPr lang="ru-RU" dirty="0"/>
        </a:p>
      </dgm:t>
    </dgm:pt>
    <dgm:pt modelId="{00B39393-119D-4494-B2A4-BA7E2924F39C}" type="parTrans" cxnId="{EF194DEC-9123-40E6-8A11-DADF349007B0}">
      <dgm:prSet/>
      <dgm:spPr/>
      <dgm:t>
        <a:bodyPr/>
        <a:lstStyle/>
        <a:p>
          <a:endParaRPr lang="ru-RU"/>
        </a:p>
      </dgm:t>
    </dgm:pt>
    <dgm:pt modelId="{6C8BBB69-D349-4995-A51A-3FAA404D6F0E}" type="sibTrans" cxnId="{EF194DEC-9123-40E6-8A11-DADF349007B0}">
      <dgm:prSet/>
      <dgm:spPr/>
      <dgm:t>
        <a:bodyPr/>
        <a:lstStyle/>
        <a:p>
          <a:endParaRPr lang="ru-RU"/>
        </a:p>
      </dgm:t>
    </dgm:pt>
    <dgm:pt modelId="{A1511DB2-8D65-4F1A-88FE-207E412D68A1}">
      <dgm:prSet phldrT="[Текст]"/>
      <dgm:spPr/>
      <dgm:t>
        <a:bodyPr/>
        <a:lstStyle/>
        <a:p>
          <a:endParaRPr lang="ru-RU" dirty="0"/>
        </a:p>
      </dgm:t>
    </dgm:pt>
    <dgm:pt modelId="{1928AB7A-D617-4451-8CF4-FD6CEC545D28}" type="parTrans" cxnId="{786A589E-9F7B-4698-B045-1774B97D2933}">
      <dgm:prSet/>
      <dgm:spPr/>
      <dgm:t>
        <a:bodyPr/>
        <a:lstStyle/>
        <a:p>
          <a:endParaRPr lang="ru-RU"/>
        </a:p>
      </dgm:t>
    </dgm:pt>
    <dgm:pt modelId="{827AC41E-C439-4D65-BBF5-7EDE66BB94DC}" type="sibTrans" cxnId="{786A589E-9F7B-4698-B045-1774B97D2933}">
      <dgm:prSet/>
      <dgm:spPr/>
      <dgm:t>
        <a:bodyPr/>
        <a:lstStyle/>
        <a:p>
          <a:endParaRPr lang="ru-RU"/>
        </a:p>
      </dgm:t>
    </dgm:pt>
    <dgm:pt modelId="{411AAF8C-97D5-4577-887C-4FA09005D14E}">
      <dgm:prSet phldrT="[Текст]"/>
      <dgm:spPr/>
      <dgm:t>
        <a:bodyPr/>
        <a:lstStyle/>
        <a:p>
          <a:endParaRPr lang="ru-RU" dirty="0"/>
        </a:p>
      </dgm:t>
    </dgm:pt>
    <dgm:pt modelId="{D6A0412A-B520-42D8-8989-71180A27881C}" type="parTrans" cxnId="{81CD5A1B-F06D-4EAA-9E07-C598FE88B70B}">
      <dgm:prSet/>
      <dgm:spPr/>
      <dgm:t>
        <a:bodyPr/>
        <a:lstStyle/>
        <a:p>
          <a:endParaRPr lang="ru-RU"/>
        </a:p>
      </dgm:t>
    </dgm:pt>
    <dgm:pt modelId="{02A0D776-C0C8-4519-9C96-199E04303D76}" type="sibTrans" cxnId="{81CD5A1B-F06D-4EAA-9E07-C598FE88B70B}">
      <dgm:prSet/>
      <dgm:spPr/>
      <dgm:t>
        <a:bodyPr/>
        <a:lstStyle/>
        <a:p>
          <a:endParaRPr lang="ru-RU"/>
        </a:p>
      </dgm:t>
    </dgm:pt>
    <dgm:pt modelId="{25732C33-05D6-49B0-8891-3CAFEC9353E7}">
      <dgm:prSet phldrT="[Текст]"/>
      <dgm:spPr/>
      <dgm:t>
        <a:bodyPr/>
        <a:lstStyle/>
        <a:p>
          <a:r>
            <a:rPr lang="ru-RU" dirty="0" smtClean="0"/>
            <a:t>Социальная политика</a:t>
          </a:r>
          <a:endParaRPr lang="ru-RU" dirty="0"/>
        </a:p>
      </dgm:t>
    </dgm:pt>
    <dgm:pt modelId="{1F1AB46F-BE76-4B89-B908-0BCF7F6C304C}" type="sibTrans" cxnId="{0F2564D5-C8BD-4804-BB10-CF3DE93C5D39}">
      <dgm:prSet/>
      <dgm:spPr/>
      <dgm:t>
        <a:bodyPr/>
        <a:lstStyle/>
        <a:p>
          <a:endParaRPr lang="ru-RU"/>
        </a:p>
      </dgm:t>
    </dgm:pt>
    <dgm:pt modelId="{588276F5-166C-46B7-9E8B-6FC3B89639F5}" type="parTrans" cxnId="{0F2564D5-C8BD-4804-BB10-CF3DE93C5D39}">
      <dgm:prSet/>
      <dgm:spPr/>
      <dgm:t>
        <a:bodyPr/>
        <a:lstStyle/>
        <a:p>
          <a:endParaRPr lang="ru-RU"/>
        </a:p>
      </dgm:t>
    </dgm:pt>
    <dgm:pt modelId="{CC05DEF7-8D26-4230-9E9F-6C85C1163A0A}">
      <dgm:prSet phldrT="[Текст]"/>
      <dgm:spPr/>
      <dgm:t>
        <a:bodyPr/>
        <a:lstStyle/>
        <a:p>
          <a:r>
            <a:rPr lang="ru-RU" dirty="0" smtClean="0"/>
            <a:t>Оказана помощь 3 семьям, пострадавшим от пожара - 30,0 тыс.руб.</a:t>
          </a:r>
          <a:endParaRPr lang="ru-RU" dirty="0"/>
        </a:p>
      </dgm:t>
    </dgm:pt>
    <dgm:pt modelId="{A6706B38-421C-4C54-8E5C-C5F12ED84C4D}" type="parTrans" cxnId="{406EB15F-D7DD-4FD4-A848-D552C0435B3F}">
      <dgm:prSet/>
      <dgm:spPr/>
      <dgm:t>
        <a:bodyPr/>
        <a:lstStyle/>
        <a:p>
          <a:endParaRPr lang="ru-RU"/>
        </a:p>
      </dgm:t>
    </dgm:pt>
    <dgm:pt modelId="{8E55CD52-14D8-4F04-AAA6-DF0FED91A1B0}" type="sibTrans" cxnId="{406EB15F-D7DD-4FD4-A848-D552C0435B3F}">
      <dgm:prSet/>
      <dgm:spPr/>
      <dgm:t>
        <a:bodyPr/>
        <a:lstStyle/>
        <a:p>
          <a:endParaRPr lang="ru-RU"/>
        </a:p>
      </dgm:t>
    </dgm:pt>
    <dgm:pt modelId="{453D3171-6F6D-48B5-A81A-6DDF0AF76EC0}" type="pres">
      <dgm:prSet presAssocID="{69590BD2-59DB-40ED-8004-508D2BE2700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89E7B8-0F9C-40DA-8F9E-DA30A6237989}" type="pres">
      <dgm:prSet presAssocID="{69590BD2-59DB-40ED-8004-508D2BE27001}" presName="radial" presStyleCnt="0">
        <dgm:presLayoutVars>
          <dgm:animLvl val="ctr"/>
        </dgm:presLayoutVars>
      </dgm:prSet>
      <dgm:spPr/>
    </dgm:pt>
    <dgm:pt modelId="{C4F967DA-89D0-4677-A3D8-4A67215BEA2F}" type="pres">
      <dgm:prSet presAssocID="{25732C33-05D6-49B0-8891-3CAFEC9353E7}" presName="centerShape" presStyleLbl="vennNode1" presStyleIdx="0" presStyleCnt="4"/>
      <dgm:spPr/>
      <dgm:t>
        <a:bodyPr/>
        <a:lstStyle/>
        <a:p>
          <a:endParaRPr lang="ru-RU"/>
        </a:p>
      </dgm:t>
    </dgm:pt>
    <dgm:pt modelId="{8F57F058-626F-45CF-A724-E208119F6639}" type="pres">
      <dgm:prSet presAssocID="{1D891D2D-4E02-4248-8BA1-2EF87EB1F1BB}" presName="node" presStyleLbl="vennNode1" presStyleIdx="1" presStyleCnt="4" custScaleX="146281" custScaleY="130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6C030-BACB-4D0C-9233-AE426D4C44B7}" type="pres">
      <dgm:prSet presAssocID="{D43E5DC8-9571-457D-B2FA-17BD1D628C1D}" presName="node" presStyleLbl="vennNode1" presStyleIdx="2" presStyleCnt="4" custScaleX="146281" custScaleY="130419" custRadScaleRad="89428" custRadScaleInc="4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C44C7-24CC-47B4-A0A4-4844B5AD1F58}" type="pres">
      <dgm:prSet presAssocID="{CC05DEF7-8D26-4230-9E9F-6C85C1163A0A}" presName="node" presStyleLbl="vennNode1" presStyleIdx="3" presStyleCnt="4" custScaleX="146281" custScaleY="130419" custRadScaleRad="86514" custRadScaleInc="-6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5E25AD-5B65-457B-9D75-8FCE5B64E9D9}" srcId="{25732C33-05D6-49B0-8891-3CAFEC9353E7}" destId="{1D891D2D-4E02-4248-8BA1-2EF87EB1F1BB}" srcOrd="0" destOrd="0" parTransId="{0808BC2D-4A19-4DFA-A95B-BEF286C76930}" sibTransId="{4BA07F6B-665D-435E-910F-B89BCD20C0B3}"/>
    <dgm:cxn modelId="{44402CDD-4AA3-481D-AE99-B12C82BD3033}" type="presOf" srcId="{69590BD2-59DB-40ED-8004-508D2BE27001}" destId="{453D3171-6F6D-48B5-A81A-6DDF0AF76EC0}" srcOrd="0" destOrd="0" presId="urn:microsoft.com/office/officeart/2005/8/layout/radial3"/>
    <dgm:cxn modelId="{5147A2D4-C74C-4AF7-93DD-121C363D4359}" type="presOf" srcId="{25732C33-05D6-49B0-8891-3CAFEC9353E7}" destId="{C4F967DA-89D0-4677-A3D8-4A67215BEA2F}" srcOrd="0" destOrd="0" presId="urn:microsoft.com/office/officeart/2005/8/layout/radial3"/>
    <dgm:cxn modelId="{0F2564D5-C8BD-4804-BB10-CF3DE93C5D39}" srcId="{69590BD2-59DB-40ED-8004-508D2BE27001}" destId="{25732C33-05D6-49B0-8891-3CAFEC9353E7}" srcOrd="0" destOrd="0" parTransId="{588276F5-166C-46B7-9E8B-6FC3B89639F5}" sibTransId="{1F1AB46F-BE76-4B89-B908-0BCF7F6C304C}"/>
    <dgm:cxn modelId="{406EB15F-D7DD-4FD4-A848-D552C0435B3F}" srcId="{25732C33-05D6-49B0-8891-3CAFEC9353E7}" destId="{CC05DEF7-8D26-4230-9E9F-6C85C1163A0A}" srcOrd="2" destOrd="0" parTransId="{A6706B38-421C-4C54-8E5C-C5F12ED84C4D}" sibTransId="{8E55CD52-14D8-4F04-AAA6-DF0FED91A1B0}"/>
    <dgm:cxn modelId="{81CD5A1B-F06D-4EAA-9E07-C598FE88B70B}" srcId="{69590BD2-59DB-40ED-8004-508D2BE27001}" destId="{411AAF8C-97D5-4577-887C-4FA09005D14E}" srcOrd="1" destOrd="0" parTransId="{D6A0412A-B520-42D8-8989-71180A27881C}" sibTransId="{02A0D776-C0C8-4519-9C96-199E04303D76}"/>
    <dgm:cxn modelId="{EF194DEC-9123-40E6-8A11-DADF349007B0}" srcId="{25732C33-05D6-49B0-8891-3CAFEC9353E7}" destId="{D43E5DC8-9571-457D-B2FA-17BD1D628C1D}" srcOrd="1" destOrd="0" parTransId="{00B39393-119D-4494-B2A4-BA7E2924F39C}" sibTransId="{6C8BBB69-D349-4995-A51A-3FAA404D6F0E}"/>
    <dgm:cxn modelId="{786A589E-9F7B-4698-B045-1774B97D2933}" srcId="{69590BD2-59DB-40ED-8004-508D2BE27001}" destId="{A1511DB2-8D65-4F1A-88FE-207E412D68A1}" srcOrd="2" destOrd="0" parTransId="{1928AB7A-D617-4451-8CF4-FD6CEC545D28}" sibTransId="{827AC41E-C439-4D65-BBF5-7EDE66BB94DC}"/>
    <dgm:cxn modelId="{BDA684DE-EDDD-40F2-A0EC-CFB51C528781}" type="presOf" srcId="{D43E5DC8-9571-457D-B2FA-17BD1D628C1D}" destId="{32B6C030-BACB-4D0C-9233-AE426D4C44B7}" srcOrd="0" destOrd="0" presId="urn:microsoft.com/office/officeart/2005/8/layout/radial3"/>
    <dgm:cxn modelId="{8F97D180-73FC-4BD0-BEEE-7DF0E5780DB3}" type="presOf" srcId="{1D891D2D-4E02-4248-8BA1-2EF87EB1F1BB}" destId="{8F57F058-626F-45CF-A724-E208119F6639}" srcOrd="0" destOrd="0" presId="urn:microsoft.com/office/officeart/2005/8/layout/radial3"/>
    <dgm:cxn modelId="{203FF203-64BB-4A51-B2C5-DB4BE6BF5C03}" type="presOf" srcId="{CC05DEF7-8D26-4230-9E9F-6C85C1163A0A}" destId="{057C44C7-24CC-47B4-A0A4-4844B5AD1F58}" srcOrd="0" destOrd="0" presId="urn:microsoft.com/office/officeart/2005/8/layout/radial3"/>
    <dgm:cxn modelId="{07006B77-C2D8-4E26-AD41-3C00C534774C}" type="presParOf" srcId="{453D3171-6F6D-48B5-A81A-6DDF0AF76EC0}" destId="{0189E7B8-0F9C-40DA-8F9E-DA30A6237989}" srcOrd="0" destOrd="0" presId="urn:microsoft.com/office/officeart/2005/8/layout/radial3"/>
    <dgm:cxn modelId="{C929E255-7B02-436E-84E6-15529A39BCA5}" type="presParOf" srcId="{0189E7B8-0F9C-40DA-8F9E-DA30A6237989}" destId="{C4F967DA-89D0-4677-A3D8-4A67215BEA2F}" srcOrd="0" destOrd="0" presId="urn:microsoft.com/office/officeart/2005/8/layout/radial3"/>
    <dgm:cxn modelId="{B6D0B753-AC83-4402-A793-2E9073DFA1B0}" type="presParOf" srcId="{0189E7B8-0F9C-40DA-8F9E-DA30A6237989}" destId="{8F57F058-626F-45CF-A724-E208119F6639}" srcOrd="1" destOrd="0" presId="urn:microsoft.com/office/officeart/2005/8/layout/radial3"/>
    <dgm:cxn modelId="{510D5B1D-9F47-4150-816F-A6F7D816AED3}" type="presParOf" srcId="{0189E7B8-0F9C-40DA-8F9E-DA30A6237989}" destId="{32B6C030-BACB-4D0C-9233-AE426D4C44B7}" srcOrd="2" destOrd="0" presId="urn:microsoft.com/office/officeart/2005/8/layout/radial3"/>
    <dgm:cxn modelId="{D0578564-5C19-4C27-98A7-712C5722E220}" type="presParOf" srcId="{0189E7B8-0F9C-40DA-8F9E-DA30A6237989}" destId="{057C44C7-24CC-47B4-A0A4-4844B5AD1F58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85CE7-8543-41F1-9AE9-6B616CA58444}">
      <dsp:nvSpPr>
        <dsp:cNvPr id="0" name=""/>
        <dsp:cNvSpPr/>
      </dsp:nvSpPr>
      <dsp:spPr>
        <a:xfrm>
          <a:off x="-6543088" y="-1000670"/>
          <a:ext cx="7787794" cy="7787794"/>
        </a:xfrm>
        <a:prstGeom prst="blockArc">
          <a:avLst>
            <a:gd name="adj1" fmla="val 18900000"/>
            <a:gd name="adj2" fmla="val 2700000"/>
            <a:gd name="adj3" fmla="val 277"/>
          </a:avLst>
        </a:prstGeom>
        <a:noFill/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8E1CD-FD6E-4431-A276-A51AE78A344E}">
      <dsp:nvSpPr>
        <dsp:cNvPr id="0" name=""/>
        <dsp:cNvSpPr/>
      </dsp:nvSpPr>
      <dsp:spPr>
        <a:xfrm>
          <a:off x="543703" y="361537"/>
          <a:ext cx="6990005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Ремонт муниципального жилищного фонда – 427,3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543703" y="361537"/>
        <a:ext cx="6990005" cy="723538"/>
      </dsp:txXfrm>
    </dsp:sp>
    <dsp:sp modelId="{052F6C1F-EB67-4700-AA9B-912E0BCD417F}">
      <dsp:nvSpPr>
        <dsp:cNvPr id="0" name=""/>
        <dsp:cNvSpPr/>
      </dsp:nvSpPr>
      <dsp:spPr>
        <a:xfrm>
          <a:off x="91492" y="271095"/>
          <a:ext cx="904422" cy="9044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79169E-38C5-4721-B36E-6CECC5A4BAA9}">
      <dsp:nvSpPr>
        <dsp:cNvPr id="0" name=""/>
        <dsp:cNvSpPr/>
      </dsp:nvSpPr>
      <dsp:spPr>
        <a:xfrm>
          <a:off x="1062169" y="1446497"/>
          <a:ext cx="6471539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Взносы на капитальный ремонт общего имущества в многоквартирных домах – 1 705,2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062169" y="1446497"/>
        <a:ext cx="6471539" cy="723538"/>
      </dsp:txXfrm>
    </dsp:sp>
    <dsp:sp modelId="{5342AECB-5CB5-4A08-9CE7-6DD90A890C3E}">
      <dsp:nvSpPr>
        <dsp:cNvPr id="0" name=""/>
        <dsp:cNvSpPr/>
      </dsp:nvSpPr>
      <dsp:spPr>
        <a:xfrm>
          <a:off x="609958" y="1356055"/>
          <a:ext cx="904422" cy="9044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63BAF8-9C91-4E06-BBB0-6F1CC2DBBAFF}">
      <dsp:nvSpPr>
        <dsp:cNvPr id="0" name=""/>
        <dsp:cNvSpPr/>
      </dsp:nvSpPr>
      <dsp:spPr>
        <a:xfrm>
          <a:off x="1221297" y="2531457"/>
          <a:ext cx="6312411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40000"/>
              </a:schemeClr>
              <a:schemeClr val="accent4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Софинансирование капитального ремонта общего имущества многоквартирных домов – 444,2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221297" y="2531457"/>
        <a:ext cx="6312411" cy="723538"/>
      </dsp:txXfrm>
    </dsp:sp>
    <dsp:sp modelId="{1700BC00-DC0E-4C9B-BC51-5F75907F6CED}">
      <dsp:nvSpPr>
        <dsp:cNvPr id="0" name=""/>
        <dsp:cNvSpPr/>
      </dsp:nvSpPr>
      <dsp:spPr>
        <a:xfrm>
          <a:off x="769085" y="2441015"/>
          <a:ext cx="904422" cy="9044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1C8C20E-0AB9-4815-9067-9B940D20D62C}">
      <dsp:nvSpPr>
        <dsp:cNvPr id="0" name=""/>
        <dsp:cNvSpPr/>
      </dsp:nvSpPr>
      <dsp:spPr>
        <a:xfrm>
          <a:off x="1062169" y="3616418"/>
          <a:ext cx="6471539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Техническое заключение о состоянии строительных конструкций жилых домов </a:t>
          </a:r>
          <a:r>
            <a:rPr lang="ru-RU" sz="1800" kern="1200" dirty="0" smtClean="0">
              <a:latin typeface="+mj-lt"/>
              <a:cs typeface="Times New Roman" pitchFamily="18" charset="0"/>
            </a:rPr>
            <a:t>– 101,3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062169" y="3616418"/>
        <a:ext cx="6471539" cy="723538"/>
      </dsp:txXfrm>
    </dsp:sp>
    <dsp:sp modelId="{9CCA6A7A-BF9E-4629-9A98-3F52FACD272C}">
      <dsp:nvSpPr>
        <dsp:cNvPr id="0" name=""/>
        <dsp:cNvSpPr/>
      </dsp:nvSpPr>
      <dsp:spPr>
        <a:xfrm>
          <a:off x="609958" y="3525975"/>
          <a:ext cx="904422" cy="9044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D04905A-6C99-4151-866E-D16DD2CFA146}">
      <dsp:nvSpPr>
        <dsp:cNvPr id="0" name=""/>
        <dsp:cNvSpPr/>
      </dsp:nvSpPr>
      <dsp:spPr>
        <a:xfrm>
          <a:off x="543703" y="4701378"/>
          <a:ext cx="6990005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6">
                <a:hueOff val="0"/>
                <a:satOff val="0"/>
                <a:lumOff val="0"/>
                <a:alphaOff val="0"/>
                <a:shade val="40000"/>
              </a:schemeClr>
              <a:schemeClr val="accent6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Прочие мероприятия в области жилищного хозяйства– 17,7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543703" y="4701378"/>
        <a:ext cx="6990005" cy="723538"/>
      </dsp:txXfrm>
    </dsp:sp>
    <dsp:sp modelId="{4459462F-2D0C-4CCC-8159-1207EE2038C9}">
      <dsp:nvSpPr>
        <dsp:cNvPr id="0" name=""/>
        <dsp:cNvSpPr/>
      </dsp:nvSpPr>
      <dsp:spPr>
        <a:xfrm>
          <a:off x="91492" y="4610935"/>
          <a:ext cx="904422" cy="9044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85CE7-8543-41F1-9AE9-6B616CA58444}">
      <dsp:nvSpPr>
        <dsp:cNvPr id="0" name=""/>
        <dsp:cNvSpPr/>
      </dsp:nvSpPr>
      <dsp:spPr>
        <a:xfrm>
          <a:off x="-6543088" y="-1000670"/>
          <a:ext cx="7787794" cy="7787794"/>
        </a:xfrm>
        <a:prstGeom prst="blockArc">
          <a:avLst>
            <a:gd name="adj1" fmla="val 18900000"/>
            <a:gd name="adj2" fmla="val 2700000"/>
            <a:gd name="adj3" fmla="val 277"/>
          </a:avLst>
        </a:prstGeom>
        <a:noFill/>
        <a:ln w="381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8E1CD-FD6E-4431-A276-A51AE78A344E}">
      <dsp:nvSpPr>
        <dsp:cNvPr id="0" name=""/>
        <dsp:cNvSpPr/>
      </dsp:nvSpPr>
      <dsp:spPr>
        <a:xfrm>
          <a:off x="543703" y="361537"/>
          <a:ext cx="6990005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2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Техническое обслуживание инженерный сетей, находящихся в муниципальной собственности  – 243,5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543703" y="361537"/>
        <a:ext cx="6990005" cy="723538"/>
      </dsp:txXfrm>
    </dsp:sp>
    <dsp:sp modelId="{052F6C1F-EB67-4700-AA9B-912E0BCD417F}">
      <dsp:nvSpPr>
        <dsp:cNvPr id="0" name=""/>
        <dsp:cNvSpPr/>
      </dsp:nvSpPr>
      <dsp:spPr>
        <a:xfrm>
          <a:off x="91492" y="271095"/>
          <a:ext cx="904422" cy="90442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179169E-38C5-4721-B36E-6CECC5A4BAA9}">
      <dsp:nvSpPr>
        <dsp:cNvPr id="0" name=""/>
        <dsp:cNvSpPr/>
      </dsp:nvSpPr>
      <dsp:spPr>
        <a:xfrm>
          <a:off x="1062169" y="1446497"/>
          <a:ext cx="6471539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5040797"/>
                <a:satOff val="2192"/>
                <a:lumOff val="637"/>
                <a:alphaOff val="0"/>
                <a:shade val="63000"/>
                <a:tint val="82000"/>
              </a:schemeClr>
              <a:schemeClr val="accent2">
                <a:hueOff val="-5040797"/>
                <a:satOff val="2192"/>
                <a:lumOff val="637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Ремонт инженерных сетей, находящихся в муниципальной собственности– 318,8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062169" y="1446497"/>
        <a:ext cx="6471539" cy="723538"/>
      </dsp:txXfrm>
    </dsp:sp>
    <dsp:sp modelId="{5342AECB-5CB5-4A08-9CE7-6DD90A890C3E}">
      <dsp:nvSpPr>
        <dsp:cNvPr id="0" name=""/>
        <dsp:cNvSpPr/>
      </dsp:nvSpPr>
      <dsp:spPr>
        <a:xfrm>
          <a:off x="609958" y="1356055"/>
          <a:ext cx="904422" cy="90442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>
              <a:hueOff val="-5040797"/>
              <a:satOff val="2192"/>
              <a:lumOff val="6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063BAF8-9C91-4E06-BBB0-6F1CC2DBBAFF}">
      <dsp:nvSpPr>
        <dsp:cNvPr id="0" name=""/>
        <dsp:cNvSpPr/>
      </dsp:nvSpPr>
      <dsp:spPr>
        <a:xfrm>
          <a:off x="1221297" y="2531457"/>
          <a:ext cx="6312411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10081594"/>
                <a:satOff val="4384"/>
                <a:lumOff val="1275"/>
                <a:alphaOff val="0"/>
                <a:shade val="63000"/>
                <a:tint val="82000"/>
              </a:schemeClr>
              <a:schemeClr val="accent2">
                <a:hueOff val="-10081594"/>
                <a:satOff val="4384"/>
                <a:lumOff val="1275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Агентские договора за прием и оплату от граждан, внесение записей в реестр о переходе прав собственности на ценные бумаги – 109,6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221297" y="2531457"/>
        <a:ext cx="6312411" cy="723538"/>
      </dsp:txXfrm>
    </dsp:sp>
    <dsp:sp modelId="{1700BC00-DC0E-4C9B-BC51-5F75907F6CED}">
      <dsp:nvSpPr>
        <dsp:cNvPr id="0" name=""/>
        <dsp:cNvSpPr/>
      </dsp:nvSpPr>
      <dsp:spPr>
        <a:xfrm>
          <a:off x="769085" y="2441015"/>
          <a:ext cx="904422" cy="90442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>
              <a:hueOff val="-10081594"/>
              <a:satOff val="4384"/>
              <a:lumOff val="12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C8C20E-0AB9-4815-9067-9B940D20D62C}">
      <dsp:nvSpPr>
        <dsp:cNvPr id="0" name=""/>
        <dsp:cNvSpPr/>
      </dsp:nvSpPr>
      <dsp:spPr>
        <a:xfrm>
          <a:off x="1062169" y="3616418"/>
          <a:ext cx="6471539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15122391"/>
                <a:satOff val="6577"/>
                <a:lumOff val="1912"/>
                <a:alphaOff val="0"/>
                <a:shade val="63000"/>
                <a:tint val="82000"/>
              </a:schemeClr>
              <a:schemeClr val="accent2">
                <a:hueOff val="-15122391"/>
                <a:satOff val="6577"/>
                <a:lumOff val="1912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Ремонт электрических сетей здания по адресу г.Наволоки ул.Ульянова д.6А, установка и замена приборов учета в муниципальных помещениях </a:t>
          </a:r>
          <a:r>
            <a:rPr lang="ru-RU" sz="1800" kern="1200" dirty="0" smtClean="0">
              <a:latin typeface="+mj-lt"/>
              <a:cs typeface="Times New Roman" pitchFamily="18" charset="0"/>
            </a:rPr>
            <a:t>– 304,3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1062169" y="3616418"/>
        <a:ext cx="6471539" cy="723538"/>
      </dsp:txXfrm>
    </dsp:sp>
    <dsp:sp modelId="{9CCA6A7A-BF9E-4629-9A98-3F52FACD272C}">
      <dsp:nvSpPr>
        <dsp:cNvPr id="0" name=""/>
        <dsp:cNvSpPr/>
      </dsp:nvSpPr>
      <dsp:spPr>
        <a:xfrm>
          <a:off x="609958" y="3525975"/>
          <a:ext cx="904422" cy="90442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>
              <a:hueOff val="-15122391"/>
              <a:satOff val="6577"/>
              <a:lumOff val="19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D04905A-6C99-4151-866E-D16DD2CFA146}">
      <dsp:nvSpPr>
        <dsp:cNvPr id="0" name=""/>
        <dsp:cNvSpPr/>
      </dsp:nvSpPr>
      <dsp:spPr>
        <a:xfrm>
          <a:off x="543703" y="4701378"/>
          <a:ext cx="6990005" cy="723538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20163188"/>
                <a:satOff val="8769"/>
                <a:lumOff val="2550"/>
                <a:alphaOff val="0"/>
                <a:shade val="63000"/>
                <a:tint val="82000"/>
              </a:schemeClr>
              <a:schemeClr val="accent2">
                <a:hueOff val="-20163188"/>
                <a:satOff val="8769"/>
                <a:lumOff val="255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430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cs typeface="Times New Roman" pitchFamily="18" charset="0"/>
            </a:rPr>
            <a:t>Прочие мероприятия в области коммунального хозяйства– 49,9 тыс.руб.</a:t>
          </a:r>
          <a:endParaRPr lang="ru-RU" sz="1800" kern="1200" dirty="0">
            <a:latin typeface="+mj-lt"/>
            <a:cs typeface="Times New Roman" pitchFamily="18" charset="0"/>
          </a:endParaRPr>
        </a:p>
      </dsp:txBody>
      <dsp:txXfrm>
        <a:off x="543703" y="4701378"/>
        <a:ext cx="6990005" cy="723538"/>
      </dsp:txXfrm>
    </dsp:sp>
    <dsp:sp modelId="{4459462F-2D0C-4CCC-8159-1207EE2038C9}">
      <dsp:nvSpPr>
        <dsp:cNvPr id="0" name=""/>
        <dsp:cNvSpPr/>
      </dsp:nvSpPr>
      <dsp:spPr>
        <a:xfrm>
          <a:off x="91492" y="4610935"/>
          <a:ext cx="904422" cy="90442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2">
              <a:hueOff val="-20163188"/>
              <a:satOff val="8769"/>
              <a:lumOff val="255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874DB2-88DF-48C8-9C1A-AD67A9B2C1B1}">
      <dsp:nvSpPr>
        <dsp:cNvPr id="0" name=""/>
        <dsp:cNvSpPr/>
      </dsp:nvSpPr>
      <dsp:spPr>
        <a:xfrm>
          <a:off x="0" y="501710"/>
          <a:ext cx="5832648" cy="947699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2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Ямочный ремонт асфальтобетонного покрытия автомобильных дорог (1338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.) – 1222,0 тыс.руб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.</a:t>
          </a:r>
          <a:endParaRPr lang="ru-RU" sz="1800" kern="1200" dirty="0">
            <a:latin typeface="+mj-lt"/>
          </a:endParaRPr>
        </a:p>
      </dsp:txBody>
      <dsp:txXfrm>
        <a:off x="46263" y="547973"/>
        <a:ext cx="5740122" cy="855173"/>
      </dsp:txXfrm>
    </dsp:sp>
    <dsp:sp modelId="{B9D5C95D-6277-4C90-9C0B-FC663C8F5D69}">
      <dsp:nvSpPr>
        <dsp:cNvPr id="0" name=""/>
        <dsp:cNvSpPr/>
      </dsp:nvSpPr>
      <dsp:spPr>
        <a:xfrm>
          <a:off x="0" y="1501250"/>
          <a:ext cx="5832648" cy="947699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5040797"/>
                <a:satOff val="2192"/>
                <a:lumOff val="637"/>
                <a:alphaOff val="0"/>
                <a:shade val="63000"/>
                <a:tint val="82000"/>
              </a:schemeClr>
              <a:schemeClr val="accent2">
                <a:hueOff val="-5040797"/>
                <a:satOff val="2192"/>
                <a:lumOff val="637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Ремонт асфальтобетонного покрытия автомобильных дорог по ул. Кавказская и ул. Ивановская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 (2172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.) – 3519,5 тыс.руб.</a:t>
          </a:r>
          <a:endParaRPr lang="ru-RU" sz="1800" kern="1200" dirty="0">
            <a:latin typeface="+mj-lt"/>
          </a:endParaRPr>
        </a:p>
      </dsp:txBody>
      <dsp:txXfrm>
        <a:off x="46263" y="1547513"/>
        <a:ext cx="5740122" cy="855173"/>
      </dsp:txXfrm>
    </dsp:sp>
    <dsp:sp modelId="{2722D7C5-4B6D-4B8F-9B85-404EE7CE9682}">
      <dsp:nvSpPr>
        <dsp:cNvPr id="0" name=""/>
        <dsp:cNvSpPr/>
      </dsp:nvSpPr>
      <dsp:spPr>
        <a:xfrm>
          <a:off x="0" y="2500790"/>
          <a:ext cx="5832648" cy="947699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10081594"/>
                <a:satOff val="4384"/>
                <a:lumOff val="1275"/>
                <a:alphaOff val="0"/>
                <a:shade val="63000"/>
                <a:tint val="82000"/>
              </a:schemeClr>
              <a:schemeClr val="accent2">
                <a:hueOff val="-10081594"/>
                <a:satOff val="4384"/>
                <a:lumOff val="1275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Ремонт асфальтобетонного покрытия автомобильной дороги по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ул.Воинов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-Интернационалистов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 (1984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.) – 2851,2 тыс.руб.</a:t>
          </a:r>
          <a:endParaRPr lang="ru-RU" sz="1800" kern="1200" dirty="0">
            <a:latin typeface="+mj-lt"/>
          </a:endParaRPr>
        </a:p>
      </dsp:txBody>
      <dsp:txXfrm>
        <a:off x="46263" y="2547053"/>
        <a:ext cx="5740122" cy="855173"/>
      </dsp:txXfrm>
    </dsp:sp>
    <dsp:sp modelId="{DDC75CE6-197C-4BEB-84AF-FCB4C5D43B69}">
      <dsp:nvSpPr>
        <dsp:cNvPr id="0" name=""/>
        <dsp:cNvSpPr/>
      </dsp:nvSpPr>
      <dsp:spPr>
        <a:xfrm>
          <a:off x="0" y="3500330"/>
          <a:ext cx="5832648" cy="947699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15122391"/>
                <a:satOff val="6577"/>
                <a:lumOff val="1912"/>
                <a:alphaOff val="0"/>
                <a:shade val="63000"/>
                <a:tint val="82000"/>
              </a:schemeClr>
              <a:schemeClr val="accent2">
                <a:hueOff val="-15122391"/>
                <a:satOff val="6577"/>
                <a:lumOff val="1912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Ремонт участка дороги по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ул.Вилкова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г.Наволоки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 – 112,6 тыс.руб.</a:t>
          </a:r>
          <a:endParaRPr lang="ru-RU" sz="1800" kern="1200" dirty="0">
            <a:latin typeface="+mj-lt"/>
          </a:endParaRPr>
        </a:p>
      </dsp:txBody>
      <dsp:txXfrm>
        <a:off x="46263" y="3546593"/>
        <a:ext cx="5740122" cy="855173"/>
      </dsp:txXfrm>
    </dsp:sp>
    <dsp:sp modelId="{FB4AB9C1-A4E2-461E-AEDD-16F74DFD0E47}">
      <dsp:nvSpPr>
        <dsp:cNvPr id="0" name=""/>
        <dsp:cNvSpPr/>
      </dsp:nvSpPr>
      <dsp:spPr>
        <a:xfrm>
          <a:off x="0" y="4499869"/>
          <a:ext cx="5832648" cy="947699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20163188"/>
                <a:satOff val="8769"/>
                <a:lumOff val="2550"/>
                <a:alphaOff val="0"/>
                <a:shade val="63000"/>
                <a:tint val="82000"/>
              </a:schemeClr>
              <a:schemeClr val="accent2">
                <a:hueOff val="-20163188"/>
                <a:satOff val="8769"/>
                <a:lumOff val="255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Грейдирование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, ремонт и отсыпка щебнем грунтовых дорог поселения (11165 </a:t>
          </a:r>
          <a:r>
            <a:rPr lang="ru-RU" sz="1800" kern="1200" dirty="0" err="1" smtClean="0">
              <a:effectLst/>
              <a:latin typeface="+mj-lt"/>
              <a:ea typeface="Times New Roman"/>
              <a:cs typeface="Times New Roman"/>
            </a:rPr>
            <a:t>кв.м</a:t>
          </a:r>
          <a:r>
            <a:rPr lang="ru-RU" sz="1800" kern="1200" dirty="0" smtClean="0">
              <a:effectLst/>
              <a:latin typeface="+mj-lt"/>
              <a:ea typeface="Times New Roman"/>
              <a:cs typeface="Times New Roman"/>
            </a:rPr>
            <a:t>.) – 1619,1 тыс.руб.</a:t>
          </a:r>
          <a:endParaRPr lang="ru-RU" sz="1800" kern="1200" dirty="0">
            <a:latin typeface="+mj-lt"/>
          </a:endParaRPr>
        </a:p>
      </dsp:txBody>
      <dsp:txXfrm>
        <a:off x="46263" y="4546132"/>
        <a:ext cx="5740122" cy="855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F5AA55-E59E-43E9-BB6F-9F9536BF26B5}">
      <dsp:nvSpPr>
        <dsp:cNvPr id="0" name=""/>
        <dsp:cNvSpPr/>
      </dsp:nvSpPr>
      <dsp:spPr>
        <a:xfrm>
          <a:off x="533002" y="4"/>
          <a:ext cx="2849959" cy="129656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alpha val="50000"/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3">
                <a:alpha val="50000"/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j-lt"/>
              <a:cs typeface="Times New Roman" pitchFamily="18" charset="0"/>
            </a:rPr>
            <a:t> магазина</a:t>
          </a:r>
          <a:endParaRPr lang="ru-RU" sz="1400" b="1" kern="1200" dirty="0">
            <a:latin typeface="+mj-lt"/>
            <a:cs typeface="Times New Roman" pitchFamily="18" charset="0"/>
          </a:endParaRPr>
        </a:p>
      </dsp:txBody>
      <dsp:txXfrm>
        <a:off x="912996" y="226902"/>
        <a:ext cx="2089970" cy="583452"/>
      </dsp:txXfrm>
    </dsp:sp>
    <dsp:sp modelId="{02BCC004-843C-4427-9B7B-6FC500928784}">
      <dsp:nvSpPr>
        <dsp:cNvPr id="0" name=""/>
        <dsp:cNvSpPr/>
      </dsp:nvSpPr>
      <dsp:spPr>
        <a:xfrm>
          <a:off x="1531911" y="881238"/>
          <a:ext cx="2500535" cy="129656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alpha val="50000"/>
                <a:hueOff val="5812304"/>
                <a:satOff val="-18573"/>
                <a:lumOff val="-4706"/>
                <a:alphaOff val="0"/>
                <a:shade val="63000"/>
                <a:tint val="82000"/>
              </a:schemeClr>
              <a:schemeClr val="accent3">
                <a:alpha val="50000"/>
                <a:hueOff val="5812304"/>
                <a:satOff val="-18573"/>
                <a:lumOff val="-4706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j-lt"/>
              <a:cs typeface="Times New Roman" pitchFamily="18" charset="0"/>
            </a:rPr>
            <a:t> предприятий бытового обслуживания</a:t>
          </a:r>
          <a:endParaRPr lang="ru-RU" sz="1400" b="1" kern="1200" dirty="0">
            <a:latin typeface="+mj-lt"/>
            <a:cs typeface="Times New Roman" pitchFamily="18" charset="0"/>
          </a:endParaRPr>
        </a:p>
      </dsp:txBody>
      <dsp:txXfrm>
        <a:off x="2296658" y="1216183"/>
        <a:ext cx="1500321" cy="713108"/>
      </dsp:txXfrm>
    </dsp:sp>
    <dsp:sp modelId="{A7017BD5-C2B8-464B-8C12-9F6D7F3C5FC0}">
      <dsp:nvSpPr>
        <dsp:cNvPr id="0" name=""/>
        <dsp:cNvSpPr/>
      </dsp:nvSpPr>
      <dsp:spPr>
        <a:xfrm>
          <a:off x="0" y="909438"/>
          <a:ext cx="2379903" cy="129656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alpha val="50000"/>
                <a:hueOff val="11624607"/>
                <a:satOff val="-37145"/>
                <a:lumOff val="-9412"/>
                <a:alphaOff val="0"/>
                <a:shade val="63000"/>
                <a:tint val="82000"/>
              </a:schemeClr>
              <a:schemeClr val="accent3">
                <a:alpha val="50000"/>
                <a:hueOff val="11624607"/>
                <a:satOff val="-37145"/>
                <a:lumOff val="-9412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j-lt"/>
              <a:cs typeface="Times New Roman" pitchFamily="18" charset="0"/>
            </a:rPr>
            <a:t> предприятий общественного питания</a:t>
          </a:r>
          <a:endParaRPr lang="ru-RU" sz="1400" b="1" kern="1200" dirty="0">
            <a:latin typeface="+mj-lt"/>
            <a:cs typeface="Times New Roman" pitchFamily="18" charset="0"/>
          </a:endParaRPr>
        </a:p>
      </dsp:txBody>
      <dsp:txXfrm>
        <a:off x="224107" y="1244383"/>
        <a:ext cx="1427942" cy="7131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149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8862" y="0"/>
            <a:ext cx="2929149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CE316-805F-4FF7-B3C3-0B49A04C456A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958" y="4687253"/>
            <a:ext cx="5407660" cy="4440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2"/>
            <a:ext cx="2929149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8862" y="9372792"/>
            <a:ext cx="2929149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C706A-090D-4FF6-93E4-BC955F9C69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862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и прежде основными целями бюджетной и налоговой политики Наволокского городского поселения в 2018 году являлись: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повышение уровня и улучшение качества жизни населения Наволокского городского поселения; 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обеспечение сбалансированности и устойчивости бюджета Наволокского городского поселения; 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благоприятных условий для устойчивого развития экономики Наволокского городского поселения.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 2018 году доходная часть бюджета поселения исполнена в сумме 102,0 млн.руб.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Расходная часть бюджета поселения в 2018 году исполнена в сумме 102,9 млн.руб.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Большую долю в расходах бюджета Наволокского городского поселения занимают расходы на поддержку жилищно-коммунального хозяйства и благоустройство поселения.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2018 году расходы в данной области составили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21,8 млн.руб.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Расходы в области жилищного хозяйства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составили 2,7 млн.руб., в том числе на следующие мероприятия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ремонт муниципального жилищного фонда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взносы на капитальный ремонт общего имущества в многоквартирных домах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софинансирование капитального ремонта общего имущества многоквартирных домов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dirty="0" smtClean="0"/>
              <a:t>техническое заключение о состоянии строительных конструкций жилых домов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Расходы в области коммунального хозяйства в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2018 году составили 1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млн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.руб.,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том числе</a:t>
            </a:r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следующие мероприятия: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расходы на техническое обслуживание и ремонт инженерных сетей, находящихся в муниципальной собственности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</a:t>
            </a:r>
            <a:r>
              <a:rPr lang="ru-RU" sz="1200" dirty="0" smtClean="0"/>
              <a:t>емонт электрических сетей здания по адресу г.Наволоки ул.Ульянова д.6А, установка и замена приборов учета в муниципальных помещениях </a:t>
            </a:r>
            <a:endParaRPr lang="ru-RU" dirty="0" smtClean="0"/>
          </a:p>
          <a:p>
            <a:pPr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Расходы на благоустройство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поселения в 2018 году составили 18,1 млн.руб., 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том числе на мероприятия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Содержание и техническое обслуживание сетей уличного освещения, в том числе оплата электроэнергии уличного освещения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Мероприятия по благоустройству территории поселения (ручная уборка территории поселения , содержание территории городского пляжа и городского кладбища, благоустройство ул.Энгельса и Базарной площади г.Наволоки, благоустройство территории сквера у обелиска памяти павших в боях в годы ВОВ 1941-1945 годов в с.Первомайский, ремонт памятников, ремонт мостовых и лестничных переходов, ликвидация несанкционированной свалки по ул.Садовая с.Первомайский, ремонт ограждения городского парка , работы по обустройству территории для автобусной остановки ул.2 Кинешемская г.Наволоки)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1200" dirty="0" smtClean="0"/>
              <a:t>Организация временного трудоустройства несовершеннолетних граждан в возрасте от 14 до 18 лет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Приобретение светодиодных светильников для уличного освещения 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Выпиловка деревьев, снос домов № 24  по ул.Советская, № 16 по ул.Промышленная г.Наволоки, работы по переносу и установке контейнерных площадок на Базарной площади, ул. 3-я Пятилетка и ул.Энгельса г.Наволоки)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рамках программы «Формирование</a:t>
            </a:r>
            <a:r>
              <a:rPr lang="ru-RU" baseline="0" dirty="0" smtClean="0"/>
              <a:t> современной городской среды» произведен ремонт асфальтобетонного покрытия придомовых территорий многоквартирных домов, расположенных по адресу г.Наволоки, ул.3Пятилетка, дом 1А, г.Наволоки, ул.4 Пятилетка, дом 27, г.Наволоки, ул.Вилкова, дом 1, г.Наволоки, ул.Октябрьская дом 2 и 2А, общей площадью 1450 квадратных метра, на общую сумму 3,8 млн.руб.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наказам избирателей депутатам Ивановской областной Думы приобретены и установлены игровые элементы у дома 57А по ул.Энгельса г.Наволоки на сумму 158 тыс.руб.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2018  году расходы на содержание и ремонт автомобильных дорог составили более 14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млн.руб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том числе на содержание автомобильных дорог и элементов их обустройства в 2018 году из бюджета поселения выделено 4,8 млн.руб.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511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2018 году работа муниципалитета была направлена на создание условий экономического роста, улучшение социально-экономической обстановки и инвестиционного климата в Наволокском городском поселении.</a:t>
            </a:r>
          </a:p>
          <a:p>
            <a:r>
              <a:rPr lang="ru-RU" dirty="0" smtClean="0"/>
              <a:t>Совместно с Администрацией Кинешемского муниципального района проведена </a:t>
            </a:r>
            <a:r>
              <a:rPr lang="ru-RU" dirty="0"/>
              <a:t>огромная согласованная с Правительством Ивановской области, Департаментом экономического развития и торговли Ивановской области и бизнес сообществом работа по подготовке создания территории опережающего социально-экономического развития Наволокского городского поселения (ТОСЭР).</a:t>
            </a:r>
          </a:p>
          <a:p>
            <a:r>
              <a:rPr lang="ru-RU" dirty="0"/>
              <a:t>Наиболее позитивным событием стало присвоение Наволокскому городскому поселению статуса территории опережающего социально-экономического развития, премьер-министр Дмитрий Медведев подписал постановление правительства Российской Федерации от 17.02.2018 № 171 "О создании территории опережающего социально-экономического развития "Наволоки".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ремонт дорог на сумму 9,5 млн.руб. общей площадью 16659 кв.м.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•"/>
            </a:pPr>
            <a:r>
              <a:rPr lang="ru-RU" sz="1200" dirty="0" smtClean="0">
                <a:effectLst/>
                <a:latin typeface="Times New Roman"/>
                <a:ea typeface="Times New Roman"/>
                <a:cs typeface="Times New Roman"/>
              </a:rPr>
              <a:t>ямочный ремонт асфальтобетонного покрытия автомобильных дорог</a:t>
            </a:r>
            <a:endParaRPr lang="ru-RU" sz="1050" dirty="0" smtClean="0">
              <a:effectLst/>
              <a:latin typeface="+mn-lt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•"/>
            </a:pPr>
            <a:r>
              <a:rPr lang="ru-RU" sz="1200" dirty="0" smtClean="0">
                <a:effectLst/>
                <a:latin typeface="Times New Roman"/>
                <a:ea typeface="Times New Roman"/>
                <a:cs typeface="Times New Roman"/>
              </a:rPr>
              <a:t>ремонт асфальтобетонного покрытия автомобильных дорог по ул. Кавказская и ул. Ивановская г.Наволоки</a:t>
            </a:r>
            <a:endParaRPr lang="ru-RU" sz="1050" dirty="0" smtClean="0">
              <a:effectLst/>
              <a:latin typeface="+mn-lt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•"/>
            </a:pPr>
            <a:r>
              <a:rPr lang="ru-RU" sz="1200" dirty="0" smtClean="0">
                <a:effectLst/>
                <a:latin typeface="Times New Roman"/>
                <a:ea typeface="Times New Roman"/>
                <a:cs typeface="Times New Roman"/>
              </a:rPr>
              <a:t>ремонт асфальтобетонного покрытия автомобильной дороги по ул.Воинов-Интернационалистов г.Наволоки</a:t>
            </a:r>
            <a:endParaRPr lang="ru-RU" sz="1050" dirty="0" smtClean="0">
              <a:effectLst/>
              <a:latin typeface="+mn-lt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•"/>
            </a:pPr>
            <a:r>
              <a:rPr lang="ru-RU" sz="1200" dirty="0" smtClean="0">
                <a:effectLst/>
                <a:latin typeface="Times New Roman"/>
                <a:ea typeface="Times New Roman"/>
                <a:cs typeface="Times New Roman"/>
              </a:rPr>
              <a:t>ремонт участка дороги по ул.Вилкова г.Наволоки</a:t>
            </a:r>
            <a:endParaRPr lang="ru-RU" sz="1050" dirty="0" smtClean="0">
              <a:effectLst/>
              <a:latin typeface="+mn-lt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•"/>
            </a:pPr>
            <a:r>
              <a:rPr lang="ru-RU" sz="1200" dirty="0" smtClean="0">
                <a:effectLst/>
                <a:latin typeface="Times New Roman"/>
                <a:ea typeface="Times New Roman"/>
                <a:cs typeface="Times New Roman"/>
              </a:rPr>
              <a:t>грейдирование, ремонт и отсыпка щебнем грунтовых дорог поселения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None/>
            </a:pPr>
            <a:endParaRPr lang="ru-RU" sz="1050" dirty="0" smtClean="0">
              <a:effectLst/>
              <a:latin typeface="+mn-lt"/>
              <a:ea typeface="Times New Roman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511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с Федеральным законом «О контрактной системе в сфере закупок товаров, работ, услуг для обеспечения государственных и муниципальных нужд» контрактной службой за отчетный период осуществлены закупки товаров, работ, услуг путем проведения электронных аукционов, запросов котировок и заключения контрактов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единственным поставщиком.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Экономия при проведении торгов составила 4,2 млн.руб.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произведена денежная выплата вновь избранному Почетному гражданину Наволокского городского поселения,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производились выплата муниципальной пенсии за выслугу лет.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Кроме того, в 2018 году оказана материальная помощь 3 гражданам,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пострадавшим в результате пожара.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  2018 год на имя Главы Наволокского городского поселения поступило  221 обращение от жителей поселения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обращения рассмотрены Главой  Наволокского городского поселения Кинешемского муниципального района Ивановым Виктором Васильевичем.  По каждому обращению направлены ответы жителям поселения.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Одно из приоритетных направлений деятельности Администрации – работа с детьми и молодежью.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2018 году творческие коллективы Наволокского городского поселения принимали</a:t>
            </a:r>
            <a:r>
              <a:rPr lang="ru-RU" baseline="0" dirty="0" smtClean="0"/>
              <a:t> участие в следующих конкурсах и фестивалях: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-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открытый телевизионный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международный проект «Таланты России»;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конкурс молодых исполнителей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«Утренняя звезда» г. Иваново;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открытый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Всероссийский фестиваль-конкурс инструментальной музыки «Музыкальная капель» г.Вичуга;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XV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Межрегиональный фольклорный фестиваль-конкурс «Июньская карусель» г.Гаврилов Посад;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областной фестиваль ветеранских хоров «С песней по жизни» г.Пестяки;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международный фестиваль «Вдохновение планеты» г. Кинешма.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целях развития физической культуры и массового спорта на территории Наволокского городского поселения действуют: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Муниципальное учреждение дополнительного образования «Детская юношеская спортивная школа». 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Три школьных спортивных зала.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Хоккейный корт.</a:t>
            </a:r>
          </a:p>
          <a:p>
            <a:pPr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Многофункциональная спортивная площадка.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Стадион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Физкультурно-оздоровительный комплекс 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физкультурно-оздоровительном комплексе для детей и молодежи работают секции по плаванию, большому и настольному теннису, рукопашному бою, футболу, также работает тренажёрный зал.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согласованию с Администрацией Кинешемского муниципального района с октября 2013 года в бассейне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организованы и проводится 3-й урок физкультуры для школьников города.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Секции посещают более 600 детей.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Наши спортсмены принимали участие в 3 районных соревнованиях, 35 областных соревнованиях, 1 всероссийском и 2 международных (Уфа, Анапа) соревнованиях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Культурно–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досуговая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деятельность Наволокского городского поселения реализуется через сеть учреждений культуры Муниципального бюджетного учреждения  «Социальное объединение Наволокского городского поселения»,  в  состав которого, входят 2 библиотеки и 2 дома культуры.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обеспечение деятельности 2 библиотек и 2 домов культуры из бюджета поселения выделено 14,8 млн.руб.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для учреждений культуры были выделены денежные средства в сумме  6,9 млн.руб., в том числе на: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поэтапное доведение средней  заработной платы работникам культуры муниципальных учреждений культуры Ивановской области до средней заработной платы в Ивановской области.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укрепление материально-технической базы муниципальных учреждений культуры. Произведен частичный ремонт кровли и стропильной системы Наволокского дома культуры, в Первомайском доме культуры заменено отопление, отремонтированы зрительный зал и туалеты, комната для занятий.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Дом культуры – ведущее учреждение культуры Кинешемского района,  включен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Национальный Реестр «Ведущие учреждения культуры России»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Дом культуры отметил своё 90-летие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2018 году на территории Наволокского городского поселения зарегистрировано три резидента ТОСЭР.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 июня 2018 г. ООО «Хлопчатобумажная компания «Навтекс» зарегистрировано в качестве первого резидента ТОСЭР «Наволоки».</a:t>
            </a:r>
          </a:p>
          <a:p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«ХБК Навтекс» при поддержке Минпромторга России, Фонда развития промышленности и Фонда развития моногородов реализует на территории моногорода Наволоки якорный инвестиционный проект 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комплексного высокотехнологичного производства перевязочных материалов».</a:t>
            </a:r>
          </a:p>
          <a:p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</a:t>
            </a:r>
            <a:r>
              <a:rPr lang="ru-RU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бъем инвестиций составит 250,0 млн.руб.</a:t>
            </a:r>
          </a:p>
          <a:p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Рабочие места – 570.</a:t>
            </a:r>
          </a:p>
          <a:p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 1</a:t>
            </a:r>
            <a:r>
              <a:rPr lang="ru-RU" sz="1200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января 2019 года уже создано 461 рабочее место, освоено более 100 млн.руб. инвестиций.</a:t>
            </a:r>
            <a:endParaRPr lang="ru-RU" sz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Наволокском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Доме культуры работает 9 коллективов художественной самодеятельности, три из которых имеют звание Народный, это: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народный хор «ВОЛЖАНОЧКА»;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народный хореографический ансамбль «ВЕРБОЧКИ»;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народный театр «МАЛАХИТОВАЯ ШКАТУЛКА».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Знаменательным событием для  города Наволоки стало открытие кинозала для показа национальных фильмов в здании Наволокского дома культуры. На эти цели Федеральным фондом социальной и экономической поддержки отечественной кинематографии выделены 4,5 млн.рублей.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ноября 2018 года по март 2019 года кинозал посетило 1541 человек.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Безусловным приоритетом в деятельности Администрации остается содействие развитию институтов гражданского сообщества.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 Администрации создан общественный Совет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поселения.  Председатель Муравьева Елена Константиновна.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создано Общественное правозащитное движение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 «За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край». Председатель Румянцев Алексей Германович. Одной из основных заслуг данного движения является то, что его участники выступали против появления мусорного полигона вблизи своего родного города, отстаивая право жителей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 на безопасную окружающую среду. Движение «За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край награждено Почётным знаком Уполномоченного по правам человека в Ивановской области «За защиту прав человека Ивановской области».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Активную работу проводит общественная организация «Совет женщин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поселения». Председатель Романова Надежда Владимировна.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Активно работают общественные организации: «Совет ветеранов города Наволоки» - председатель Груздева Нина Васильевна, «Союз пенсионеров России по Кинешемскому району» - председатель Виноградова Римма Константиновна,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отделение Всероссийского общества инвалидов – председатель Михайлов Евгений Рудольфович, Молодёжный Совет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поселения, в 2018 году - председатель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Ремезкова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Дарья.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Активную работу проводят Совет ветеранов с. Первомайский, председатель Смирнова Татьяна Михайловна, Совет ветеранов с. Октябрьский, председатель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Паульман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Римма Ивановна, Совет ветеранов с.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Станко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председатель Васькина Галина Викторовна.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конце 2018 года на территории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Наволокского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поселения совместно с Администрацией Кинешемского муниципального района было образовано и зарегистрировано первое территориальное общественное самоуправление (ТОС) «Красная горка» - председатель Комарова Светлана Витальевна.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Хотелось бы выразить особые слова признательности и благодарности руководителям  и  представителям общественных организаций за активное участие в жизни города и поселения в целом.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октября 20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18г. ООО «Техоснастка - Наволоки» присвоен статус резидента ТОСЭР «Наволоки».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Компания планирует реализацию инвестиционного проекта по строительству завода по производству медицинских изделий. Общий объем инвестиций составит 400 млн. рублей, будет создано 250 рабочих мест.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 декабря 2018 зарегистрирован третий резидент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ООО «З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авод акустических решений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Стандартпласт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Компания реализует инвестиционный проект по организации производства вибродемпфирующих материалов нового поколения для автомобильной промышленности.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инвестиций составит свыше 295 млн. рублей, будет создано более 230 рабочих мест.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Times New Roman"/>
              </a:rPr>
              <a:t>Наволокское городское поселение – муниципальное образование с действующими предприятиями текстильной, швейной, деревообрабатывающей промышленности, предприятиями, оказывающими услуги в области здравоохранения, общественного питания, жилищно-коммунального хозяйства, торговли, хранения и складирования зерна.</a:t>
            </a: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effectLst/>
                <a:latin typeface="Times New Roman"/>
                <a:ea typeface="Calibri"/>
              </a:rPr>
              <a:t>За 2018 год отгружено товаров собственного производства, выполнено работ и услуг собственными силами </a:t>
            </a:r>
            <a:r>
              <a:rPr lang="ru-RU" sz="1100" dirty="0" smtClean="0">
                <a:effectLst/>
                <a:latin typeface="Times New Roman"/>
                <a:ea typeface="Times New Roman"/>
              </a:rPr>
              <a:t>на сумму 2,9 миллиардов</a:t>
            </a:r>
            <a:r>
              <a:rPr lang="ru-RU" sz="1100" baseline="0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1100" dirty="0" smtClean="0">
                <a:effectLst/>
                <a:latin typeface="Times New Roman"/>
                <a:ea typeface="Calibri"/>
              </a:rPr>
              <a:t>рублей.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8522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поддержке некоммерческой организации «Фонд развития моногородов» и бюджета Ивановской области реализуются мероприятия по строительству объектов инфраструктуры для обслуживания комплексного высокотехнологичного производства в г.Наволоки.</a:t>
            </a:r>
          </a:p>
          <a:p>
            <a:r>
              <a:rPr lang="ru-RU" dirty="0" smtClean="0"/>
              <a:t> В</a:t>
            </a:r>
            <a:r>
              <a:rPr lang="ru-RU" baseline="0" dirty="0" smtClean="0"/>
              <a:t> октябре 2018 года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ahoma"/>
              </a:rPr>
              <a:t>начаты работы по строительству очистных сооружений производственных стоков  ООО «ХБК «Навтекс»,</a:t>
            </a:r>
            <a:r>
              <a:rPr lang="ru-RU" b="0" i="0" baseline="0" dirty="0" smtClean="0">
                <a:solidFill>
                  <a:srgbClr val="000000"/>
                </a:solidFill>
                <a:effectLst/>
                <a:latin typeface="tahoma"/>
              </a:rPr>
              <a:t> в 2019 году также будет проведена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реконструкция внутри фабричного проезда дорожной сети, освещения, построена ливневая канализация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общую сумму 268,9 млн.руб.</a:t>
            </a:r>
            <a:endParaRPr lang="ru-RU" b="0" i="0" dirty="0" smtClean="0">
              <a:solidFill>
                <a:srgbClr val="000000"/>
              </a:solidFill>
              <a:effectLst/>
              <a:latin typeface="tahoma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tahoma"/>
              </a:rPr>
              <a:t>Работы планируется завершить к концу ноября 2019 года.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8522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Численность трудоспособного населения Наволокского городского поселения на 1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января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2019г. составила 6708 чел.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рынка труда демонстрируют положительную динамику:</a:t>
            </a:r>
          </a:p>
          <a:p>
            <a:pPr marL="171450" indent="-171450">
              <a:buFontTx/>
              <a:buChar char="-"/>
            </a:pP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сравнению с 2017 годом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численность официально зарегистрированных безработных снизилась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более чем на 40%.</a:t>
            </a:r>
          </a:p>
          <a:p>
            <a:pPr marL="171450" indent="-171450">
              <a:buFontTx/>
              <a:buChar char="-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количество вакансий, заявленных работодателями в органы службы занятости, увеличилось и составило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111 человек.</a:t>
            </a:r>
          </a:p>
          <a:p>
            <a:pPr marL="0" indent="0">
              <a:buFontTx/>
              <a:buNone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Среднемесячная заработная плата по предприятиям, организациям, учреждениям в Наволокском городском поселении на 01 января 2019 года сложилась в размере 19296 руб., с ростом к уровню 2018 года более чем на 3%.</a:t>
            </a:r>
            <a:endParaRPr lang="ru-RU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7407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На территории Наволокского городского поселения по состоянию на 01 января 2019г. зарегистрировано 193 субъекта малого и среднего предпринимательства, из них 59 юридических лиц и 134 индивидуальных предпринимателя.</a:t>
            </a:r>
            <a:r>
              <a:rPr lang="ru-RU" sz="12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1050" dirty="0" smtClean="0">
              <a:effectLst/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spc="-40" dirty="0" smtClean="0">
                <a:effectLst/>
                <a:latin typeface="Times New Roman"/>
                <a:ea typeface="Times New Roman"/>
              </a:rPr>
              <a:t>Наибольшее число субъектов малого и среднего предпринимательства работает в сфере промышленности, потребительском рынке и  строительном бизнесе.</a:t>
            </a:r>
            <a:endParaRPr lang="ru-RU" sz="900" dirty="0" smtClean="0">
              <a:effectLst/>
              <a:latin typeface="Arial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706A-090D-4FF6-93E4-BC955F9C69F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3320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4BCE69-5C8C-4079-81F1-DDD511306B2B}" type="datetimeFigureOut">
              <a:rPr lang="ru-RU" smtClean="0"/>
              <a:pPr/>
              <a:t>18.03.2019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D0DBA6-B8D7-4580-9398-3C1CF9E20F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diagramData" Target="../diagrams/data7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27.jpeg"/><Relationship Id="rId5" Type="http://schemas.openxmlformats.org/officeDocument/2006/relationships/diagramQuickStyle" Target="../diagrams/quickStyle7.xml"/><Relationship Id="rId15" Type="http://schemas.microsoft.com/office/2007/relationships/diagramDrawing" Target="../diagrams/drawing3.xml"/><Relationship Id="rId10" Type="http://schemas.openxmlformats.org/officeDocument/2006/relationships/image" Target="../media/image26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Data" Target="../diagrams/data8.xml"/><Relationship Id="rId7" Type="http://schemas.openxmlformats.org/officeDocument/2006/relationships/diagramData" Target="../diagrams/data9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microsoft.com/office/2007/relationships/diagramDrawing" Target="../diagrams/drawing5.xml"/><Relationship Id="rId5" Type="http://schemas.openxmlformats.org/officeDocument/2006/relationships/diagramQuickStyle" Target="../diagrams/quickStyle8.xml"/><Relationship Id="rId10" Type="http://schemas.openxmlformats.org/officeDocument/2006/relationships/diagramColors" Target="../diagrams/colors9.xml"/><Relationship Id="rId4" Type="http://schemas.openxmlformats.org/officeDocument/2006/relationships/diagramLayout" Target="../diagrams/layout8.xml"/><Relationship Id="rId9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Data" Target="../diagrams/data2.xm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ГЛАВЫ НАВОЛОКСКОГО ГОРОДСКОГО ПОСЕЛЕНИЯ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ЗА 2018 ГОД</a:t>
            </a:r>
            <a:endParaRPr lang="ru-RU" sz="31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ОТЧЕТ</a:t>
            </a:r>
            <a:endParaRPr lang="ru-RU" sz="4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Прямая соединительная линия 39"/>
          <p:cNvCxnSpPr/>
          <p:nvPr/>
        </p:nvCxnSpPr>
        <p:spPr>
          <a:xfrm rot="5400000">
            <a:off x="4392611" y="2536025"/>
            <a:ext cx="192962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5357818" y="3500438"/>
            <a:ext cx="185738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5357818" y="3000372"/>
            <a:ext cx="185738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5357818" y="2500306"/>
            <a:ext cx="185738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финансы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14282" y="1142984"/>
            <a:ext cx="3786214" cy="100013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dirty="0" smtClean="0">
                <a:latin typeface="+mj-lt"/>
                <a:cs typeface="Times New Roman" pitchFamily="18" charset="0"/>
              </a:rPr>
              <a:t>Доходы бюджета</a:t>
            </a:r>
          </a:p>
          <a:p>
            <a:pPr algn="ctr"/>
            <a:r>
              <a:rPr lang="ru-RU" dirty="0" smtClean="0">
                <a:latin typeface="+mj-lt"/>
                <a:cs typeface="Times New Roman" pitchFamily="18" charset="0"/>
              </a:rPr>
              <a:t>102 024,9 тыс.руб.</a:t>
            </a:r>
            <a:endParaRPr lang="ru-RU" dirty="0">
              <a:latin typeface="+mj-lt"/>
              <a:cs typeface="Times New Roman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214282" y="3071810"/>
            <a:ext cx="3929090" cy="71438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0" tIns="45715" rIns="91430" bIns="45715" rtlCol="0" anchor="t"/>
          <a:lstStyle/>
          <a:p>
            <a:pPr algn="ctr"/>
            <a:r>
              <a:rPr lang="ru-RU" sz="1600" dirty="0" smtClean="0">
                <a:latin typeface="+mj-lt"/>
                <a:cs typeface="Times New Roman" pitchFamily="18" charset="0"/>
              </a:rPr>
              <a:t>Налоговые и неналоговые доходы</a:t>
            </a:r>
          </a:p>
          <a:p>
            <a:pPr algn="ctr"/>
            <a:r>
              <a:rPr lang="ru-RU" sz="1600" dirty="0" smtClean="0">
                <a:latin typeface="+mj-lt"/>
                <a:cs typeface="Times New Roman" pitchFamily="18" charset="0"/>
              </a:rPr>
              <a:t>58 478,6 тыс.руб.</a:t>
            </a:r>
          </a:p>
          <a:p>
            <a:pPr algn="ctr"/>
            <a:endParaRPr lang="ru-RU" dirty="0"/>
          </a:p>
        </p:txBody>
      </p:sp>
      <p:cxnSp>
        <p:nvCxnSpPr>
          <p:cNvPr id="16" name="Прямая со стрелкой 15"/>
          <p:cNvCxnSpPr>
            <a:stCxn id="13" idx="6"/>
            <a:endCxn id="18" idx="1"/>
          </p:cNvCxnSpPr>
          <p:nvPr/>
        </p:nvCxnSpPr>
        <p:spPr>
          <a:xfrm flipV="1">
            <a:off x="4000496" y="1428736"/>
            <a:ext cx="121444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1679555" y="2320917"/>
            <a:ext cx="928694" cy="5730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знак завершения 17"/>
          <p:cNvSpPr/>
          <p:nvPr/>
        </p:nvSpPr>
        <p:spPr>
          <a:xfrm>
            <a:off x="5214942" y="1071546"/>
            <a:ext cx="3643338" cy="71438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0" tIns="45715" rIns="91430" bIns="45715" rtlCol="0" anchor="t"/>
          <a:lstStyle/>
          <a:p>
            <a:pPr algn="ctr"/>
            <a:r>
              <a:rPr lang="ru-RU" sz="1600" dirty="0" smtClean="0">
                <a:latin typeface="+mj-lt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600" dirty="0" smtClean="0">
                <a:latin typeface="+mj-lt"/>
                <a:cs typeface="Times New Roman" pitchFamily="18" charset="0"/>
              </a:rPr>
              <a:t>43 546,3 тыс.руб.</a:t>
            </a:r>
          </a:p>
          <a:p>
            <a:pPr algn="ctr"/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500694" y="2285992"/>
            <a:ext cx="342902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Субсидии – 29 685,0 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500694" y="2714620"/>
            <a:ext cx="342902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Субвенции – 395,0 </a:t>
            </a:r>
            <a:r>
              <a:rPr lang="ru-RU" sz="1400" b="1" dirty="0" smtClean="0"/>
              <a:t>тыс.руб.</a:t>
            </a:r>
            <a:endParaRPr lang="ru-RU" sz="14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500694" y="3143248"/>
            <a:ext cx="342902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Межбюджетные трансферты – 16,8 тыс.руб. </a:t>
            </a:r>
            <a:endParaRPr lang="ru-RU" sz="1600" b="1" dirty="0"/>
          </a:p>
        </p:txBody>
      </p:sp>
      <p:graphicFrame>
        <p:nvGraphicFramePr>
          <p:cNvPr id="66" name="Диаграмма 65"/>
          <p:cNvGraphicFramePr/>
          <p:nvPr/>
        </p:nvGraphicFramePr>
        <p:xfrm>
          <a:off x="357158" y="4143380"/>
          <a:ext cx="4286280" cy="2593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Скругленный прямоугольник 22"/>
          <p:cNvSpPr/>
          <p:nvPr/>
        </p:nvSpPr>
        <p:spPr>
          <a:xfrm>
            <a:off x="5500694" y="1857364"/>
            <a:ext cx="342902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Дотации – 13 449,5 тыс.руб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4071934" y="3571876"/>
            <a:ext cx="207170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1045343" y="3955261"/>
            <a:ext cx="347666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Диаграмма 31"/>
          <p:cNvGraphicFramePr/>
          <p:nvPr/>
        </p:nvGraphicFramePr>
        <p:xfrm>
          <a:off x="4429124" y="4143380"/>
          <a:ext cx="5024430" cy="271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финансы</a:t>
            </a:r>
            <a:endParaRPr lang="ru-RU" dirty="0"/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214282" y="1214422"/>
          <a:ext cx="86439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Жилищно-коммунальное хозяйство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28596" y="1357298"/>
          <a:ext cx="842968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336176" y="1828800"/>
            <a:ext cx="200361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2 695,7 тыс.руб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Жилищное  хозяйство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336176" y="1828800"/>
            <a:ext cx="200361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1 026,1 тыс.руб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коммунальное хозяйство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532856" y="1828800"/>
            <a:ext cx="161025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18 095,5 тыс.руб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благоустройство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0166" y="2071678"/>
            <a:ext cx="1818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5 313,8 тыс.руб.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4714884"/>
            <a:ext cx="1820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6 613,3 тыс.руб.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532856" y="1828800"/>
            <a:ext cx="161025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18 095,5 тыс.руб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благоустройство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85852" y="1714488"/>
            <a:ext cx="1485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235,5 тыс.руб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5286388"/>
            <a:ext cx="1651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1 908,4 тыс.руб.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3286124"/>
            <a:ext cx="1359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92,8 тыс.руб.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благоустройство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2615856" cy="196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785926"/>
            <a:ext cx="266560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857364"/>
            <a:ext cx="2786082" cy="1946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1071546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асфальтобетонного покрытия придомовых территорий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многоквартирных домов – 3 774,1 тыс.руб.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596" y="3714752"/>
            <a:ext cx="2004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г.Наволоки, </a:t>
            </a:r>
          </a:p>
          <a:p>
            <a:r>
              <a:rPr lang="ru-RU" dirty="0" smtClean="0"/>
              <a:t>ул.3 Пятилетка, 1А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43306" y="3714752"/>
            <a:ext cx="2005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г.Наволоки, </a:t>
            </a:r>
          </a:p>
          <a:p>
            <a:r>
              <a:rPr lang="ru-RU" dirty="0" smtClean="0"/>
              <a:t>ул.4 Пятилетка, 27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572264" y="3786190"/>
            <a:ext cx="1576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г.Наволоки, </a:t>
            </a:r>
          </a:p>
          <a:p>
            <a:r>
              <a:rPr lang="ru-RU" dirty="0" smtClean="0"/>
              <a:t>ул. Вилкова, 1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4429132"/>
            <a:ext cx="292895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357290" y="6211669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г.Наволоки, ул. Октябрьская, 2, 2А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4429132"/>
            <a:ext cx="300039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благоустройство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1071546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и установка игровых элементов у дома 57А по ул.Энгельса г.Наволоки – 157,8 тыс.руб.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857364"/>
            <a:ext cx="3786214" cy="2464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857364"/>
            <a:ext cx="378621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286256"/>
            <a:ext cx="3929090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Дорожное хозяйство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3972665"/>
              </p:ext>
            </p:extLst>
          </p:nvPr>
        </p:nvGraphicFramePr>
        <p:xfrm>
          <a:off x="251520" y="1397001"/>
          <a:ext cx="8496944" cy="5061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2808"/>
                <a:gridCol w="1224136"/>
              </a:tblGrid>
              <a:tr h="59183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Содержание дорог, тыс.руб.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4 819,4</a:t>
                      </a:r>
                      <a:endParaRPr lang="ru-RU" dirty="0"/>
                    </a:p>
                  </a:txBody>
                  <a:tcPr/>
                </a:tc>
              </a:tr>
              <a:tr h="166144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1.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Содержание автомобильных дорог (расчистка и подметание улиц, ремонт ограждения по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ул.Кинешемская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г.Наволоки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, содержание элементов обустройства автомобильных дорог, нанесение горизонтальной дорожной разметки, ремонт и техническое обслуживание светофорного объекта в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с.Октябрьский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, работы по очистке водопропускной трубы в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с.Октябрьский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, работы по содержанию автомобильных дорог территории Наволокского городского поселения в надлежащем состоянии)</a:t>
                      </a:r>
                      <a:endParaRPr lang="ru-RU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4 508,1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52231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2. Установка дорожных знаков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294,5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66144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3. Р</a:t>
                      </a:r>
                      <a:r>
                        <a:rPr lang="ru-RU" sz="18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j-lt"/>
                          <a:ea typeface="Times New Roman"/>
                        </a:rPr>
                        <a:t>асчистка дорог от снега за счет средств на осуществление  части полномочий по дорожной деятельности из бюджета Кинешемского муниципального района в отношении автомобильных дорог местного значения вне границ населенных пунктов в границах Кинешемского муниципального района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16,8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2526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Территория опережающего социально-экономического развития (</a:t>
            </a:r>
            <a:r>
              <a:rPr lang="ru-RU" dirty="0" err="1" smtClean="0"/>
              <a:t>тосэр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000240"/>
            <a:ext cx="8715436" cy="475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214282" y="1428736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Постановление Правительства РФ от 17.02.2018 №171 «О создании территории опережающего социально-экономического развития «Наволоки» </a:t>
            </a:r>
            <a:endParaRPr lang="ru-RU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Дорожное хозяйство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231691975"/>
              </p:ext>
            </p:extLst>
          </p:nvPr>
        </p:nvGraphicFramePr>
        <p:xfrm>
          <a:off x="1928794" y="1071546"/>
          <a:ext cx="5595534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429263"/>
            <a:ext cx="2071670" cy="1428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143380"/>
            <a:ext cx="2071670" cy="1392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714620"/>
            <a:ext cx="2071670" cy="1464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285860"/>
            <a:ext cx="2071669" cy="154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2330" y="1285860"/>
            <a:ext cx="207167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72331" y="2643182"/>
            <a:ext cx="207167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43768" y="5357826"/>
            <a:ext cx="2000232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72331" y="4000505"/>
            <a:ext cx="2071669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Контрактная служба</a:t>
            </a:r>
            <a:endParaRPr lang="ru-RU" dirty="0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1285852" y="2285992"/>
            <a:ext cx="357190" cy="2286016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ЗАКУПКИ</a:t>
            </a:r>
            <a:endParaRPr lang="ru-RU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57356" y="2428868"/>
            <a:ext cx="2500330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Запросы котировок – 40 ед.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857356" y="3161958"/>
            <a:ext cx="2500330" cy="50006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Аукционы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 электронной форме – 22 ед.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857356" y="3929066"/>
            <a:ext cx="2500330" cy="5715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Контракты с единственным поставщиком – 17 ед.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5072066" y="2302320"/>
            <a:ext cx="357190" cy="2412564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КОНТРАКТЫ</a:t>
            </a:r>
            <a:endParaRPr lang="ru-RU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72132" y="3929066"/>
            <a:ext cx="2928957" cy="5715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Контракты с единственным поставщиком – 6 771,2 тыс.руб. 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97984" y="3161958"/>
            <a:ext cx="2903106" cy="5527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Аукционы в электронной форме – 296 439,7 тыс.руб.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572132" y="2428868"/>
            <a:ext cx="2928958" cy="4286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Запросы котировок – 3 659,7 тыс.руб.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4500562" y="2730948"/>
            <a:ext cx="500066" cy="114300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3357554" y="4857760"/>
            <a:ext cx="2214578" cy="571504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357422" y="5572140"/>
            <a:ext cx="4143404" cy="100013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ЭКОНОМИЯ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4 178,7 тыс.руб.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4282" y="1142985"/>
            <a:ext cx="8929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05.04.2013 N 44-ФЗ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"О контрактной системе в сфере закупок товаров, работ, услуг для обеспечения государственных и муниципальных нужд"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Социальная политика и работа с населением</a:t>
            </a:r>
            <a:endParaRPr lang="ru-RU" dirty="0"/>
          </a:p>
        </p:txBody>
      </p:sp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xmlns="" val="1195220598"/>
              </p:ext>
            </p:extLst>
          </p:nvPr>
        </p:nvGraphicFramePr>
        <p:xfrm>
          <a:off x="4929190" y="2397089"/>
          <a:ext cx="4000528" cy="4460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" name="Скругленный прямоугольник 31"/>
          <p:cNvSpPr/>
          <p:nvPr/>
        </p:nvSpPr>
        <p:spPr>
          <a:xfrm>
            <a:off x="4929190" y="1357297"/>
            <a:ext cx="4000528" cy="85725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За 2018 год от жителей поселения поступило 221 обращений по вопросам: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33" name="Схема 32"/>
          <p:cNvGraphicFramePr/>
          <p:nvPr/>
        </p:nvGraphicFramePr>
        <p:xfrm>
          <a:off x="0" y="1357298"/>
          <a:ext cx="492919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3" y="3786190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конкурс молодых исполнителей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400" b="1" dirty="0" smtClean="0"/>
              <a:t>«Утренняя звезда» </a:t>
            </a:r>
          </a:p>
          <a:p>
            <a:pPr algn="ctr"/>
            <a:r>
              <a:rPr lang="ru-RU" sz="1400" dirty="0" smtClean="0"/>
              <a:t>г. Иваново</a:t>
            </a:r>
            <a:endParaRPr lang="ru-RU" sz="1400" dirty="0"/>
          </a:p>
        </p:txBody>
      </p:sp>
      <p:pic>
        <p:nvPicPr>
          <p:cNvPr id="5" name="Рисунок 4" descr="Семен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214422"/>
            <a:ext cx="207170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ол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857496"/>
            <a:ext cx="314327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Карусель 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2928934"/>
            <a:ext cx="314327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0" y="5500702"/>
            <a:ext cx="33575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открытый Всероссийский фестиваль-конкурс инструментальной музыки</a:t>
            </a:r>
            <a:r>
              <a:rPr lang="ru-RU" sz="1400" b="1" dirty="0" smtClean="0"/>
              <a:t> «Музыкальная капель» </a:t>
            </a:r>
            <a:r>
              <a:rPr lang="ru-RU" sz="1400" dirty="0" smtClean="0"/>
              <a:t>г.Вичуга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929322" y="5572140"/>
            <a:ext cx="29289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XV </a:t>
            </a:r>
            <a:r>
              <a:rPr lang="ru-RU" sz="1400" dirty="0" smtClean="0"/>
              <a:t>Межрегиональный фольклорный фестиваль-конкурс </a:t>
            </a:r>
            <a:r>
              <a:rPr lang="ru-RU" sz="1400" b="1" dirty="0" smtClean="0"/>
              <a:t>«Июньская карусель» </a:t>
            </a:r>
            <a:r>
              <a:rPr lang="ru-RU" sz="1400" dirty="0" smtClean="0"/>
              <a:t>г.Гаврилов Посад</a:t>
            </a:r>
            <a:endParaRPr lang="ru-RU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Молодежная политика</a:t>
            </a:r>
            <a:endParaRPr lang="ru-RU" dirty="0"/>
          </a:p>
        </p:txBody>
      </p:sp>
      <p:pic>
        <p:nvPicPr>
          <p:cNvPr id="3" name="Рисунок 2" descr="Волжа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428736"/>
            <a:ext cx="3714776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емен Александрович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3214686"/>
            <a:ext cx="2857520" cy="3429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0496" y="150017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областной фестиваль ветеранских хоров </a:t>
            </a:r>
            <a:r>
              <a:rPr lang="ru-RU" b="1" dirty="0" smtClean="0"/>
              <a:t>«С песней по жизни»</a:t>
            </a:r>
            <a:r>
              <a:rPr lang="ru-RU" dirty="0" smtClean="0"/>
              <a:t> г. Пестяки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4786322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международный фестиваль </a:t>
            </a:r>
            <a:r>
              <a:rPr lang="ru-RU" b="1" dirty="0" smtClean="0"/>
              <a:t>«Вдохновение планеты» </a:t>
            </a:r>
            <a:r>
              <a:rPr lang="ru-RU" dirty="0" smtClean="0"/>
              <a:t>г. Кинешма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pic>
        <p:nvPicPr>
          <p:cNvPr id="3" name="Рисунок 2" descr="D:\Users\AKudrikova\Desktop\фото для отчёта Главы\хоккейный корт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264320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:\Users\AKudrikova\Desktop\фото для отчёта Главы\многофункциональная спортивная площадк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643182"/>
            <a:ext cx="292895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Users\AKudrikova\Desktop\фото 2017,2018\стадион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285860"/>
            <a:ext cx="264320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DSC_0062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357694"/>
            <a:ext cx="266555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 descr="https://portal.iv-edu.ru/dep/mouokinrn/moudodush/DocLib/IMG_2843_c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1868" y="4286256"/>
            <a:ext cx="272246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14348" y="3000372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Хоккейный корт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4500570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Многофункциональная спортивная площадка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500826" y="3143248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Стадион и ФОК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614364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Физкультурно-оздоровительный комплекс 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6143644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Детская юношеская спортивная школа</a:t>
            </a:r>
            <a:endParaRPr lang="ru-RU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pic>
        <p:nvPicPr>
          <p:cNvPr id="8" name="Рисунок 7" descr="D:\Users\AKudrikova\Desktop\JK6JoiL7Bi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857628"/>
            <a:ext cx="385765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порт 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857628"/>
            <a:ext cx="357190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214414" y="1500174"/>
            <a:ext cx="69294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Секция по рукопашному бою. </a:t>
            </a:r>
          </a:p>
          <a:p>
            <a:pPr algn="ctr"/>
            <a:r>
              <a:rPr lang="ru-RU" sz="2000" dirty="0" smtClean="0"/>
              <a:t>Достижения: Прошин Александр выполнил нормы мастера спорта России. Волков Максим, Гусев Евгений, Некрасова Настя стали победителями и призерами Евроазиатских игр в г. Уфе, Кубка Мира в г. Анапа.</a:t>
            </a:r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1214422"/>
            <a:ext cx="4572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Юные пловцы из Наволок показывают хорошие результаты на домашних и региональных соревнованиях. Выполнены нормативы следующими пловцами: </a:t>
            </a:r>
            <a:r>
              <a:rPr lang="ru-RU" sz="1400" dirty="0" err="1" smtClean="0"/>
              <a:t>Цегельникова</a:t>
            </a:r>
            <a:r>
              <a:rPr lang="ru-RU" sz="1400" dirty="0" smtClean="0"/>
              <a:t> Анастасия - 2 спортивный разряд, Цветкова Мира - 3 спортивный разряд, Додонова Полина - 1 юношеский разряд</a:t>
            </a:r>
            <a:endParaRPr lang="ru-RU" sz="1400" dirty="0"/>
          </a:p>
        </p:txBody>
      </p:sp>
      <p:pic>
        <p:nvPicPr>
          <p:cNvPr id="5" name="Рисунок 4" descr="спорт 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4571984"/>
            <a:ext cx="3500462" cy="2143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5000636"/>
            <a:ext cx="40005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Секция борьбы. В этой группе занимаются ребята от 6 до 9 лет. Наиболее подготовленные регулярно участвуют в турнирах по Ивановской обл. 5-6 человек постоянно в победителях и призерах по своему возрасту.</a:t>
            </a:r>
            <a:endParaRPr lang="ru-RU" dirty="0"/>
          </a:p>
        </p:txBody>
      </p:sp>
      <p:pic>
        <p:nvPicPr>
          <p:cNvPr id="9" name="Рисунок 8" descr="Спорт 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2714620"/>
            <a:ext cx="321471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857488" y="3643314"/>
            <a:ext cx="292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Футбольная секция</a:t>
            </a:r>
            <a:endParaRPr lang="ru-RU" sz="1400" dirty="0"/>
          </a:p>
        </p:txBody>
      </p:sp>
      <p:pic>
        <p:nvPicPr>
          <p:cNvPr id="11" name="Рисунок 10" descr="D:\Users\AKudrikova\Documents\фото 2016\бассейн фок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142984"/>
            <a:ext cx="3081343" cy="2163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культура</a:t>
            </a:r>
            <a:endParaRPr lang="ru-R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67513"/>
            <a:ext cx="4000528" cy="2547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334411"/>
            <a:ext cx="3500462" cy="2324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7" name="Picture 5" descr="первомайский дом культур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071941"/>
            <a:ext cx="3429024" cy="2392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3714752"/>
            <a:ext cx="3500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МБУ «СО </a:t>
            </a:r>
            <a:r>
              <a:rPr lang="ru-RU" sz="1200" dirty="0" err="1" smtClean="0"/>
              <a:t>Наволокского</a:t>
            </a:r>
            <a:r>
              <a:rPr lang="ru-RU" sz="1200" dirty="0" smtClean="0"/>
              <a:t> городского поселения»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286380" y="3643314"/>
            <a:ext cx="3000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err="1" smtClean="0"/>
              <a:t>Наволокский</a:t>
            </a:r>
            <a:r>
              <a:rPr lang="ru-RU" sz="1200" dirty="0" smtClean="0"/>
              <a:t> дом культуры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357818" y="6429396"/>
            <a:ext cx="3214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Первомайский дом культуры</a:t>
            </a:r>
            <a:endParaRPr lang="ru-RU" sz="1200" dirty="0"/>
          </a:p>
        </p:txBody>
      </p:sp>
      <p:pic>
        <p:nvPicPr>
          <p:cNvPr id="9" name="Рисунок 8" descr="IMG_20190312_1259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143380"/>
            <a:ext cx="378621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42910" y="6429396"/>
            <a:ext cx="3643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err="1" smtClean="0"/>
              <a:t>Наволокская</a:t>
            </a:r>
            <a:r>
              <a:rPr lang="ru-RU" sz="1200" dirty="0" smtClean="0"/>
              <a:t> библиотека семейного чтения</a:t>
            </a:r>
            <a:endParaRPr lang="ru-RU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культура</a:t>
            </a:r>
            <a:endParaRPr lang="ru-RU" dirty="0"/>
          </a:p>
        </p:txBody>
      </p:sp>
      <p:pic>
        <p:nvPicPr>
          <p:cNvPr id="3" name="Рисунок 2" descr="D:\Users\AKudrikova\Desktop\87cb7a73bfa2a0c93d1931d4e35003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285860"/>
            <a:ext cx="3668398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:\Users\AKudrikova\Desktop\фото для отчёта Главы\Наволокский ДК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38195">
            <a:off x="312634" y="1701509"/>
            <a:ext cx="2409900" cy="1672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Users\AKudrikova\Desktop\d9c8c45834e9a44b7a795c89c4b8e4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73580">
            <a:off x="350214" y="4369536"/>
            <a:ext cx="2424833" cy="158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Users\AKudrikova\Desktop\14d0e757f206be1d2bfd7397bd03e94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64814">
            <a:off x="6461389" y="1771117"/>
            <a:ext cx="2497248" cy="1606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:\Users\AKudrikova\Desktop\дому культуры 90 лет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 rot="1098833">
            <a:off x="6435226" y="4306104"/>
            <a:ext cx="2518049" cy="1619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Резиденты ТОСЭР Наволоки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6380" y="1196752"/>
            <a:ext cx="3670344" cy="28037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714752"/>
            <a:ext cx="3678108" cy="29679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630" y="1200317"/>
            <a:ext cx="5423502" cy="26607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«ХБК Навтекс» при поддержке Минпромторга России, Фонда развития промышленности и Фонда развития моногородов реализует на территории моногорода Наволоки якорный инвестиционный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1578" y="4286256"/>
            <a:ext cx="52224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комплексного высокотехнологичного производства перевязочных материалов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инвестиций – 250,0 млн.руб.</a:t>
            </a:r>
          </a:p>
          <a:p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Рабочие места – 570.</a:t>
            </a:r>
          </a:p>
          <a:p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600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культура</a:t>
            </a:r>
            <a:endParaRPr lang="ru-RU" dirty="0"/>
          </a:p>
        </p:txBody>
      </p:sp>
      <p:pic>
        <p:nvPicPr>
          <p:cNvPr id="4" name="Рисунок 3" descr="&amp;Ncy;&amp;acy;&amp;rcy;&amp;ocy;&amp;dcy;&amp;ncy;&amp;ycy;&amp;jcy; &amp;khcy;&amp;ocy;&amp;rcy; «&amp;Vcy;&amp;ocy;&amp;lcy;&amp;zhcy;&amp;acy;&amp;ncy;&amp;ocy;&amp;chcy;&amp;kcy;&amp;acy;» &amp;zcy;&amp;acy;&amp;vcy;&amp;ocy;&amp;iecy;&amp;vcy;&amp;acy;&amp;lcy; &amp;Dcy;&amp;icy;&amp;pcy;&amp;lcy;&amp;ocy;&amp;mcy; &amp;Lcy;&amp;acy;&amp;ucy;&amp;rcy;&amp;iecy;&amp;acy;&amp;tcy;&amp;acy; &amp;vcy;&amp;tcy;&amp;ocy;&amp;rcy;&amp;ocy;&amp;jcy; &amp;scy;&amp;tcy;&amp;iecy;&amp;pcy;&amp;iecy;&amp;ncy;&amp;i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061671">
            <a:off x="381391" y="1412221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Users\AKudrikova\Desktop\фото для отчёта Главы\ФОТО\День города 15.6.18\_DSC41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29077">
            <a:off x="5094725" y="1545913"/>
            <a:ext cx="366839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Users\AKudrikova\Desktop\80e2eb575fdd0ac63e95322db64a10b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4071942"/>
            <a:ext cx="371477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 rot="21083956">
            <a:off x="1171949" y="3805793"/>
            <a:ext cx="2214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народный хор «ВОЛЖАНОЧКА»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783821">
            <a:off x="4580817" y="3894600"/>
            <a:ext cx="3929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народный хореографический ансамбль «ВЕРБОЧКИ»</a:t>
            </a:r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6357958"/>
            <a:ext cx="3643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народный театр «МАЛАХИТОВАЯ ШКАТУЛКА»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культура</a:t>
            </a:r>
            <a:endParaRPr lang="ru-RU" dirty="0"/>
          </a:p>
        </p:txBody>
      </p:sp>
      <p:pic>
        <p:nvPicPr>
          <p:cNvPr id="4" name="Рисунок 3" descr="D:\Users\AKudrikova\Desktop\фото для отчёта Главы\ФОТО\ОТКРЫТИЕ КИНОЗАЛА 23.11.18\_DSC83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70334">
            <a:off x="436566" y="1622217"/>
            <a:ext cx="4143404" cy="2551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Users\AKudrikova\Desktop\фото для отчёта Главы\ФОТО\ОТКРЫТИЕ КИНОЗАЛА 23.11.18\_DSC83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929066"/>
            <a:ext cx="4589777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714876" y="1643050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Открытие кинозала в </a:t>
            </a:r>
            <a:r>
              <a:rPr lang="ru-RU" sz="2000" dirty="0" err="1" smtClean="0"/>
              <a:t>Наволокском</a:t>
            </a:r>
            <a:r>
              <a:rPr lang="ru-RU" sz="2000" dirty="0" smtClean="0"/>
              <a:t> доме культуры</a:t>
            </a:r>
            <a:endParaRPr lang="ru-RU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357158" y="1785926"/>
            <a:ext cx="200361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институтов гражданского общества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 rot="16200000">
            <a:off x="-1172688" y="3769672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Общественные организации</a:t>
            </a:r>
            <a:endParaRPr lang="ru-RU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336176" y="1828800"/>
            <a:ext cx="2003612" cy="4397188"/>
          </a:xfrm>
          <a:prstGeom prst="flowChartDela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институтов гражданского общества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872589323"/>
              </p:ext>
            </p:extLst>
          </p:nvPr>
        </p:nvGraphicFramePr>
        <p:xfrm>
          <a:off x="1285853" y="1071547"/>
          <a:ext cx="76161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 rot="16200000">
            <a:off x="-1208407" y="3805391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Общественные организации</a:t>
            </a:r>
            <a:endParaRPr lang="ru-RU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WordArt 5"/>
          <p:cNvSpPr>
            <a:spLocks noChangeArrowheads="1" noChangeShapeType="1" noTextEdit="1"/>
          </p:cNvSpPr>
          <p:nvPr/>
        </p:nvSpPr>
        <p:spPr bwMode="gray">
          <a:xfrm>
            <a:off x="2286000" y="3886200"/>
            <a:ext cx="5857900" cy="1328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Резиденты ТОСЭР наволоки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4143380"/>
            <a:ext cx="4606802" cy="24539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«Техоснастка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Наволоки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Инвестиционный проект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строительству завода по производству медицинских изделий.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инвестиций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-400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руб.</a:t>
            </a: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Рабочие места - 250.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7752" y="1214422"/>
            <a:ext cx="4035298" cy="530351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4071965" cy="2834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71272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Резиденты ТОСЭР наволоки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0562" y="1071546"/>
            <a:ext cx="4643438" cy="28575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«Завод акустических решений «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Стандартпласт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Инвестиционный проект  по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производства вибродемпфирующих материалов нового поколения для автомобильной промышленности</a:t>
            </a:r>
          </a:p>
        </p:txBody>
      </p:sp>
      <p:pic>
        <p:nvPicPr>
          <p:cNvPr id="6" name="Picture 2" descr="C:\Users\TMalysh\Downloads\banner-rash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786190"/>
            <a:ext cx="5786478" cy="3071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143636" y="4071942"/>
            <a:ext cx="3000364" cy="2428892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Объем инвестиций –более 295 млн. руб.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Рабочие места – более 230.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EKulakova\AppData\Local\Temp\Rar$DI86.848\84f3b52s-9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407196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71272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экономика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0" y="1181208"/>
            <a:ext cx="2808312" cy="35336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Объем </a:t>
            </a:r>
          </a:p>
          <a:p>
            <a:pPr lvl="0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отгруженной</a:t>
            </a:r>
          </a:p>
          <a:p>
            <a:pPr lvl="0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продукции в </a:t>
            </a:r>
          </a:p>
          <a:p>
            <a:pPr lvl="0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промышленности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2018 год –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2 521,8 млн.руб.</a:t>
            </a:r>
          </a:p>
          <a:p>
            <a:pPr lvl="0"/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396737167"/>
              </p:ext>
            </p:extLst>
          </p:nvPr>
        </p:nvGraphicFramePr>
        <p:xfrm>
          <a:off x="2428860" y="1214422"/>
          <a:ext cx="671514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14282" y="4714884"/>
            <a:ext cx="2880320" cy="194421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Средняя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заработная плата</a:t>
            </a: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 год 19296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86116" y="4714884"/>
            <a:ext cx="2736304" cy="19442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Оборот розничной </a:t>
            </a:r>
          </a:p>
          <a:p>
            <a:pPr lvl="0"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торговли</a:t>
            </a:r>
          </a:p>
          <a:p>
            <a:pPr lvl="0"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 – 1704,6 млн.руб.</a:t>
            </a:r>
          </a:p>
          <a:p>
            <a:pPr lvl="0" algn="ctr"/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43636" y="4714884"/>
            <a:ext cx="2808312" cy="19442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Инвестиции в 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капитал</a:t>
            </a:r>
          </a:p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 – 349,2 млн.руб.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экономика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357298"/>
            <a:ext cx="792961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Для реализации инвестиционного проекта ООО «ХБК «Навтекс»   по созданию комплексного высокотехнологичного производства           текстильной продукции медицинского назначения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монопрофильному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муниципальному образованию Наволокскому городскому поселению в 2018-2019 годах предусмотрено предоставление субсидии  на строительство и (или) создание объектов дорожной и коммунальной инфраструктур, необходимых для реализации новых инвестиционных проектов в моногороде в сумме 272,5 млн. рублей.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4071942"/>
            <a:ext cx="3528392" cy="22539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6" y="4071942"/>
            <a:ext cx="3526486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165835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Рынок труда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999938912"/>
              </p:ext>
            </p:extLst>
          </p:nvPr>
        </p:nvGraphicFramePr>
        <p:xfrm>
          <a:off x="5178306" y="4211305"/>
          <a:ext cx="3786182" cy="264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1172098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Численность трудоспособного населения – 6708 чел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57851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Численность экономически активного населения – 5428 чел., из них занято в экономике – 5086 чел.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886" y="1811794"/>
            <a:ext cx="610235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42794" y="2270150"/>
            <a:ext cx="745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45 чел.</a:t>
            </a:r>
            <a:endParaRPr lang="ru-RU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13784" y="2583136"/>
            <a:ext cx="745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80 чел.</a:t>
            </a:r>
            <a:endParaRPr lang="ru-RU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42794" y="3131095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0,8%</a:t>
            </a:r>
            <a:endParaRPr lang="ru-RU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01852" y="3437383"/>
            <a:ext cx="569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1,4%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649325" y="4005064"/>
            <a:ext cx="844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111 чел.</a:t>
            </a:r>
            <a:endParaRPr lang="ru-RU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24013" y="4266345"/>
            <a:ext cx="737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27 чел.</a:t>
            </a:r>
            <a:endParaRPr lang="ru-RU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03675" y="4805328"/>
            <a:ext cx="833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141 чел.</a:t>
            </a:r>
            <a:endParaRPr lang="ru-RU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324013" y="5134590"/>
            <a:ext cx="851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200 чел.</a:t>
            </a:r>
            <a:endParaRPr lang="ru-RU" sz="1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малого и среднего предпринимательства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1591632"/>
            <a:ext cx="4536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itchFamily="18" charset="0"/>
              </a:rPr>
              <a:t>Количество субъектов малого и среднего предпринимательства  - 193 ед., из них: 59 юридических лиц и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itchFamily="18" charset="0"/>
              </a:rPr>
              <a:t>134 индивидуальных предпринимателя</a:t>
            </a:r>
          </a:p>
          <a:p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xmlns="" val="1177597505"/>
              </p:ext>
            </p:extLst>
          </p:nvPr>
        </p:nvGraphicFramePr>
        <p:xfrm>
          <a:off x="5004048" y="1412776"/>
          <a:ext cx="4032447" cy="2232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8280920" cy="328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1318</TotalTime>
  <Words>3256</Words>
  <Application>Microsoft Office PowerPoint</Application>
  <PresentationFormat>Экран (4:3)</PresentationFormat>
  <Paragraphs>371</Paragraphs>
  <Slides>34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ГЛАВЫ НАВОЛОКСКОГО ГОРОДСКОГО ПОСЕЛЕНИЯ  ЗА 2018 ГОД</vt:lpstr>
      <vt:lpstr>Территория опережающего социально-экономического развития (тосэр)</vt:lpstr>
      <vt:lpstr>Резиденты ТОСЭР Наволоки</vt:lpstr>
      <vt:lpstr>Резиденты ТОСЭР наволоки</vt:lpstr>
      <vt:lpstr>Резиденты ТОСЭР наволоки</vt:lpstr>
      <vt:lpstr>экономика</vt:lpstr>
      <vt:lpstr>экономика</vt:lpstr>
      <vt:lpstr>Рынок труда</vt:lpstr>
      <vt:lpstr>Развитие малого и среднего предпринимательства</vt:lpstr>
      <vt:lpstr>финансы</vt:lpstr>
      <vt:lpstr>финансы</vt:lpstr>
      <vt:lpstr>Жилищно-коммунальное хозяйство</vt:lpstr>
      <vt:lpstr>Жилищное  хозяйство</vt:lpstr>
      <vt:lpstr>коммунальное хозяйство</vt:lpstr>
      <vt:lpstr>благоустройство</vt:lpstr>
      <vt:lpstr>благоустройство</vt:lpstr>
      <vt:lpstr>благоустройство</vt:lpstr>
      <vt:lpstr>благоустройство</vt:lpstr>
      <vt:lpstr>Дорожное хозяйство</vt:lpstr>
      <vt:lpstr>Дорожное хозяйство</vt:lpstr>
      <vt:lpstr>Контрактная служба</vt:lpstr>
      <vt:lpstr>Социальная политика и работа с населением</vt:lpstr>
      <vt:lpstr>Молодежная политика</vt:lpstr>
      <vt:lpstr>Молодежная политика</vt:lpstr>
      <vt:lpstr>Физическая культура и спорт</vt:lpstr>
      <vt:lpstr>Физическая культура и спорт</vt:lpstr>
      <vt:lpstr>Физическая культура и спорт</vt:lpstr>
      <vt:lpstr>культура</vt:lpstr>
      <vt:lpstr>культура</vt:lpstr>
      <vt:lpstr>культура</vt:lpstr>
      <vt:lpstr>культура</vt:lpstr>
      <vt:lpstr>Развитие институтов гражданского общества</vt:lpstr>
      <vt:lpstr>Развитие институтов гражданского общества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EKulakova</dc:creator>
  <cp:lastModifiedBy>TShumilova</cp:lastModifiedBy>
  <cp:revision>271</cp:revision>
  <dcterms:created xsi:type="dcterms:W3CDTF">2019-03-07T05:55:32Z</dcterms:created>
  <dcterms:modified xsi:type="dcterms:W3CDTF">2019-03-18T11:01:34Z</dcterms:modified>
</cp:coreProperties>
</file>