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notesSlides/notesSlide15.xml" ContentType="application/vnd.openxmlformats-officedocument.presentationml.notesSlide+xml"/>
  <Override PartName="/ppt/charts/chart6.xml" ContentType="application/vnd.openxmlformats-officedocument.drawingml.chart+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0" r:id="rId2"/>
    <p:sldMasterId id="2147483811" r:id="rId3"/>
    <p:sldMasterId id="2147483823" r:id="rId4"/>
    <p:sldMasterId id="2147483835" r:id="rId5"/>
  </p:sldMasterIdLst>
  <p:notesMasterIdLst>
    <p:notesMasterId r:id="rId43"/>
  </p:notesMasterIdLst>
  <p:sldIdLst>
    <p:sldId id="303" r:id="rId6"/>
    <p:sldId id="257" r:id="rId7"/>
    <p:sldId id="262" r:id="rId8"/>
    <p:sldId id="304" r:id="rId9"/>
    <p:sldId id="305" r:id="rId10"/>
    <p:sldId id="315" r:id="rId11"/>
    <p:sldId id="316" r:id="rId12"/>
    <p:sldId id="317" r:id="rId13"/>
    <p:sldId id="306" r:id="rId14"/>
    <p:sldId id="270" r:id="rId15"/>
    <p:sldId id="260" r:id="rId16"/>
    <p:sldId id="265" r:id="rId17"/>
    <p:sldId id="261" r:id="rId18"/>
    <p:sldId id="258" r:id="rId19"/>
    <p:sldId id="266" r:id="rId20"/>
    <p:sldId id="267" r:id="rId21"/>
    <p:sldId id="269" r:id="rId22"/>
    <p:sldId id="308" r:id="rId23"/>
    <p:sldId id="309" r:id="rId24"/>
    <p:sldId id="310" r:id="rId25"/>
    <p:sldId id="288" r:id="rId26"/>
    <p:sldId id="311" r:id="rId27"/>
    <p:sldId id="259" r:id="rId28"/>
    <p:sldId id="320" r:id="rId29"/>
    <p:sldId id="276" r:id="rId30"/>
    <p:sldId id="277" r:id="rId31"/>
    <p:sldId id="290" r:id="rId32"/>
    <p:sldId id="296" r:id="rId33"/>
    <p:sldId id="298" r:id="rId34"/>
    <p:sldId id="312" r:id="rId35"/>
    <p:sldId id="293" r:id="rId36"/>
    <p:sldId id="294" r:id="rId37"/>
    <p:sldId id="318" r:id="rId38"/>
    <p:sldId id="300" r:id="rId39"/>
    <p:sldId id="301" r:id="rId40"/>
    <p:sldId id="319" r:id="rId41"/>
    <p:sldId id="302"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Kulakova" initials="E"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957" autoAdjust="0"/>
  </p:normalViewPr>
  <p:slideViewPr>
    <p:cSldViewPr>
      <p:cViewPr varScale="1">
        <p:scale>
          <a:sx n="89" d="100"/>
          <a:sy n="89" d="100"/>
        </p:scale>
        <p:origin x="2244" y="90"/>
      </p:cViewPr>
      <p:guideLst>
        <p:guide orient="horz" pos="2160"/>
        <p:guide pos="2880"/>
      </p:guideLst>
    </p:cSldViewPr>
  </p:slideViewPr>
  <p:notesTextViewPr>
    <p:cViewPr>
      <p:scale>
        <a:sx n="100" d="100"/>
        <a:sy n="100" d="100"/>
      </p:scale>
      <p:origin x="0" y="0"/>
    </p:cViewPr>
  </p:notesTextViewPr>
  <p:notesViewPr>
    <p:cSldViewPr>
      <p:cViewPr>
        <p:scale>
          <a:sx n="66" d="100"/>
          <a:sy n="66" d="100"/>
        </p:scale>
        <p:origin x="-255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Users\EKulakova\Documents\&#1055;&#1056;&#1054;&#1043;&#1053;&#1054;&#1047;&#1067;%20&#1089;&#1086;&#1094;&#1080;&#1072;&#1083;&#1100;&#1085;&#1086;-&#1101;&#1082;&#1086;&#1085;&#1086;&#1084;&#1080;&#1095;.%20&#1088;&#1072;&#1079;&#1074;&#1080;&#1090;&#1080;&#1103;%20(&#1055;&#1057;&#1069;&#1056;)\&#1055;&#1088;&#1086;&#1075;&#1085;&#1086;&#1079;%20&#1089;&#1086;&#1094;-&#1101;&#1082;%20&#1088;&#1072;&#1079;&#1074;&#1080;&#1090;&#1080;&#1103;%202021-2023\&#1056;&#1099;&#1085;&#1086;&#1082;%20&#1090;&#1088;&#1091;&#1076;&#107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9588888888889234"/>
          <c:y val="5.0925925925926138E-2"/>
          <c:w val="0.44559033245844276"/>
          <c:h val="0.89814814814815069"/>
        </c:manualLayout>
      </c:layout>
      <c:bar3DChart>
        <c:barDir val="bar"/>
        <c:grouping val="clustered"/>
        <c:varyColors val="0"/>
        <c:ser>
          <c:idx val="0"/>
          <c:order val="0"/>
          <c:tx>
            <c:strRef>
              <c:f>Лист1!$B$1</c:f>
              <c:strCache>
                <c:ptCount val="1"/>
                <c:pt idx="0">
                  <c:v>2019 год</c:v>
                </c:pt>
              </c:strCache>
            </c:strRef>
          </c:tx>
          <c:invertIfNegative val="0"/>
          <c:cat>
            <c:strRef>
              <c:f>Лист1!$A$2:$A$5</c:f>
              <c:strCache>
                <c:ptCount val="4"/>
                <c:pt idx="0">
                  <c:v>Зарегистрировано безработных граждан</c:v>
                </c:pt>
                <c:pt idx="1">
                  <c:v>Уровень регистрируемой безработицы</c:v>
                </c:pt>
                <c:pt idx="2">
                  <c:v>Количество вакансий, заявленных работодателями</c:v>
                </c:pt>
                <c:pt idx="3">
                  <c:v>Обратились в службу занятости в поиске работы</c:v>
                </c:pt>
              </c:strCache>
            </c:strRef>
          </c:cat>
          <c:val>
            <c:numRef>
              <c:f>Лист1!$B$2:$B$5</c:f>
              <c:numCache>
                <c:formatCode>General</c:formatCode>
                <c:ptCount val="4"/>
                <c:pt idx="0">
                  <c:v>51</c:v>
                </c:pt>
                <c:pt idx="1">
                  <c:v>100</c:v>
                </c:pt>
                <c:pt idx="2">
                  <c:v>127</c:v>
                </c:pt>
                <c:pt idx="3">
                  <c:v>132</c:v>
                </c:pt>
              </c:numCache>
            </c:numRef>
          </c:val>
          <c:extLst>
            <c:ext xmlns:c16="http://schemas.microsoft.com/office/drawing/2014/chart" uri="{C3380CC4-5D6E-409C-BE32-E72D297353CC}">
              <c16:uniqueId val="{00000000-C545-4379-BA1F-7172A28E1178}"/>
            </c:ext>
          </c:extLst>
        </c:ser>
        <c:ser>
          <c:idx val="1"/>
          <c:order val="1"/>
          <c:tx>
            <c:strRef>
              <c:f>Лист1!$C$1</c:f>
              <c:strCache>
                <c:ptCount val="1"/>
                <c:pt idx="0">
                  <c:v>2020 год</c:v>
                </c:pt>
              </c:strCache>
            </c:strRef>
          </c:tx>
          <c:invertIfNegative val="0"/>
          <c:cat>
            <c:strRef>
              <c:f>Лист1!$A$2:$A$5</c:f>
              <c:strCache>
                <c:ptCount val="4"/>
                <c:pt idx="0">
                  <c:v>Зарегистрировано безработных граждан</c:v>
                </c:pt>
                <c:pt idx="1">
                  <c:v>Уровень регистрируемой безработицы</c:v>
                </c:pt>
                <c:pt idx="2">
                  <c:v>Количество вакансий, заявленных работодателями</c:v>
                </c:pt>
                <c:pt idx="3">
                  <c:v>Обратились в службу занятости в поиске работы</c:v>
                </c:pt>
              </c:strCache>
            </c:strRef>
          </c:cat>
          <c:val>
            <c:numRef>
              <c:f>Лист1!$C$2:$C$5</c:f>
              <c:numCache>
                <c:formatCode>General</c:formatCode>
                <c:ptCount val="4"/>
                <c:pt idx="0">
                  <c:v>261</c:v>
                </c:pt>
                <c:pt idx="1">
                  <c:v>490</c:v>
                </c:pt>
                <c:pt idx="2">
                  <c:v>189</c:v>
                </c:pt>
                <c:pt idx="3">
                  <c:v>432</c:v>
                </c:pt>
              </c:numCache>
            </c:numRef>
          </c:val>
          <c:extLst>
            <c:ext xmlns:c16="http://schemas.microsoft.com/office/drawing/2014/chart" uri="{C3380CC4-5D6E-409C-BE32-E72D297353CC}">
              <c16:uniqueId val="{00000001-C545-4379-BA1F-7172A28E1178}"/>
            </c:ext>
          </c:extLst>
        </c:ser>
        <c:dLbls>
          <c:showLegendKey val="0"/>
          <c:showVal val="0"/>
          <c:showCatName val="0"/>
          <c:showSerName val="0"/>
          <c:showPercent val="0"/>
          <c:showBubbleSize val="0"/>
        </c:dLbls>
        <c:gapWidth val="150"/>
        <c:shape val="cylinder"/>
        <c:axId val="185614720"/>
        <c:axId val="51524352"/>
        <c:axId val="0"/>
      </c:bar3DChart>
      <c:catAx>
        <c:axId val="185614720"/>
        <c:scaling>
          <c:orientation val="minMax"/>
        </c:scaling>
        <c:delete val="0"/>
        <c:axPos val="l"/>
        <c:numFmt formatCode="General" sourceLinked="1"/>
        <c:majorTickMark val="out"/>
        <c:minorTickMark val="none"/>
        <c:tickLblPos val="nextTo"/>
        <c:txPr>
          <a:bodyPr/>
          <a:lstStyle/>
          <a:p>
            <a:pPr>
              <a:defRPr b="1">
                <a:solidFill>
                  <a:srgbClr val="002060"/>
                </a:solidFill>
              </a:defRPr>
            </a:pPr>
            <a:endParaRPr lang="ru-RU"/>
          </a:p>
        </c:txPr>
        <c:crossAx val="51524352"/>
        <c:crosses val="autoZero"/>
        <c:auto val="1"/>
        <c:lblAlgn val="ctr"/>
        <c:lblOffset val="100"/>
        <c:noMultiLvlLbl val="0"/>
      </c:catAx>
      <c:valAx>
        <c:axId val="51524352"/>
        <c:scaling>
          <c:orientation val="minMax"/>
        </c:scaling>
        <c:delete val="1"/>
        <c:axPos val="b"/>
        <c:majorGridlines/>
        <c:numFmt formatCode="General" sourceLinked="1"/>
        <c:majorTickMark val="out"/>
        <c:minorTickMark val="none"/>
        <c:tickLblPos val="nextTo"/>
        <c:crossAx val="185614720"/>
        <c:crosses val="autoZero"/>
        <c:crossBetween val="between"/>
      </c:valAx>
    </c:plotArea>
    <c:legend>
      <c:legendPos val="r"/>
      <c:layout>
        <c:manualLayout>
          <c:xMode val="edge"/>
          <c:yMode val="edge"/>
          <c:x val="0.85805847925929601"/>
          <c:y val="0.15681719668176314"/>
          <c:w val="0.11231194048753863"/>
          <c:h val="0.10399420379958159"/>
        </c:manualLayout>
      </c:layout>
      <c:overlay val="0"/>
      <c:txPr>
        <a:bodyPr/>
        <a:lstStyle/>
        <a:p>
          <a:pPr>
            <a:defRPr b="1">
              <a:solidFill>
                <a:srgbClr val="002060"/>
              </a:solidFill>
            </a:defRPr>
          </a:pPr>
          <a:endParaRPr lang="ru-RU"/>
        </a:p>
      </c:txPr>
    </c:legend>
    <c:plotVisOnly val="1"/>
    <c:dispBlanksAs val="gap"/>
    <c:showDLblsOverMax val="0"/>
  </c:chart>
  <c:txPr>
    <a:bodyPr/>
    <a:lstStyle/>
    <a:p>
      <a:pPr>
        <a:defRPr>
          <a:latin typeface="Times New Roman" pitchFamily="18" charset="0"/>
          <a:cs typeface="Times New Roman" pitchFamily="18"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txPr>
        <a:bodyPr/>
        <a:lstStyle/>
        <a:p>
          <a:pPr>
            <a:defRPr>
              <a:solidFill>
                <a:schemeClr val="accent5">
                  <a:lumMod val="50000"/>
                </a:schemeClr>
              </a:solidFill>
            </a:defRPr>
          </a:pPr>
          <a:endParaRPr lang="ru-RU"/>
        </a:p>
      </c:txPr>
    </c:title>
    <c:autoTitleDeleted val="0"/>
    <c:view3D>
      <c:rotX val="15"/>
      <c:rotY val="20"/>
      <c:rAngAx val="1"/>
    </c:view3D>
    <c:floor>
      <c:thickness val="0"/>
    </c:floor>
    <c:sideWall>
      <c:thickness val="0"/>
    </c:sideWall>
    <c:backWall>
      <c:thickness val="0"/>
    </c:backWall>
    <c:plotArea>
      <c:layout/>
      <c:bar3DChart>
        <c:barDir val="bar"/>
        <c:grouping val="stacked"/>
        <c:varyColors val="0"/>
        <c:ser>
          <c:idx val="0"/>
          <c:order val="0"/>
          <c:tx>
            <c:strRef>
              <c:f>Лист1!$B$1</c:f>
              <c:strCache>
                <c:ptCount val="1"/>
                <c:pt idx="0">
                  <c:v>Среднемесячная заработная плата, руб.</c:v>
                </c:pt>
              </c:strCache>
            </c:strRef>
          </c:tx>
          <c:invertIfNegative val="0"/>
          <c:dLbls>
            <c:spPr>
              <a:noFill/>
              <a:ln>
                <a:noFill/>
              </a:ln>
              <a:effectLst/>
            </c:spPr>
            <c:txPr>
              <a:bodyPr/>
              <a:lstStyle/>
              <a:p>
                <a:pPr>
                  <a:defRPr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2019 год</c:v>
                </c:pt>
                <c:pt idx="1">
                  <c:v>2020 год</c:v>
                </c:pt>
              </c:strCache>
            </c:strRef>
          </c:cat>
          <c:val>
            <c:numRef>
              <c:f>Лист1!$B$2:$B$3</c:f>
              <c:numCache>
                <c:formatCode>General</c:formatCode>
                <c:ptCount val="2"/>
                <c:pt idx="0">
                  <c:v>21979</c:v>
                </c:pt>
                <c:pt idx="1">
                  <c:v>23997</c:v>
                </c:pt>
              </c:numCache>
            </c:numRef>
          </c:val>
          <c:extLst>
            <c:ext xmlns:c16="http://schemas.microsoft.com/office/drawing/2014/chart" uri="{C3380CC4-5D6E-409C-BE32-E72D297353CC}">
              <c16:uniqueId val="{00000000-0C9F-41FB-9A38-15E4D13BB56F}"/>
            </c:ext>
          </c:extLst>
        </c:ser>
        <c:ser>
          <c:idx val="1"/>
          <c:order val="1"/>
          <c:tx>
            <c:strRef>
              <c:f>Лист1!$C$1</c:f>
              <c:strCache>
                <c:ptCount val="1"/>
                <c:pt idx="0">
                  <c:v>Ряд 2</c:v>
                </c:pt>
              </c:strCache>
            </c:strRef>
          </c:tx>
          <c:invertIfNegative val="0"/>
          <c:cat>
            <c:strRef>
              <c:f>Лист1!$A$2:$A$3</c:f>
              <c:strCache>
                <c:ptCount val="2"/>
                <c:pt idx="0">
                  <c:v>2019 год</c:v>
                </c:pt>
                <c:pt idx="1">
                  <c:v>2020 год</c:v>
                </c:pt>
              </c:strCache>
            </c:strRef>
          </c:cat>
          <c:val>
            <c:numRef>
              <c:f>Лист1!$C$2:$C$3</c:f>
            </c:numRef>
          </c:val>
          <c:extLst>
            <c:ext xmlns:c16="http://schemas.microsoft.com/office/drawing/2014/chart" uri="{C3380CC4-5D6E-409C-BE32-E72D297353CC}">
              <c16:uniqueId val="{00000001-0C9F-41FB-9A38-15E4D13BB56F}"/>
            </c:ext>
          </c:extLst>
        </c:ser>
        <c:ser>
          <c:idx val="2"/>
          <c:order val="2"/>
          <c:tx>
            <c:strRef>
              <c:f>Лист1!$D$1</c:f>
              <c:strCache>
                <c:ptCount val="1"/>
                <c:pt idx="0">
                  <c:v>Ряд 3</c:v>
                </c:pt>
              </c:strCache>
            </c:strRef>
          </c:tx>
          <c:invertIfNegative val="0"/>
          <c:cat>
            <c:strRef>
              <c:f>Лист1!$A$2:$A$3</c:f>
              <c:strCache>
                <c:ptCount val="2"/>
                <c:pt idx="0">
                  <c:v>2019 год</c:v>
                </c:pt>
                <c:pt idx="1">
                  <c:v>2020 год</c:v>
                </c:pt>
              </c:strCache>
            </c:strRef>
          </c:cat>
          <c:val>
            <c:numRef>
              <c:f>Лист1!$D$2:$D$3</c:f>
            </c:numRef>
          </c:val>
          <c:extLst>
            <c:ext xmlns:c16="http://schemas.microsoft.com/office/drawing/2014/chart" uri="{C3380CC4-5D6E-409C-BE32-E72D297353CC}">
              <c16:uniqueId val="{00000002-0C9F-41FB-9A38-15E4D13BB56F}"/>
            </c:ext>
          </c:extLst>
        </c:ser>
        <c:dLbls>
          <c:showLegendKey val="0"/>
          <c:showVal val="0"/>
          <c:showCatName val="0"/>
          <c:showSerName val="0"/>
          <c:showPercent val="0"/>
          <c:showBubbleSize val="0"/>
        </c:dLbls>
        <c:gapWidth val="150"/>
        <c:shape val="cylinder"/>
        <c:axId val="53938432"/>
        <c:axId val="53940224"/>
        <c:axId val="0"/>
      </c:bar3DChart>
      <c:catAx>
        <c:axId val="53938432"/>
        <c:scaling>
          <c:orientation val="minMax"/>
        </c:scaling>
        <c:delete val="0"/>
        <c:axPos val="l"/>
        <c:numFmt formatCode="General" sourceLinked="0"/>
        <c:majorTickMark val="out"/>
        <c:minorTickMark val="none"/>
        <c:tickLblPos val="nextTo"/>
        <c:txPr>
          <a:bodyPr/>
          <a:lstStyle/>
          <a:p>
            <a:pPr>
              <a:defRPr b="1">
                <a:solidFill>
                  <a:schemeClr val="accent5">
                    <a:lumMod val="50000"/>
                  </a:schemeClr>
                </a:solidFill>
                <a:latin typeface="Times New Roman" pitchFamily="18" charset="0"/>
                <a:cs typeface="Times New Roman" pitchFamily="18" charset="0"/>
              </a:defRPr>
            </a:pPr>
            <a:endParaRPr lang="ru-RU"/>
          </a:p>
        </c:txPr>
        <c:crossAx val="53940224"/>
        <c:crosses val="autoZero"/>
        <c:auto val="1"/>
        <c:lblAlgn val="ctr"/>
        <c:lblOffset val="100"/>
        <c:noMultiLvlLbl val="0"/>
      </c:catAx>
      <c:valAx>
        <c:axId val="53940224"/>
        <c:scaling>
          <c:orientation val="minMax"/>
        </c:scaling>
        <c:delete val="1"/>
        <c:axPos val="b"/>
        <c:majorGridlines/>
        <c:numFmt formatCode="General" sourceLinked="1"/>
        <c:majorTickMark val="out"/>
        <c:minorTickMark val="none"/>
        <c:tickLblPos val="nextTo"/>
        <c:crossAx val="539384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НДФЛ</c:v>
                </c:pt>
              </c:strCache>
            </c:strRef>
          </c:tx>
          <c:invertIfNegative val="0"/>
          <c:dLbls>
            <c:dLbl>
              <c:idx val="0"/>
              <c:spPr/>
              <c:txPr>
                <a:bodyPr/>
                <a:lstStyle/>
                <a:p>
                  <a:pPr>
                    <a:defRPr sz="1600" b="1">
                      <a:solidFill>
                        <a:srgbClr val="002060"/>
                      </a:solidFill>
                      <a:latin typeface="Times New Roman" pitchFamily="18" charset="0"/>
                      <a:cs typeface="Times New Roman" pitchFamily="18" charset="0"/>
                    </a:defRPr>
                  </a:pPr>
                  <a:endParaRPr lang="ru-RU"/>
                </a:p>
              </c:txPr>
              <c:showLegendKey val="0"/>
              <c:showVal val="1"/>
              <c:showCatName val="0"/>
              <c:showSerName val="0"/>
              <c:showPercent val="0"/>
              <c:showBubbleSize val="0"/>
              <c:extLst>
                <c:ext xmlns:c16="http://schemas.microsoft.com/office/drawing/2014/chart" uri="{C3380CC4-5D6E-409C-BE32-E72D297353CC}">
                  <c16:uniqueId val="{00000000-AB5B-41A0-B546-B1449A58E88E}"/>
                </c:ext>
              </c:extLst>
            </c:dLbl>
            <c:spPr>
              <a:noFill/>
              <a:ln>
                <a:noFill/>
              </a:ln>
              <a:effectLst/>
            </c:spPr>
            <c:txPr>
              <a:bodyPr/>
              <a:lstStyle/>
              <a:p>
                <a:pPr>
                  <a:defRPr sz="16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Лист1!$B$2</c:f>
              <c:numCache>
                <c:formatCode>General</c:formatCode>
                <c:ptCount val="1"/>
                <c:pt idx="0">
                  <c:v>61282.7</c:v>
                </c:pt>
              </c:numCache>
            </c:numRef>
          </c:val>
          <c:extLst>
            <c:ext xmlns:c16="http://schemas.microsoft.com/office/drawing/2014/chart" uri="{C3380CC4-5D6E-409C-BE32-E72D297353CC}">
              <c16:uniqueId val="{00000001-AB5B-41A0-B546-B1449A58E88E}"/>
            </c:ext>
          </c:extLst>
        </c:ser>
        <c:ser>
          <c:idx val="1"/>
          <c:order val="1"/>
          <c:tx>
            <c:strRef>
              <c:f>Лист1!$C$1</c:f>
              <c:strCache>
                <c:ptCount val="1"/>
                <c:pt idx="0">
                  <c:v>Акцизы</c:v>
                </c:pt>
              </c:strCache>
            </c:strRef>
          </c:tx>
          <c:invertIfNegative val="0"/>
          <c:dLbls>
            <c:dLbl>
              <c:idx val="0"/>
              <c:layout>
                <c:manualLayout>
                  <c:x val="-8.4329757390967704E-3"/>
                  <c:y val="0.13181155884465767"/>
                </c:manualLayout>
              </c:layout>
              <c:spPr/>
              <c:txPr>
                <a:bodyPr/>
                <a:lstStyle/>
                <a:p>
                  <a:pPr>
                    <a:defRPr sz="1600" b="1">
                      <a:solidFill>
                        <a:srgbClr val="002060"/>
                      </a:solidFill>
                      <a:latin typeface="Times New Roman" pitchFamily="18" charset="0"/>
                      <a:cs typeface="Times New Roman"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5B-41A0-B546-B1449A58E88E}"/>
                </c:ext>
              </c:extLst>
            </c:dLbl>
            <c:spPr>
              <a:noFill/>
              <a:ln>
                <a:noFill/>
              </a:ln>
              <a:effectLst/>
            </c:spPr>
            <c:txPr>
              <a:bodyPr/>
              <a:lstStyle/>
              <a:p>
                <a:pPr>
                  <a:defRPr>
                    <a:solidFill>
                      <a:srgbClr val="002060"/>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Лист1!$C$2</c:f>
              <c:numCache>
                <c:formatCode>General</c:formatCode>
                <c:ptCount val="1"/>
                <c:pt idx="0">
                  <c:v>1665.4</c:v>
                </c:pt>
              </c:numCache>
            </c:numRef>
          </c:val>
          <c:extLst>
            <c:ext xmlns:c16="http://schemas.microsoft.com/office/drawing/2014/chart" uri="{C3380CC4-5D6E-409C-BE32-E72D297353CC}">
              <c16:uniqueId val="{00000003-AB5B-41A0-B546-B1449A58E88E}"/>
            </c:ext>
          </c:extLst>
        </c:ser>
        <c:ser>
          <c:idx val="2"/>
          <c:order val="2"/>
          <c:tx>
            <c:strRef>
              <c:f>Лист1!$D$1</c:f>
              <c:strCache>
                <c:ptCount val="1"/>
                <c:pt idx="0">
                  <c:v>ЕСН</c:v>
                </c:pt>
              </c:strCache>
            </c:strRef>
          </c:tx>
          <c:invertIfNegative val="0"/>
          <c:dLbls>
            <c:spPr>
              <a:noFill/>
              <a:ln>
                <a:noFill/>
              </a:ln>
              <a:effectLst/>
            </c:spPr>
            <c:txPr>
              <a:bodyPr/>
              <a:lstStyle/>
              <a:p>
                <a:pPr>
                  <a:defRPr sz="1600" b="1">
                    <a:solidFill>
                      <a:srgbClr val="002060"/>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Лист1!$D$2</c:f>
              <c:numCache>
                <c:formatCode>General</c:formatCode>
                <c:ptCount val="1"/>
                <c:pt idx="0">
                  <c:v>0.9</c:v>
                </c:pt>
              </c:numCache>
            </c:numRef>
          </c:val>
          <c:extLst>
            <c:ext xmlns:c16="http://schemas.microsoft.com/office/drawing/2014/chart" uri="{C3380CC4-5D6E-409C-BE32-E72D297353CC}">
              <c16:uniqueId val="{00000004-AB5B-41A0-B546-B1449A58E88E}"/>
            </c:ext>
          </c:extLst>
        </c:ser>
        <c:ser>
          <c:idx val="3"/>
          <c:order val="3"/>
          <c:tx>
            <c:strRef>
              <c:f>Лист1!$E$1</c:f>
              <c:strCache>
                <c:ptCount val="1"/>
                <c:pt idx="0">
                  <c:v>Налог на имущество ФЛ</c:v>
                </c:pt>
              </c:strCache>
            </c:strRef>
          </c:tx>
          <c:invertIfNegative val="0"/>
          <c:dLbls>
            <c:dLbl>
              <c:idx val="0"/>
              <c:layout>
                <c:manualLayout>
                  <c:x val="-2.7350424405364671E-3"/>
                  <c:y val="0.11681304978381397"/>
                </c:manualLayout>
              </c:layout>
              <c:spPr/>
              <c:txPr>
                <a:bodyPr/>
                <a:lstStyle/>
                <a:p>
                  <a:pPr>
                    <a:defRPr sz="1600" b="1">
                      <a:solidFill>
                        <a:srgbClr val="002060"/>
                      </a:solidFill>
                      <a:latin typeface="Times New Roman" pitchFamily="18" charset="0"/>
                      <a:cs typeface="Times New Roman"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5B-41A0-B546-B1449A58E88E}"/>
                </c:ext>
              </c:extLst>
            </c:dLbl>
            <c:spPr>
              <a:noFill/>
              <a:ln>
                <a:noFill/>
              </a:ln>
              <a:effectLst/>
            </c:spPr>
            <c:txPr>
              <a:bodyPr/>
              <a:lstStyle/>
              <a:p>
                <a:pPr>
                  <a:defRPr>
                    <a:solidFill>
                      <a:srgbClr val="002060"/>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Лист1!$E$2</c:f>
              <c:numCache>
                <c:formatCode>General</c:formatCode>
                <c:ptCount val="1"/>
                <c:pt idx="0">
                  <c:v>1148.0999999999999</c:v>
                </c:pt>
              </c:numCache>
            </c:numRef>
          </c:val>
          <c:extLst>
            <c:ext xmlns:c16="http://schemas.microsoft.com/office/drawing/2014/chart" uri="{C3380CC4-5D6E-409C-BE32-E72D297353CC}">
              <c16:uniqueId val="{00000006-AB5B-41A0-B546-B1449A58E88E}"/>
            </c:ext>
          </c:extLst>
        </c:ser>
        <c:ser>
          <c:idx val="4"/>
          <c:order val="4"/>
          <c:tx>
            <c:strRef>
              <c:f>Лист1!$F$1</c:f>
              <c:strCache>
                <c:ptCount val="1"/>
                <c:pt idx="0">
                  <c:v>Земельный налог</c:v>
                </c:pt>
              </c:strCache>
            </c:strRef>
          </c:tx>
          <c:invertIfNegative val="0"/>
          <c:dLbls>
            <c:spPr>
              <a:noFill/>
              <a:ln>
                <a:noFill/>
              </a:ln>
              <a:effectLst/>
            </c:spPr>
            <c:txPr>
              <a:bodyPr/>
              <a:lstStyle/>
              <a:p>
                <a:pPr>
                  <a:defRPr sz="1600" b="1">
                    <a:solidFill>
                      <a:srgbClr val="002060"/>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Лист1!$F$2</c:f>
              <c:numCache>
                <c:formatCode>General</c:formatCode>
                <c:ptCount val="1"/>
                <c:pt idx="0">
                  <c:v>3336</c:v>
                </c:pt>
              </c:numCache>
            </c:numRef>
          </c:val>
          <c:extLst>
            <c:ext xmlns:c16="http://schemas.microsoft.com/office/drawing/2014/chart" uri="{C3380CC4-5D6E-409C-BE32-E72D297353CC}">
              <c16:uniqueId val="{00000007-AB5B-41A0-B546-B1449A58E88E}"/>
            </c:ext>
          </c:extLst>
        </c:ser>
        <c:dLbls>
          <c:showLegendKey val="0"/>
          <c:showVal val="0"/>
          <c:showCatName val="0"/>
          <c:showSerName val="0"/>
          <c:showPercent val="0"/>
          <c:showBubbleSize val="0"/>
        </c:dLbls>
        <c:gapWidth val="150"/>
        <c:axId val="169585664"/>
        <c:axId val="189178624"/>
      </c:barChart>
      <c:catAx>
        <c:axId val="169585664"/>
        <c:scaling>
          <c:orientation val="minMax"/>
        </c:scaling>
        <c:delete val="0"/>
        <c:axPos val="b"/>
        <c:numFmt formatCode="General" sourceLinked="0"/>
        <c:majorTickMark val="out"/>
        <c:minorTickMark val="none"/>
        <c:tickLblPos val="nextTo"/>
        <c:txPr>
          <a:bodyPr/>
          <a:lstStyle/>
          <a:p>
            <a:pPr>
              <a:defRPr b="1">
                <a:solidFill>
                  <a:schemeClr val="accent5">
                    <a:lumMod val="50000"/>
                  </a:schemeClr>
                </a:solidFill>
              </a:defRPr>
            </a:pPr>
            <a:endParaRPr lang="ru-RU"/>
          </a:p>
        </c:txPr>
        <c:crossAx val="189178624"/>
        <c:crosses val="autoZero"/>
        <c:auto val="1"/>
        <c:lblAlgn val="ctr"/>
        <c:lblOffset val="100"/>
        <c:noMultiLvlLbl val="0"/>
      </c:catAx>
      <c:valAx>
        <c:axId val="189178624"/>
        <c:scaling>
          <c:orientation val="minMax"/>
        </c:scaling>
        <c:delete val="1"/>
        <c:axPos val="l"/>
        <c:majorGridlines/>
        <c:numFmt formatCode="General" sourceLinked="1"/>
        <c:majorTickMark val="out"/>
        <c:minorTickMark val="none"/>
        <c:tickLblPos val="nextTo"/>
        <c:crossAx val="169585664"/>
        <c:crosses val="autoZero"/>
        <c:crossBetween val="between"/>
      </c:valAx>
    </c:plotArea>
    <c:legend>
      <c:legendPos val="r"/>
      <c:layout>
        <c:manualLayout>
          <c:xMode val="edge"/>
          <c:yMode val="edge"/>
          <c:x val="0.65284169374889334"/>
          <c:y val="2.8034634170788397E-2"/>
          <c:w val="0.32967208984151991"/>
          <c:h val="0.93789519539547772"/>
        </c:manualLayout>
      </c:layout>
      <c:overlay val="0"/>
      <c:txPr>
        <a:bodyPr/>
        <a:lstStyle/>
        <a:p>
          <a:pPr>
            <a:defRPr sz="1400" b="1">
              <a:solidFill>
                <a:schemeClr val="accent5">
                  <a:lumMod val="50000"/>
                </a:schemeClr>
              </a:solidFill>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804148928336318E-2"/>
          <c:y val="5.1462083090819413E-2"/>
          <c:w val="0.48339134986456311"/>
          <c:h val="0.72815900568035363"/>
        </c:manualLayout>
      </c:layout>
      <c:barChart>
        <c:barDir val="col"/>
        <c:grouping val="clustered"/>
        <c:varyColors val="0"/>
        <c:ser>
          <c:idx val="0"/>
          <c:order val="0"/>
          <c:tx>
            <c:strRef>
              <c:f>Лист1!$B$1</c:f>
              <c:strCache>
                <c:ptCount val="1"/>
                <c:pt idx="0">
                  <c:v>Доходы от использования имущества</c:v>
                </c:pt>
              </c:strCache>
            </c:strRef>
          </c:tx>
          <c:invertIfNegative val="0"/>
          <c:dLbls>
            <c:spPr>
              <a:noFill/>
              <a:ln>
                <a:noFill/>
              </a:ln>
              <a:effectLst/>
            </c:spPr>
            <c:txPr>
              <a:bodyPr/>
              <a:lstStyle/>
              <a:p>
                <a:pPr>
                  <a:defRPr sz="1600"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Лист1!$B$2</c:f>
              <c:numCache>
                <c:formatCode>General</c:formatCode>
                <c:ptCount val="1"/>
                <c:pt idx="0">
                  <c:v>9387.1</c:v>
                </c:pt>
              </c:numCache>
            </c:numRef>
          </c:val>
          <c:extLst>
            <c:ext xmlns:c16="http://schemas.microsoft.com/office/drawing/2014/chart" uri="{C3380CC4-5D6E-409C-BE32-E72D297353CC}">
              <c16:uniqueId val="{00000000-03E1-46B5-BF19-05A3179B5A06}"/>
            </c:ext>
          </c:extLst>
        </c:ser>
        <c:ser>
          <c:idx val="1"/>
          <c:order val="1"/>
          <c:tx>
            <c:strRef>
              <c:f>Лист1!$C$1</c:f>
              <c:strCache>
                <c:ptCount val="1"/>
                <c:pt idx="0">
                  <c:v>Доходы от оказания платных услуг и компенсации затрат государства</c:v>
                </c:pt>
              </c:strCache>
            </c:strRef>
          </c:tx>
          <c:invertIfNegative val="0"/>
          <c:dLbls>
            <c:dLbl>
              <c:idx val="0"/>
              <c:layout>
                <c:manualLayout>
                  <c:x val="7.5829497077280501E-3"/>
                  <c:y val="0.111627997825386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E1-46B5-BF19-05A3179B5A06}"/>
                </c:ext>
              </c:extLst>
            </c:dLbl>
            <c:spPr>
              <a:noFill/>
              <a:ln>
                <a:noFill/>
              </a:ln>
              <a:effectLst/>
            </c:spPr>
            <c:txPr>
              <a:bodyPr/>
              <a:lstStyle/>
              <a:p>
                <a:pPr>
                  <a:defRPr sz="1600"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Лист1!$C$2</c:f>
              <c:numCache>
                <c:formatCode>General</c:formatCode>
                <c:ptCount val="1"/>
                <c:pt idx="0">
                  <c:v>156.30000000000001</c:v>
                </c:pt>
              </c:numCache>
            </c:numRef>
          </c:val>
          <c:extLst>
            <c:ext xmlns:c16="http://schemas.microsoft.com/office/drawing/2014/chart" uri="{C3380CC4-5D6E-409C-BE32-E72D297353CC}">
              <c16:uniqueId val="{00000002-03E1-46B5-BF19-05A3179B5A06}"/>
            </c:ext>
          </c:extLst>
        </c:ser>
        <c:ser>
          <c:idx val="2"/>
          <c:order val="2"/>
          <c:tx>
            <c:strRef>
              <c:f>Лист1!$D$1</c:f>
              <c:strCache>
                <c:ptCount val="1"/>
                <c:pt idx="0">
                  <c:v>Доходы от продажи материальных и нематериальных активов</c:v>
                </c:pt>
              </c:strCache>
            </c:strRef>
          </c:tx>
          <c:invertIfNegative val="0"/>
          <c:dLbls>
            <c:spPr>
              <a:noFill/>
              <a:ln>
                <a:noFill/>
              </a:ln>
              <a:effectLst/>
            </c:spPr>
            <c:txPr>
              <a:bodyPr/>
              <a:lstStyle/>
              <a:p>
                <a:pPr>
                  <a:defRPr sz="1600"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Лист1!$D$2</c:f>
              <c:numCache>
                <c:formatCode>General</c:formatCode>
                <c:ptCount val="1"/>
                <c:pt idx="0">
                  <c:v>295</c:v>
                </c:pt>
              </c:numCache>
            </c:numRef>
          </c:val>
          <c:extLst>
            <c:ext xmlns:c16="http://schemas.microsoft.com/office/drawing/2014/chart" uri="{C3380CC4-5D6E-409C-BE32-E72D297353CC}">
              <c16:uniqueId val="{00000003-03E1-46B5-BF19-05A3179B5A06}"/>
            </c:ext>
          </c:extLst>
        </c:ser>
        <c:ser>
          <c:idx val="3"/>
          <c:order val="3"/>
          <c:tx>
            <c:strRef>
              <c:f>Лист1!$E$1</c:f>
              <c:strCache>
                <c:ptCount val="1"/>
                <c:pt idx="0">
                  <c:v>Штрафы, санкции, возмещение ущерба</c:v>
                </c:pt>
              </c:strCache>
            </c:strRef>
          </c:tx>
          <c:invertIfNegative val="0"/>
          <c:dLbls>
            <c:dLbl>
              <c:idx val="0"/>
              <c:layout>
                <c:manualLayout>
                  <c:x val="0"/>
                  <c:y val="0.140568589854190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E1-46B5-BF19-05A3179B5A06}"/>
                </c:ext>
              </c:extLst>
            </c:dLbl>
            <c:spPr>
              <a:noFill/>
              <a:ln>
                <a:noFill/>
              </a:ln>
              <a:effectLst/>
            </c:spPr>
            <c:txPr>
              <a:bodyPr/>
              <a:lstStyle/>
              <a:p>
                <a:pPr>
                  <a:defRPr sz="1600"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Лист1!$E$2</c:f>
              <c:numCache>
                <c:formatCode>General</c:formatCode>
                <c:ptCount val="1"/>
                <c:pt idx="0">
                  <c:v>531.6</c:v>
                </c:pt>
              </c:numCache>
            </c:numRef>
          </c:val>
          <c:extLst>
            <c:ext xmlns:c16="http://schemas.microsoft.com/office/drawing/2014/chart" uri="{C3380CC4-5D6E-409C-BE32-E72D297353CC}">
              <c16:uniqueId val="{00000005-03E1-46B5-BF19-05A3179B5A06}"/>
            </c:ext>
          </c:extLst>
        </c:ser>
        <c:ser>
          <c:idx val="4"/>
          <c:order val="4"/>
          <c:tx>
            <c:strRef>
              <c:f>Лист1!$F$1</c:f>
              <c:strCache>
                <c:ptCount val="1"/>
                <c:pt idx="0">
                  <c:v>Прочие неналоговые доходы</c:v>
                </c:pt>
              </c:strCache>
            </c:strRef>
          </c:tx>
          <c:invertIfNegative val="0"/>
          <c:dLbls>
            <c:spPr>
              <a:noFill/>
              <a:ln>
                <a:noFill/>
              </a:ln>
              <a:effectLst/>
            </c:spPr>
            <c:txPr>
              <a:bodyPr/>
              <a:lstStyle/>
              <a:p>
                <a:pPr>
                  <a:defRPr sz="1600"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Лист1!$F$2</c:f>
              <c:numCache>
                <c:formatCode>General</c:formatCode>
                <c:ptCount val="1"/>
                <c:pt idx="0">
                  <c:v>0</c:v>
                </c:pt>
              </c:numCache>
            </c:numRef>
          </c:val>
          <c:extLst>
            <c:ext xmlns:c16="http://schemas.microsoft.com/office/drawing/2014/chart" uri="{C3380CC4-5D6E-409C-BE32-E72D297353CC}">
              <c16:uniqueId val="{00000006-03E1-46B5-BF19-05A3179B5A06}"/>
            </c:ext>
          </c:extLst>
        </c:ser>
        <c:dLbls>
          <c:showLegendKey val="0"/>
          <c:showVal val="0"/>
          <c:showCatName val="0"/>
          <c:showSerName val="0"/>
          <c:showPercent val="0"/>
          <c:showBubbleSize val="0"/>
        </c:dLbls>
        <c:gapWidth val="150"/>
        <c:axId val="189285504"/>
        <c:axId val="189287040"/>
      </c:barChart>
      <c:catAx>
        <c:axId val="189285504"/>
        <c:scaling>
          <c:orientation val="minMax"/>
        </c:scaling>
        <c:delete val="0"/>
        <c:axPos val="b"/>
        <c:numFmt formatCode="General" sourceLinked="0"/>
        <c:majorTickMark val="out"/>
        <c:minorTickMark val="none"/>
        <c:tickLblPos val="nextTo"/>
        <c:txPr>
          <a:bodyPr/>
          <a:lstStyle/>
          <a:p>
            <a:pPr>
              <a:defRPr b="1">
                <a:solidFill>
                  <a:schemeClr val="accent5">
                    <a:lumMod val="50000"/>
                  </a:schemeClr>
                </a:solidFill>
                <a:latin typeface="Times New Roman" pitchFamily="18" charset="0"/>
                <a:cs typeface="Times New Roman" pitchFamily="18" charset="0"/>
              </a:defRPr>
            </a:pPr>
            <a:endParaRPr lang="ru-RU"/>
          </a:p>
        </c:txPr>
        <c:crossAx val="189287040"/>
        <c:crosses val="autoZero"/>
        <c:auto val="1"/>
        <c:lblAlgn val="ctr"/>
        <c:lblOffset val="100"/>
        <c:noMultiLvlLbl val="0"/>
      </c:catAx>
      <c:valAx>
        <c:axId val="189287040"/>
        <c:scaling>
          <c:orientation val="minMax"/>
        </c:scaling>
        <c:delete val="1"/>
        <c:axPos val="l"/>
        <c:majorGridlines/>
        <c:numFmt formatCode="General" sourceLinked="1"/>
        <c:majorTickMark val="out"/>
        <c:minorTickMark val="none"/>
        <c:tickLblPos val="nextTo"/>
        <c:crossAx val="189285504"/>
        <c:crosses val="autoZero"/>
        <c:crossBetween val="between"/>
      </c:valAx>
    </c:plotArea>
    <c:legend>
      <c:legendPos val="r"/>
      <c:layout>
        <c:manualLayout>
          <c:xMode val="edge"/>
          <c:yMode val="edge"/>
          <c:x val="0.523235272458769"/>
          <c:y val="2.9580123351111709E-2"/>
          <c:w val="0.41265894837822398"/>
          <c:h val="0.94083975329777991"/>
        </c:manualLayout>
      </c:layout>
      <c:overlay val="0"/>
      <c:txPr>
        <a:bodyPr/>
        <a:lstStyle/>
        <a:p>
          <a:pPr>
            <a:defRPr sz="1200" b="1">
              <a:solidFill>
                <a:schemeClr val="accent5">
                  <a:lumMod val="50000"/>
                </a:schemeClr>
              </a:solidFill>
              <a:latin typeface="Times New Roman" pitchFamily="18" charset="0"/>
              <a:cs typeface="Times New Roman"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solidFill>
                  <a:schemeClr val="accent5">
                    <a:lumMod val="50000"/>
                  </a:schemeClr>
                </a:solidFill>
                <a:latin typeface="Times New Roman" pitchFamily="18" charset="0"/>
                <a:cs typeface="Times New Roman" pitchFamily="18" charset="0"/>
              </a:defRPr>
            </a:pPr>
            <a:r>
              <a:rPr lang="ru-RU" b="1" dirty="0">
                <a:solidFill>
                  <a:schemeClr val="accent5">
                    <a:lumMod val="50000"/>
                  </a:schemeClr>
                </a:solidFill>
                <a:latin typeface="Times New Roman" pitchFamily="18" charset="0"/>
                <a:cs typeface="Times New Roman" pitchFamily="18" charset="0"/>
              </a:rPr>
              <a:t>Структура расходов в 2020 году, тыс.руб.</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4.2049176781391945E-2"/>
          <c:y val="0.22760390223085117"/>
          <c:w val="0.55636558453622731"/>
          <c:h val="0.75101297439548864"/>
        </c:manualLayout>
      </c:layout>
      <c:pie3DChart>
        <c:varyColors val="1"/>
        <c:ser>
          <c:idx val="0"/>
          <c:order val="0"/>
          <c:tx>
            <c:strRef>
              <c:f>Лист1!$B$1</c:f>
              <c:strCache>
                <c:ptCount val="1"/>
                <c:pt idx="0">
                  <c:v>Продажи</c:v>
                </c:pt>
              </c:strCache>
            </c:strRef>
          </c:tx>
          <c:explosion val="25"/>
          <c:dLbls>
            <c:dLbl>
              <c:idx val="0"/>
              <c:layout>
                <c:manualLayout>
                  <c:x val="-9.9811452987379354E-2"/>
                  <c:y val="-0.15348595607001514"/>
                </c:manualLayout>
              </c:layout>
              <c:tx>
                <c:rich>
                  <a:bodyPr/>
                  <a:lstStyle/>
                  <a:p>
                    <a:r>
                      <a:rPr lang="en-US" dirty="0"/>
                      <a:t>17257,3; </a:t>
                    </a:r>
                  </a:p>
                  <a:p>
                    <a:r>
                      <a:rPr lang="en-US" dirty="0"/>
                      <a:t>17%</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6864-4B40-AB53-543932EC61CC}"/>
                </c:ext>
              </c:extLst>
            </c:dLbl>
            <c:dLbl>
              <c:idx val="1"/>
              <c:layout>
                <c:manualLayout>
                  <c:x val="-3.2257989879220288E-2"/>
                  <c:y val="-0.17233844051504146"/>
                </c:manualLayout>
              </c:layout>
              <c:tx>
                <c:rich>
                  <a:bodyPr/>
                  <a:lstStyle/>
                  <a:p>
                    <a:r>
                      <a:rPr lang="en-US" dirty="0"/>
                      <a:t>450,7; </a:t>
                    </a:r>
                  </a:p>
                  <a:p>
                    <a:r>
                      <a:rPr lang="en-US" dirty="0"/>
                      <a:t>1%</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864-4B40-AB53-543932EC61CC}"/>
                </c:ext>
              </c:extLst>
            </c:dLbl>
            <c:dLbl>
              <c:idx val="2"/>
              <c:layout>
                <c:manualLayout>
                  <c:x val="1.445962851911812E-2"/>
                  <c:y val="-8.132604874534953E-2"/>
                </c:manualLayout>
              </c:layout>
              <c:tx>
                <c:rich>
                  <a:bodyPr/>
                  <a:lstStyle/>
                  <a:p>
                    <a:r>
                      <a:rPr lang="en-US" dirty="0"/>
                      <a:t>74,3; </a:t>
                    </a:r>
                  </a:p>
                  <a:p>
                    <a:r>
                      <a:rPr lang="en-US" dirty="0"/>
                      <a:t>0%</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6864-4B40-AB53-543932EC61CC}"/>
                </c:ext>
              </c:extLst>
            </c:dLbl>
            <c:dLbl>
              <c:idx val="3"/>
              <c:layout>
                <c:manualLayout>
                  <c:x val="-7.037733002714755E-2"/>
                  <c:y val="0.12723412401454887"/>
                </c:manualLayout>
              </c:layout>
              <c:tx>
                <c:rich>
                  <a:bodyPr/>
                  <a:lstStyle/>
                  <a:p>
                    <a:r>
                      <a:rPr lang="en-US" dirty="0"/>
                      <a:t>29116,2;</a:t>
                    </a:r>
                  </a:p>
                  <a:p>
                    <a:r>
                      <a:rPr lang="en-US" dirty="0"/>
                      <a:t> 29%</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6864-4B40-AB53-543932EC61CC}"/>
                </c:ext>
              </c:extLst>
            </c:dLbl>
            <c:dLbl>
              <c:idx val="4"/>
              <c:layout>
                <c:manualLayout>
                  <c:x val="-4.6840015465066047E-2"/>
                  <c:y val="0.12991817512520837"/>
                </c:manualLayout>
              </c:layout>
              <c:tx>
                <c:rich>
                  <a:bodyPr/>
                  <a:lstStyle/>
                  <a:p>
                    <a:r>
                      <a:rPr lang="en-US" dirty="0"/>
                      <a:t>22944,5; </a:t>
                    </a:r>
                  </a:p>
                  <a:p>
                    <a:r>
                      <a:rPr lang="en-US" dirty="0"/>
                      <a:t>23%</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4-6864-4B40-AB53-543932EC61CC}"/>
                </c:ext>
              </c:extLst>
            </c:dLbl>
            <c:dLbl>
              <c:idx val="5"/>
              <c:layout>
                <c:manualLayout>
                  <c:x val="-0.10086518992716102"/>
                  <c:y val="-9.3190996085814493E-2"/>
                </c:manualLayout>
              </c:layout>
              <c:tx>
                <c:rich>
                  <a:bodyPr/>
                  <a:lstStyle/>
                  <a:p>
                    <a:r>
                      <a:rPr lang="en-US" dirty="0"/>
                      <a:t>21; </a:t>
                    </a:r>
                  </a:p>
                  <a:p>
                    <a:r>
                      <a:rPr lang="en-US" dirty="0"/>
                      <a:t>0%</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6864-4B40-AB53-543932EC61CC}"/>
                </c:ext>
              </c:extLst>
            </c:dLbl>
            <c:dLbl>
              <c:idx val="6"/>
              <c:layout>
                <c:manualLayout>
                  <c:x val="-1.5243177983150861E-2"/>
                  <c:y val="-6.118062685995742E-2"/>
                </c:manualLayout>
              </c:layout>
              <c:tx>
                <c:rich>
                  <a:bodyPr/>
                  <a:lstStyle/>
                  <a:p>
                    <a:r>
                      <a:rPr lang="en-US" dirty="0"/>
                      <a:t>22593,5; </a:t>
                    </a:r>
                  </a:p>
                  <a:p>
                    <a:r>
                      <a:rPr lang="en-US" dirty="0"/>
                      <a:t>22%</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6-6864-4B40-AB53-543932EC61CC}"/>
                </c:ext>
              </c:extLst>
            </c:dLbl>
            <c:dLbl>
              <c:idx val="7"/>
              <c:layout>
                <c:manualLayout>
                  <c:x val="-7.1212418142623524E-2"/>
                  <c:y val="-0.12023315625040241"/>
                </c:manualLayout>
              </c:layout>
              <c:tx>
                <c:rich>
                  <a:bodyPr/>
                  <a:lstStyle/>
                  <a:p>
                    <a:endParaRPr lang="en-US" dirty="0"/>
                  </a:p>
                  <a:p>
                    <a:r>
                      <a:rPr lang="en-US" dirty="0"/>
                      <a:t>158,5; </a:t>
                    </a:r>
                  </a:p>
                  <a:p>
                    <a:r>
                      <a:rPr lang="en-US" dirty="0"/>
                      <a:t>0%</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6864-4B40-AB53-543932EC61CC}"/>
                </c:ext>
              </c:extLst>
            </c:dLbl>
            <c:dLbl>
              <c:idx val="8"/>
              <c:layout>
                <c:manualLayout>
                  <c:x val="7.574851359289995E-3"/>
                  <c:y val="-0.13359723003050136"/>
                </c:manualLayout>
              </c:layout>
              <c:tx>
                <c:rich>
                  <a:bodyPr/>
                  <a:lstStyle/>
                  <a:p>
                    <a:r>
                      <a:rPr lang="en-US" dirty="0"/>
                      <a:t> </a:t>
                    </a:r>
                  </a:p>
                  <a:p>
                    <a:r>
                      <a:rPr lang="en-US" dirty="0"/>
                      <a:t>8250,4;</a:t>
                    </a:r>
                  </a:p>
                  <a:p>
                    <a:r>
                      <a:rPr lang="en-US" dirty="0"/>
                      <a:t> 8%</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8-6864-4B40-AB53-543932EC61CC}"/>
                </c:ext>
              </c:extLst>
            </c:dLbl>
            <c:spPr>
              <a:noFill/>
              <a:ln>
                <a:noFill/>
              </a:ln>
              <a:effectLst/>
            </c:spPr>
            <c:txPr>
              <a:bodyPr/>
              <a:lstStyle/>
              <a:p>
                <a:pPr>
                  <a:defRPr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1"/>
            <c:showBubbleSize val="0"/>
            <c:showLeaderLines val="1"/>
            <c:extLst>
              <c:ext xmlns:c15="http://schemas.microsoft.com/office/drawing/2012/chart" uri="{CE6537A1-D6FC-4f65-9D91-7224C49458BB}"/>
            </c:extLst>
          </c:dLbls>
          <c:cat>
            <c:strRef>
              <c:f>Лист1!$A$2:$A$10</c:f>
              <c:strCache>
                <c:ptCount val="9"/>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Образование</c:v>
                </c:pt>
                <c:pt idx="6">
                  <c:v>Культура</c:v>
                </c:pt>
                <c:pt idx="7">
                  <c:v>Социальная политика</c:v>
                </c:pt>
                <c:pt idx="8">
                  <c:v>Физическая культура и спорт</c:v>
                </c:pt>
              </c:strCache>
            </c:strRef>
          </c:cat>
          <c:val>
            <c:numRef>
              <c:f>Лист1!$B$2:$B$10</c:f>
              <c:numCache>
                <c:formatCode>General</c:formatCode>
                <c:ptCount val="9"/>
                <c:pt idx="0">
                  <c:v>17257.3</c:v>
                </c:pt>
                <c:pt idx="1">
                  <c:v>450.7</c:v>
                </c:pt>
                <c:pt idx="2">
                  <c:v>74.3</c:v>
                </c:pt>
                <c:pt idx="3">
                  <c:v>29116.2</c:v>
                </c:pt>
                <c:pt idx="4">
                  <c:v>22944.5</c:v>
                </c:pt>
                <c:pt idx="5">
                  <c:v>21</c:v>
                </c:pt>
                <c:pt idx="6">
                  <c:v>22593.5</c:v>
                </c:pt>
                <c:pt idx="7">
                  <c:v>158.5</c:v>
                </c:pt>
                <c:pt idx="8">
                  <c:v>8250.4</c:v>
                </c:pt>
              </c:numCache>
            </c:numRef>
          </c:val>
          <c:extLst>
            <c:ext xmlns:c16="http://schemas.microsoft.com/office/drawing/2014/chart" uri="{C3380CC4-5D6E-409C-BE32-E72D297353CC}">
              <c16:uniqueId val="{00000009-6864-4B40-AB53-543932EC61CC}"/>
            </c:ext>
          </c:extLst>
        </c:ser>
        <c:dLbls>
          <c:showLegendKey val="0"/>
          <c:showVal val="0"/>
          <c:showCatName val="0"/>
          <c:showSerName val="0"/>
          <c:showPercent val="0"/>
          <c:showBubbleSize val="0"/>
          <c:showLeaderLines val="1"/>
        </c:dLbls>
      </c:pie3DChart>
    </c:plotArea>
    <c:legend>
      <c:legendPos val="r"/>
      <c:layout>
        <c:manualLayout>
          <c:xMode val="edge"/>
          <c:yMode val="edge"/>
          <c:x val="0.61772978198282791"/>
          <c:y val="0.10634036847676648"/>
          <c:w val="0.38227021801717231"/>
          <c:h val="0.88939643750809061"/>
        </c:manualLayout>
      </c:layout>
      <c:overlay val="0"/>
      <c:txPr>
        <a:bodyPr/>
        <a:lstStyle/>
        <a:p>
          <a:pPr>
            <a:defRPr sz="1400" b="1">
              <a:solidFill>
                <a:schemeClr val="accent5">
                  <a:lumMod val="50000"/>
                </a:schemeClr>
              </a:solidFill>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002060"/>
                </a:solidFill>
                <a:latin typeface="Times New Roman" pitchFamily="18" charset="0"/>
                <a:cs typeface="Times New Roman" pitchFamily="18" charset="0"/>
              </a:defRPr>
            </a:pPr>
            <a:r>
              <a:rPr lang="ru-RU" sz="2800" dirty="0">
                <a:solidFill>
                  <a:srgbClr val="002060"/>
                </a:solidFill>
                <a:latin typeface="Times New Roman" pitchFamily="18" charset="0"/>
                <a:cs typeface="Times New Roman" pitchFamily="18" charset="0"/>
              </a:rPr>
              <a:t>22944,5 тыс.руб.   </a:t>
            </a:r>
          </a:p>
        </c:rich>
      </c:tx>
      <c:layout>
        <c:manualLayout>
          <c:xMode val="edge"/>
          <c:yMode val="edge"/>
          <c:x val="0.73613388117514267"/>
          <c:y val="0"/>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4.9717166147628118E-2"/>
          <c:y val="0.15433507221491208"/>
          <c:w val="0.58952352187815915"/>
          <c:h val="0.80134930522504366"/>
        </c:manualLayout>
      </c:layout>
      <c:pie3DChart>
        <c:varyColors val="1"/>
        <c:ser>
          <c:idx val="0"/>
          <c:order val="0"/>
          <c:tx>
            <c:strRef>
              <c:f>Лист1!$B$1</c:f>
              <c:strCache>
                <c:ptCount val="1"/>
                <c:pt idx="0">
                  <c:v>2019 год</c:v>
                </c:pt>
              </c:strCache>
            </c:strRef>
          </c:tx>
          <c:explosion val="25"/>
          <c:dLbls>
            <c:dLbl>
              <c:idx val="0"/>
              <c:layout>
                <c:manualLayout>
                  <c:x val="-8.3277202324547397E-2"/>
                  <c:y val="-0.1134188620435435"/>
                </c:manualLayout>
              </c:layout>
              <c:tx>
                <c:rich>
                  <a:bodyPr/>
                  <a:lstStyle/>
                  <a:p>
                    <a:r>
                      <a:rPr lang="en-US" dirty="0"/>
                      <a:t>1961,1; </a:t>
                    </a:r>
                  </a:p>
                  <a:p>
                    <a:r>
                      <a:rPr lang="en-US" dirty="0"/>
                      <a:t>8%</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2297-406C-9E2C-2E324185D6B0}"/>
                </c:ext>
              </c:extLst>
            </c:dLbl>
            <c:dLbl>
              <c:idx val="1"/>
              <c:layout>
                <c:manualLayout>
                  <c:x val="5.3175836721756076E-2"/>
                  <c:y val="-3.5708897536636273E-2"/>
                </c:manualLayout>
              </c:layout>
              <c:tx>
                <c:rich>
                  <a:bodyPr/>
                  <a:lstStyle/>
                  <a:p>
                    <a:r>
                      <a:rPr lang="en-US" dirty="0"/>
                      <a:t>419; </a:t>
                    </a:r>
                  </a:p>
                  <a:p>
                    <a:r>
                      <a:rPr lang="en-US" dirty="0"/>
                      <a:t>2%</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2297-406C-9E2C-2E324185D6B0}"/>
                </c:ext>
              </c:extLst>
            </c:dLbl>
            <c:dLbl>
              <c:idx val="2"/>
              <c:layout>
                <c:manualLayout>
                  <c:x val="-7.3209149951528434E-3"/>
                  <c:y val="6.15881759163346E-2"/>
                </c:manualLayout>
              </c:layout>
              <c:tx>
                <c:rich>
                  <a:bodyPr/>
                  <a:lstStyle/>
                  <a:p>
                    <a:endParaRPr lang="en-US" dirty="0"/>
                  </a:p>
                  <a:p>
                    <a:r>
                      <a:rPr lang="en-US" dirty="0"/>
                      <a:t>20564,4; </a:t>
                    </a:r>
                  </a:p>
                  <a:p>
                    <a:r>
                      <a:rPr lang="en-US" dirty="0"/>
                      <a:t>90%</a:t>
                    </a:r>
                  </a:p>
                </c:rich>
              </c:tx>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2297-406C-9E2C-2E324185D6B0}"/>
                </c:ext>
              </c:extLst>
            </c:dLbl>
            <c:spPr>
              <a:noFill/>
              <a:ln>
                <a:noFill/>
              </a:ln>
              <a:effectLst/>
            </c:spPr>
            <c:txPr>
              <a:bodyPr/>
              <a:lstStyle/>
              <a:p>
                <a:pPr>
                  <a:defRPr b="1">
                    <a:solidFill>
                      <a:schemeClr val="accent5">
                        <a:lumMod val="50000"/>
                      </a:schemeClr>
                    </a:solidFill>
                    <a:latin typeface="Times New Roman" pitchFamily="18" charset="0"/>
                    <a:cs typeface="Times New Roman" pitchFamily="18" charset="0"/>
                  </a:defRPr>
                </a:pPr>
                <a:endParaRPr lang="ru-RU"/>
              </a:p>
            </c:txPr>
            <c:showLegendKey val="0"/>
            <c:showVal val="1"/>
            <c:showCatName val="0"/>
            <c:showSerName val="0"/>
            <c:showPercent val="1"/>
            <c:showBubbleSize val="0"/>
            <c:showLeaderLines val="1"/>
            <c:extLst>
              <c:ext xmlns:c15="http://schemas.microsoft.com/office/drawing/2012/chart" uri="{CE6537A1-D6FC-4f65-9D91-7224C49458BB}"/>
            </c:extLst>
          </c:dLbls>
          <c:cat>
            <c:strRef>
              <c:f>Лист1!$A$2:$A$4</c:f>
              <c:strCache>
                <c:ptCount val="3"/>
                <c:pt idx="0">
                  <c:v>Жилищное хозяйство</c:v>
                </c:pt>
                <c:pt idx="1">
                  <c:v>Коммунальное хозяйство</c:v>
                </c:pt>
                <c:pt idx="2">
                  <c:v>Благоустройство</c:v>
                </c:pt>
              </c:strCache>
            </c:strRef>
          </c:cat>
          <c:val>
            <c:numRef>
              <c:f>Лист1!$B$2:$B$4</c:f>
              <c:numCache>
                <c:formatCode>General</c:formatCode>
                <c:ptCount val="3"/>
                <c:pt idx="0">
                  <c:v>1961.1</c:v>
                </c:pt>
                <c:pt idx="1">
                  <c:v>419</c:v>
                </c:pt>
                <c:pt idx="2">
                  <c:v>20564.400000000001</c:v>
                </c:pt>
              </c:numCache>
            </c:numRef>
          </c:val>
          <c:extLst>
            <c:ext xmlns:c16="http://schemas.microsoft.com/office/drawing/2014/chart" uri="{C3380CC4-5D6E-409C-BE32-E72D297353CC}">
              <c16:uniqueId val="{00000003-2297-406C-9E2C-2E324185D6B0}"/>
            </c:ext>
          </c:extLst>
        </c:ser>
        <c:dLbls>
          <c:showLegendKey val="0"/>
          <c:showVal val="0"/>
          <c:showCatName val="0"/>
          <c:showSerName val="0"/>
          <c:showPercent val="0"/>
          <c:showBubbleSize val="0"/>
          <c:showLeaderLines val="1"/>
        </c:dLbls>
      </c:pie3DChart>
    </c:plotArea>
    <c:legend>
      <c:legendPos val="r"/>
      <c:layout>
        <c:manualLayout>
          <c:xMode val="edge"/>
          <c:yMode val="edge"/>
          <c:x val="0.71075985766489835"/>
          <c:y val="0.34824214314821555"/>
          <c:w val="0.27116117282688185"/>
          <c:h val="0.55336309496035097"/>
        </c:manualLayout>
      </c:layout>
      <c:overlay val="0"/>
      <c:txPr>
        <a:bodyPr/>
        <a:lstStyle/>
        <a:p>
          <a:pPr>
            <a:defRPr sz="2000" b="1">
              <a:solidFill>
                <a:srgbClr val="002060"/>
              </a:solidFill>
              <a:latin typeface="Times New Roman" pitchFamily="18" charset="0"/>
              <a:cs typeface="Times New Roman"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5F77E2-C9B3-4838-A3D1-64C1BE87363F}" type="doc">
      <dgm:prSet loTypeId="urn:microsoft.com/office/officeart/2005/8/layout/arrow2" loCatId="process" qsTypeId="urn:microsoft.com/office/officeart/2005/8/quickstyle/simple5" qsCatId="simple" csTypeId="urn:microsoft.com/office/officeart/2005/8/colors/accent1_2" csCatId="accent1" phldr="1"/>
      <dgm:spPr/>
    </dgm:pt>
    <dgm:pt modelId="{9BC2E8D9-626A-4C35-8C16-645894B8DD7D}">
      <dgm:prSet phldrT="[Текст]" custT="1"/>
      <dgm:spPr/>
      <dgm:t>
        <a:bodyPr/>
        <a:lstStyle/>
        <a:p>
          <a:r>
            <a:rPr lang="ru-RU" sz="2400" b="1" dirty="0">
              <a:solidFill>
                <a:srgbClr val="002060"/>
              </a:solidFill>
              <a:latin typeface="Times New Roman" pitchFamily="18" charset="0"/>
              <a:cs typeface="Times New Roman" pitchFamily="18" charset="0"/>
            </a:rPr>
            <a:t>Рабочие места – 1127 ед.</a:t>
          </a:r>
        </a:p>
      </dgm:t>
    </dgm:pt>
    <dgm:pt modelId="{1019CBDA-0CD3-458B-9BD0-3EAE60C5B25B}" type="parTrans" cxnId="{2D3BAE2C-3FBD-4E2D-968B-944B547D369F}">
      <dgm:prSet/>
      <dgm:spPr/>
      <dgm:t>
        <a:bodyPr/>
        <a:lstStyle/>
        <a:p>
          <a:endParaRPr lang="ru-RU"/>
        </a:p>
      </dgm:t>
    </dgm:pt>
    <dgm:pt modelId="{0689419C-FFC3-4F6B-8AC5-30A842ECC824}" type="sibTrans" cxnId="{2D3BAE2C-3FBD-4E2D-968B-944B547D369F}">
      <dgm:prSet/>
      <dgm:spPr/>
      <dgm:t>
        <a:bodyPr/>
        <a:lstStyle/>
        <a:p>
          <a:endParaRPr lang="ru-RU"/>
        </a:p>
      </dgm:t>
    </dgm:pt>
    <dgm:pt modelId="{6480297F-FFD3-4A0C-BBFA-85F04C90828F}">
      <dgm:prSet phldrT="[Текст]" custT="1"/>
      <dgm:spPr/>
      <dgm:t>
        <a:bodyPr/>
        <a:lstStyle/>
        <a:p>
          <a:r>
            <a:rPr lang="ru-RU" sz="2400" b="1" dirty="0">
              <a:solidFill>
                <a:srgbClr val="002060"/>
              </a:solidFill>
              <a:latin typeface="Times New Roman" pitchFamily="18" charset="0"/>
              <a:cs typeface="Times New Roman" pitchFamily="18" charset="0"/>
            </a:rPr>
            <a:t>Инвестиции – </a:t>
          </a:r>
          <a:r>
            <a:rPr lang="ru-RU" sz="2400" b="1">
              <a:solidFill>
                <a:srgbClr val="002060"/>
              </a:solidFill>
              <a:latin typeface="Times New Roman" pitchFamily="18" charset="0"/>
              <a:cs typeface="Times New Roman" pitchFamily="18" charset="0"/>
            </a:rPr>
            <a:t>529 млн.руб</a:t>
          </a:r>
          <a:r>
            <a:rPr lang="ru-RU" sz="2400" b="1" dirty="0">
              <a:solidFill>
                <a:srgbClr val="002060"/>
              </a:solidFill>
              <a:latin typeface="Times New Roman" pitchFamily="18" charset="0"/>
              <a:cs typeface="Times New Roman" pitchFamily="18" charset="0"/>
            </a:rPr>
            <a:t>.</a:t>
          </a:r>
        </a:p>
      </dgm:t>
    </dgm:pt>
    <dgm:pt modelId="{935FA580-D524-418F-9E19-A6B7DE6AB29D}" type="parTrans" cxnId="{54952E5D-5BBC-4D7C-8653-602B7C244EB1}">
      <dgm:prSet/>
      <dgm:spPr/>
      <dgm:t>
        <a:bodyPr/>
        <a:lstStyle/>
        <a:p>
          <a:endParaRPr lang="ru-RU"/>
        </a:p>
      </dgm:t>
    </dgm:pt>
    <dgm:pt modelId="{A11AC4DB-3825-49A6-8CC2-A51B8A1C215F}" type="sibTrans" cxnId="{54952E5D-5BBC-4D7C-8653-602B7C244EB1}">
      <dgm:prSet/>
      <dgm:spPr/>
      <dgm:t>
        <a:bodyPr/>
        <a:lstStyle/>
        <a:p>
          <a:endParaRPr lang="ru-RU"/>
        </a:p>
      </dgm:t>
    </dgm:pt>
    <dgm:pt modelId="{54C83C5F-D293-4CE2-9363-8B6186F9E860}">
      <dgm:prSet phldrT="[Текст]" custT="1"/>
      <dgm:spPr/>
      <dgm:t>
        <a:bodyPr/>
        <a:lstStyle/>
        <a:p>
          <a:r>
            <a:rPr lang="ru-RU" sz="2400" b="1" dirty="0">
              <a:solidFill>
                <a:srgbClr val="002060"/>
              </a:solidFill>
              <a:latin typeface="Times New Roman" pitchFamily="18" charset="0"/>
              <a:cs typeface="Times New Roman" pitchFamily="18" charset="0"/>
            </a:rPr>
            <a:t>Капитальные вложения – </a:t>
          </a:r>
          <a:r>
            <a:rPr lang="ru-RU" sz="2400" b="1">
              <a:solidFill>
                <a:srgbClr val="002060"/>
              </a:solidFill>
              <a:latin typeface="Times New Roman" pitchFamily="18" charset="0"/>
              <a:cs typeface="Times New Roman" pitchFamily="18" charset="0"/>
            </a:rPr>
            <a:t>410,3 млн.руб</a:t>
          </a:r>
          <a:r>
            <a:rPr lang="ru-RU" sz="2400" b="1" dirty="0">
              <a:solidFill>
                <a:srgbClr val="002060"/>
              </a:solidFill>
              <a:latin typeface="Times New Roman" pitchFamily="18" charset="0"/>
              <a:cs typeface="Times New Roman" pitchFamily="18" charset="0"/>
            </a:rPr>
            <a:t>.</a:t>
          </a:r>
        </a:p>
      </dgm:t>
    </dgm:pt>
    <dgm:pt modelId="{65EFE540-23A9-4341-9FC3-674F1A59D358}" type="parTrans" cxnId="{3D1026D3-09D8-45B0-B7A2-CBF9EFDD4496}">
      <dgm:prSet/>
      <dgm:spPr/>
      <dgm:t>
        <a:bodyPr/>
        <a:lstStyle/>
        <a:p>
          <a:endParaRPr lang="ru-RU"/>
        </a:p>
      </dgm:t>
    </dgm:pt>
    <dgm:pt modelId="{2313970C-3497-4315-86F9-0F312E9282FD}" type="sibTrans" cxnId="{3D1026D3-09D8-45B0-B7A2-CBF9EFDD4496}">
      <dgm:prSet/>
      <dgm:spPr/>
      <dgm:t>
        <a:bodyPr/>
        <a:lstStyle/>
        <a:p>
          <a:endParaRPr lang="ru-RU"/>
        </a:p>
      </dgm:t>
    </dgm:pt>
    <dgm:pt modelId="{E0E664BF-A0D8-4216-A471-C624E8510C63}">
      <dgm:prSet phldrT="[Текст]" custT="1"/>
      <dgm:spPr/>
      <dgm:t>
        <a:bodyPr/>
        <a:lstStyle/>
        <a:p>
          <a:r>
            <a:rPr lang="ru-RU" sz="2400" b="1" dirty="0">
              <a:solidFill>
                <a:srgbClr val="002060"/>
              </a:solidFill>
              <a:latin typeface="Times New Roman" pitchFamily="18" charset="0"/>
              <a:cs typeface="Times New Roman" pitchFamily="18" charset="0"/>
            </a:rPr>
            <a:t>Выручка, полученная резидентами – 10414,6 млн.руб.</a:t>
          </a:r>
        </a:p>
      </dgm:t>
    </dgm:pt>
    <dgm:pt modelId="{20C5ED4B-4F67-429C-B35A-D183858EB6EC}" type="parTrans" cxnId="{B7CC553C-E72D-48D3-8DFA-74B2654EB28B}">
      <dgm:prSet/>
      <dgm:spPr/>
      <dgm:t>
        <a:bodyPr/>
        <a:lstStyle/>
        <a:p>
          <a:endParaRPr lang="ru-RU"/>
        </a:p>
      </dgm:t>
    </dgm:pt>
    <dgm:pt modelId="{F805A79E-6D17-4753-8DAD-DDD292E55624}" type="sibTrans" cxnId="{B7CC553C-E72D-48D3-8DFA-74B2654EB28B}">
      <dgm:prSet/>
      <dgm:spPr/>
      <dgm:t>
        <a:bodyPr/>
        <a:lstStyle/>
        <a:p>
          <a:endParaRPr lang="ru-RU"/>
        </a:p>
      </dgm:t>
    </dgm:pt>
    <dgm:pt modelId="{68C1E769-0F61-4150-8FF3-EAE68B0A0D55}" type="pres">
      <dgm:prSet presAssocID="{215F77E2-C9B3-4838-A3D1-64C1BE87363F}" presName="arrowDiagram" presStyleCnt="0">
        <dgm:presLayoutVars>
          <dgm:chMax val="5"/>
          <dgm:dir/>
          <dgm:resizeHandles val="exact"/>
        </dgm:presLayoutVars>
      </dgm:prSet>
      <dgm:spPr/>
    </dgm:pt>
    <dgm:pt modelId="{EBC986B9-B1BF-4A7E-BAFC-A65A90E59460}" type="pres">
      <dgm:prSet presAssocID="{215F77E2-C9B3-4838-A3D1-64C1BE87363F}" presName="arrow" presStyleLbl="bgShp" presStyleIdx="0" presStyleCnt="1"/>
      <dgm:spPr/>
    </dgm:pt>
    <dgm:pt modelId="{243681E0-8143-446C-A275-3BCD9248A599}" type="pres">
      <dgm:prSet presAssocID="{215F77E2-C9B3-4838-A3D1-64C1BE87363F}" presName="arrowDiagram4" presStyleCnt="0"/>
      <dgm:spPr/>
    </dgm:pt>
    <dgm:pt modelId="{69430F26-8F63-4609-8355-10B63575A95E}" type="pres">
      <dgm:prSet presAssocID="{9BC2E8D9-626A-4C35-8C16-645894B8DD7D}" presName="bullet4a" presStyleLbl="node1" presStyleIdx="0" presStyleCnt="4"/>
      <dgm:spPr/>
    </dgm:pt>
    <dgm:pt modelId="{DB32D3C8-477B-43FA-9F8B-8801FB569745}" type="pres">
      <dgm:prSet presAssocID="{9BC2E8D9-626A-4C35-8C16-645894B8DD7D}" presName="textBox4a" presStyleLbl="revTx" presStyleIdx="0" presStyleCnt="4" custScaleX="225727" custLinFactNeighborX="74914" custLinFactNeighborY="7107">
        <dgm:presLayoutVars>
          <dgm:bulletEnabled val="1"/>
        </dgm:presLayoutVars>
      </dgm:prSet>
      <dgm:spPr/>
    </dgm:pt>
    <dgm:pt modelId="{1C196648-C44D-42DC-9D6B-330538AE2474}" type="pres">
      <dgm:prSet presAssocID="{6480297F-FFD3-4A0C-BBFA-85F04C90828F}" presName="bullet4b" presStyleLbl="node1" presStyleIdx="1" presStyleCnt="4"/>
      <dgm:spPr/>
    </dgm:pt>
    <dgm:pt modelId="{B6B3C962-B01E-401F-A5E8-EFF2A76EDC49}" type="pres">
      <dgm:prSet presAssocID="{6480297F-FFD3-4A0C-BBFA-85F04C90828F}" presName="textBox4b" presStyleLbl="revTx" presStyleIdx="1" presStyleCnt="4" custScaleX="158477" custLinFactNeighborX="40687" custLinFactNeighborY="8513">
        <dgm:presLayoutVars>
          <dgm:bulletEnabled val="1"/>
        </dgm:presLayoutVars>
      </dgm:prSet>
      <dgm:spPr/>
    </dgm:pt>
    <dgm:pt modelId="{C85605DD-8298-4097-8A1E-75862FEE8100}" type="pres">
      <dgm:prSet presAssocID="{54C83C5F-D293-4CE2-9363-8B6186F9E860}" presName="bullet4c" presStyleLbl="node1" presStyleIdx="2" presStyleCnt="4"/>
      <dgm:spPr/>
    </dgm:pt>
    <dgm:pt modelId="{BADD862A-75D5-4A6B-B52A-950E62CB648A}" type="pres">
      <dgm:prSet presAssocID="{54C83C5F-D293-4CE2-9363-8B6186F9E860}" presName="textBox4c" presStyleLbl="revTx" presStyleIdx="2" presStyleCnt="4" custScaleX="183087" custScaleY="42917" custLinFactX="-61294" custLinFactNeighborX="-100000" custLinFactNeighborY="-57295">
        <dgm:presLayoutVars>
          <dgm:bulletEnabled val="1"/>
        </dgm:presLayoutVars>
      </dgm:prSet>
      <dgm:spPr/>
    </dgm:pt>
    <dgm:pt modelId="{4E4AD019-9D97-49EF-80DE-9270C45F8DAC}" type="pres">
      <dgm:prSet presAssocID="{E0E664BF-A0D8-4216-A471-C624E8510C63}" presName="bullet4d" presStyleLbl="node1" presStyleIdx="3" presStyleCnt="4"/>
      <dgm:spPr/>
    </dgm:pt>
    <dgm:pt modelId="{7D2310BE-91EF-444A-994F-533F451A2581}" type="pres">
      <dgm:prSet presAssocID="{E0E664BF-A0D8-4216-A471-C624E8510C63}" presName="textBox4d" presStyleLbl="revTx" presStyleIdx="3" presStyleCnt="4" custScaleX="179339" custScaleY="61228" custLinFactNeighborX="3438" custLinFactNeighborY="-7464">
        <dgm:presLayoutVars>
          <dgm:bulletEnabled val="1"/>
        </dgm:presLayoutVars>
      </dgm:prSet>
      <dgm:spPr/>
    </dgm:pt>
  </dgm:ptLst>
  <dgm:cxnLst>
    <dgm:cxn modelId="{53A6ED07-DAD7-4ABB-81E8-1139EC3B0DCF}" type="presOf" srcId="{6480297F-FFD3-4A0C-BBFA-85F04C90828F}" destId="{B6B3C962-B01E-401F-A5E8-EFF2A76EDC49}" srcOrd="0" destOrd="0" presId="urn:microsoft.com/office/officeart/2005/8/layout/arrow2"/>
    <dgm:cxn modelId="{2D3BAE2C-3FBD-4E2D-968B-944B547D369F}" srcId="{215F77E2-C9B3-4838-A3D1-64C1BE87363F}" destId="{9BC2E8D9-626A-4C35-8C16-645894B8DD7D}" srcOrd="0" destOrd="0" parTransId="{1019CBDA-0CD3-458B-9BD0-3EAE60C5B25B}" sibTransId="{0689419C-FFC3-4F6B-8AC5-30A842ECC824}"/>
    <dgm:cxn modelId="{B7CC553C-E72D-48D3-8DFA-74B2654EB28B}" srcId="{215F77E2-C9B3-4838-A3D1-64C1BE87363F}" destId="{E0E664BF-A0D8-4216-A471-C624E8510C63}" srcOrd="3" destOrd="0" parTransId="{20C5ED4B-4F67-429C-B35A-D183858EB6EC}" sibTransId="{F805A79E-6D17-4753-8DAD-DDD292E55624}"/>
    <dgm:cxn modelId="{54952E5D-5BBC-4D7C-8653-602B7C244EB1}" srcId="{215F77E2-C9B3-4838-A3D1-64C1BE87363F}" destId="{6480297F-FFD3-4A0C-BBFA-85F04C90828F}" srcOrd="1" destOrd="0" parTransId="{935FA580-D524-418F-9E19-A6B7DE6AB29D}" sibTransId="{A11AC4DB-3825-49A6-8CC2-A51B8A1C215F}"/>
    <dgm:cxn modelId="{076D0142-EF11-4A00-BC59-356C41650AC0}" type="presOf" srcId="{54C83C5F-D293-4CE2-9363-8B6186F9E860}" destId="{BADD862A-75D5-4A6B-B52A-950E62CB648A}" srcOrd="0" destOrd="0" presId="urn:microsoft.com/office/officeart/2005/8/layout/arrow2"/>
    <dgm:cxn modelId="{0384DF68-E080-4FA1-8CD3-5B2FAFB27514}" type="presOf" srcId="{E0E664BF-A0D8-4216-A471-C624E8510C63}" destId="{7D2310BE-91EF-444A-994F-533F451A2581}" srcOrd="0" destOrd="0" presId="urn:microsoft.com/office/officeart/2005/8/layout/arrow2"/>
    <dgm:cxn modelId="{F835129E-A17A-4C4F-BAB6-A1A8EE3CFA48}" type="presOf" srcId="{9BC2E8D9-626A-4C35-8C16-645894B8DD7D}" destId="{DB32D3C8-477B-43FA-9F8B-8801FB569745}" srcOrd="0" destOrd="0" presId="urn:microsoft.com/office/officeart/2005/8/layout/arrow2"/>
    <dgm:cxn modelId="{534F65A9-285C-47F4-913C-6297587EE99B}" type="presOf" srcId="{215F77E2-C9B3-4838-A3D1-64C1BE87363F}" destId="{68C1E769-0F61-4150-8FF3-EAE68B0A0D55}" srcOrd="0" destOrd="0" presId="urn:microsoft.com/office/officeart/2005/8/layout/arrow2"/>
    <dgm:cxn modelId="{3D1026D3-09D8-45B0-B7A2-CBF9EFDD4496}" srcId="{215F77E2-C9B3-4838-A3D1-64C1BE87363F}" destId="{54C83C5F-D293-4CE2-9363-8B6186F9E860}" srcOrd="2" destOrd="0" parTransId="{65EFE540-23A9-4341-9FC3-674F1A59D358}" sibTransId="{2313970C-3497-4315-86F9-0F312E9282FD}"/>
    <dgm:cxn modelId="{3DA59CA4-8F92-4F87-93B7-545AAF5154E1}" type="presParOf" srcId="{68C1E769-0F61-4150-8FF3-EAE68B0A0D55}" destId="{EBC986B9-B1BF-4A7E-BAFC-A65A90E59460}" srcOrd="0" destOrd="0" presId="urn:microsoft.com/office/officeart/2005/8/layout/arrow2"/>
    <dgm:cxn modelId="{110824A5-0E18-435A-991A-9DE3D0C4384E}" type="presParOf" srcId="{68C1E769-0F61-4150-8FF3-EAE68B0A0D55}" destId="{243681E0-8143-446C-A275-3BCD9248A599}" srcOrd="1" destOrd="0" presId="urn:microsoft.com/office/officeart/2005/8/layout/arrow2"/>
    <dgm:cxn modelId="{62A4AAC3-17BC-4E0D-B2BC-9B9A22945E83}" type="presParOf" srcId="{243681E0-8143-446C-A275-3BCD9248A599}" destId="{69430F26-8F63-4609-8355-10B63575A95E}" srcOrd="0" destOrd="0" presId="urn:microsoft.com/office/officeart/2005/8/layout/arrow2"/>
    <dgm:cxn modelId="{F71712F6-BA9C-4D85-A712-F119A87897C0}" type="presParOf" srcId="{243681E0-8143-446C-A275-3BCD9248A599}" destId="{DB32D3C8-477B-43FA-9F8B-8801FB569745}" srcOrd="1" destOrd="0" presId="urn:microsoft.com/office/officeart/2005/8/layout/arrow2"/>
    <dgm:cxn modelId="{7150B5CB-A9DF-4EE6-ADC1-3229306976E9}" type="presParOf" srcId="{243681E0-8143-446C-A275-3BCD9248A599}" destId="{1C196648-C44D-42DC-9D6B-330538AE2474}" srcOrd="2" destOrd="0" presId="urn:microsoft.com/office/officeart/2005/8/layout/arrow2"/>
    <dgm:cxn modelId="{B1025EBC-1FE0-4B4A-931E-FB47CA84EFB2}" type="presParOf" srcId="{243681E0-8143-446C-A275-3BCD9248A599}" destId="{B6B3C962-B01E-401F-A5E8-EFF2A76EDC49}" srcOrd="3" destOrd="0" presId="urn:microsoft.com/office/officeart/2005/8/layout/arrow2"/>
    <dgm:cxn modelId="{D73C6D4F-4911-46A5-B2F0-4E1D026AD4D4}" type="presParOf" srcId="{243681E0-8143-446C-A275-3BCD9248A599}" destId="{C85605DD-8298-4097-8A1E-75862FEE8100}" srcOrd="4" destOrd="0" presId="urn:microsoft.com/office/officeart/2005/8/layout/arrow2"/>
    <dgm:cxn modelId="{3CD9591F-1EBD-4D25-B229-9F91CD73A699}" type="presParOf" srcId="{243681E0-8143-446C-A275-3BCD9248A599}" destId="{BADD862A-75D5-4A6B-B52A-950E62CB648A}" srcOrd="5" destOrd="0" presId="urn:microsoft.com/office/officeart/2005/8/layout/arrow2"/>
    <dgm:cxn modelId="{0BBDB271-9823-4F74-AA72-E56A09654A87}" type="presParOf" srcId="{243681E0-8143-446C-A275-3BCD9248A599}" destId="{4E4AD019-9D97-49EF-80DE-9270C45F8DAC}" srcOrd="6" destOrd="0" presId="urn:microsoft.com/office/officeart/2005/8/layout/arrow2"/>
    <dgm:cxn modelId="{598EC4E9-CC41-4CBD-AF67-DB00CD2A3490}" type="presParOf" srcId="{243681E0-8143-446C-A275-3BCD9248A599}" destId="{7D2310BE-91EF-444A-994F-533F451A2581}"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70A5BD-6545-4435-BBB1-16225E5323D8}" type="doc">
      <dgm:prSet loTypeId="urn:microsoft.com/office/officeart/2005/8/layout/vList2" loCatId="list" qsTypeId="urn:microsoft.com/office/officeart/2005/8/quickstyle/simple3" qsCatId="simple" csTypeId="urn:microsoft.com/office/officeart/2005/8/colors/accent2_4" csCatId="accent2" phldr="1"/>
      <dgm:spPr/>
      <dgm:t>
        <a:bodyPr/>
        <a:lstStyle/>
        <a:p>
          <a:endParaRPr lang="ru-RU"/>
        </a:p>
      </dgm:t>
    </dgm:pt>
    <dgm:pt modelId="{4E7E3F08-1D70-45CB-8271-27580CA458F9}">
      <dgm:prSet phldrT="[Текст]" custT="1"/>
      <dgm:spPr/>
      <dgm:t>
        <a:bodyPr/>
        <a:lstStyle/>
        <a:p>
          <a:r>
            <a:rPr lang="ru-RU" sz="1800" dirty="0">
              <a:solidFill>
                <a:schemeClr val="accent5">
                  <a:lumMod val="50000"/>
                </a:schemeClr>
              </a:solidFill>
              <a:effectLst/>
              <a:latin typeface="Times New Roman" pitchFamily="18" charset="0"/>
              <a:ea typeface="Times New Roman"/>
              <a:cs typeface="Times New Roman" pitchFamily="18" charset="0"/>
            </a:rPr>
            <a:t>Ямочный ремонт асфальтобетонного покрытия автомобильных дорог – 1557,7 тыс.руб.</a:t>
          </a:r>
          <a:endParaRPr lang="ru-RU" sz="1800" dirty="0">
            <a:solidFill>
              <a:schemeClr val="accent5">
                <a:lumMod val="50000"/>
              </a:schemeClr>
            </a:solidFill>
            <a:latin typeface="Times New Roman" pitchFamily="18" charset="0"/>
            <a:cs typeface="Times New Roman" pitchFamily="18" charset="0"/>
          </a:endParaRPr>
        </a:p>
      </dgm:t>
    </dgm:pt>
    <dgm:pt modelId="{83548CBE-FA8E-432F-BB01-7D8AB5CDF046}" type="parTrans" cxnId="{2374B7F5-380A-44EC-99FE-6D2D3A046F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30F9BDB2-3560-4E63-8D34-5C1375B3B081}" type="sibTrans" cxnId="{2374B7F5-380A-44EC-99FE-6D2D3A046F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071122AD-4E4A-4095-A704-8F4AD4BF1303}">
      <dgm:prSet phldrT="[Текст]" custT="1"/>
      <dgm:spPr/>
      <dgm:t>
        <a:bodyPr/>
        <a:lstStyle/>
        <a:p>
          <a:r>
            <a:rPr lang="ru-RU" sz="18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Фадеева и участка дороги по ул. Воинов Интернационалистов г.Наволоки (3463 кв.м.) – 3221,7 тыс.руб.</a:t>
          </a:r>
          <a:endParaRPr lang="ru-RU" sz="1800" dirty="0">
            <a:solidFill>
              <a:schemeClr val="accent5">
                <a:lumMod val="50000"/>
              </a:schemeClr>
            </a:solidFill>
            <a:latin typeface="Times New Roman" pitchFamily="18" charset="0"/>
            <a:cs typeface="Times New Roman" pitchFamily="18" charset="0"/>
          </a:endParaRPr>
        </a:p>
      </dgm:t>
    </dgm:pt>
    <dgm:pt modelId="{F017A2F1-4B50-4E50-A978-4ED5D3BB5671}" type="parTrans" cxnId="{1C7D6B5D-C01E-4629-8278-1274BA19AAD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BB7574CC-D6A6-466A-A499-5DB1E2535DBA}" type="sibTrans" cxnId="{1C7D6B5D-C01E-4629-8278-1274BA19AAD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8E1B5C88-DC44-4C7D-9A49-5295135654A3}">
      <dgm:prSet phldrT="[Текст]" custT="1"/>
      <dgm:spPr/>
      <dgm:t>
        <a:bodyPr/>
        <a:lstStyle/>
        <a:p>
          <a:r>
            <a:rPr lang="ru-RU" sz="18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Зеленая с. Станко (1349 кв.м.) – 1504,1 тыс.руб.</a:t>
          </a:r>
          <a:endParaRPr lang="ru-RU" sz="1800" dirty="0">
            <a:solidFill>
              <a:schemeClr val="accent5">
                <a:lumMod val="50000"/>
              </a:schemeClr>
            </a:solidFill>
            <a:latin typeface="Times New Roman" pitchFamily="18" charset="0"/>
            <a:cs typeface="Times New Roman" pitchFamily="18" charset="0"/>
          </a:endParaRPr>
        </a:p>
      </dgm:t>
    </dgm:pt>
    <dgm:pt modelId="{36F1F134-BCBD-45B2-98E4-D6DBBB487655}" type="parTrans" cxnId="{A771290C-5D18-42B6-B25D-24A3FA54ED3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6FFF242-398B-40F7-BF76-B318195FA9E0}" type="sibTrans" cxnId="{A771290C-5D18-42B6-B25D-24A3FA54ED3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5AB82FA1-D056-43BA-A91B-6B26840B24BF}">
      <dgm:prSet phldrT="[Текст]" custT="1"/>
      <dgm:spPr/>
      <dgm:t>
        <a:bodyPr/>
        <a:lstStyle/>
        <a:p>
          <a:r>
            <a:rPr lang="ru-RU" sz="18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Садовая с. Первомайский (1508 кв.м.) –  1724,9 тыс.руб.</a:t>
          </a:r>
          <a:endParaRPr lang="ru-RU" sz="1800" dirty="0">
            <a:solidFill>
              <a:schemeClr val="accent5">
                <a:lumMod val="50000"/>
              </a:schemeClr>
            </a:solidFill>
            <a:latin typeface="Times New Roman" pitchFamily="18" charset="0"/>
            <a:cs typeface="Times New Roman" pitchFamily="18" charset="0"/>
          </a:endParaRPr>
        </a:p>
      </dgm:t>
    </dgm:pt>
    <dgm:pt modelId="{E9B1C698-59C3-487F-A1E6-57AAA4E5D882}" type="parTrans" cxnId="{B2237A29-2473-4E33-8E58-9807A8A9B33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39CE523-503A-48EE-B934-1C64143331C9}" type="sibTrans" cxnId="{B2237A29-2473-4E33-8E58-9807A8A9B33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23AD756B-0563-4E7E-A26E-76F22680612A}">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Отсыпка щебнем  дорог г.Наволоки – 2278,8 тыс.руб.</a:t>
          </a:r>
        </a:p>
      </dgm:t>
    </dgm:pt>
    <dgm:pt modelId="{35821BD9-2F82-4E12-B909-B4015F2487DC}" type="parTrans" cxnId="{53581E2E-24C0-43A8-890F-A61A6D7951E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7386F659-E41C-424B-91CC-ED58773EBD34}" type="sibTrans" cxnId="{53581E2E-24C0-43A8-890F-A61A6D7951E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BFB6F71B-2C0D-4C1F-8767-95FBAA09EA91}">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Прочие мероприятия – 232,8 тыс.руб.</a:t>
          </a:r>
        </a:p>
      </dgm:t>
    </dgm:pt>
    <dgm:pt modelId="{A5DB7709-5128-4069-B963-CD361F2F6986}" type="parTrans" cxnId="{A3CF1161-0806-43B1-9C25-B1FD3F208D63}">
      <dgm:prSet/>
      <dgm:spPr/>
      <dgm:t>
        <a:bodyPr/>
        <a:lstStyle/>
        <a:p>
          <a:endParaRPr lang="ru-RU"/>
        </a:p>
      </dgm:t>
    </dgm:pt>
    <dgm:pt modelId="{6D898D5B-C7F2-4CDF-B853-D4917834763D}" type="sibTrans" cxnId="{A3CF1161-0806-43B1-9C25-B1FD3F208D63}">
      <dgm:prSet/>
      <dgm:spPr/>
      <dgm:t>
        <a:bodyPr/>
        <a:lstStyle/>
        <a:p>
          <a:endParaRPr lang="ru-RU"/>
        </a:p>
      </dgm:t>
    </dgm:pt>
    <dgm:pt modelId="{A3EED7D1-C3AB-4EDF-BC84-161D67EDF698}" type="pres">
      <dgm:prSet presAssocID="{3770A5BD-6545-4435-BBB1-16225E5323D8}" presName="linear" presStyleCnt="0">
        <dgm:presLayoutVars>
          <dgm:animLvl val="lvl"/>
          <dgm:resizeHandles val="exact"/>
        </dgm:presLayoutVars>
      </dgm:prSet>
      <dgm:spPr/>
    </dgm:pt>
    <dgm:pt modelId="{1D874DB2-88DF-48C8-9C1A-AD67A9B2C1B1}" type="pres">
      <dgm:prSet presAssocID="{4E7E3F08-1D70-45CB-8271-27580CA458F9}" presName="parentText" presStyleLbl="node1" presStyleIdx="0" presStyleCnt="6">
        <dgm:presLayoutVars>
          <dgm:chMax val="0"/>
          <dgm:bulletEnabled val="1"/>
        </dgm:presLayoutVars>
      </dgm:prSet>
      <dgm:spPr/>
    </dgm:pt>
    <dgm:pt modelId="{86A9333D-56EE-4BCC-B890-4003148F7E78}" type="pres">
      <dgm:prSet presAssocID="{30F9BDB2-3560-4E63-8D34-5C1375B3B081}" presName="spacer" presStyleCnt="0"/>
      <dgm:spPr/>
    </dgm:pt>
    <dgm:pt modelId="{B9D5C95D-6277-4C90-9C0B-FC663C8F5D69}" type="pres">
      <dgm:prSet presAssocID="{071122AD-4E4A-4095-A704-8F4AD4BF1303}" presName="parentText" presStyleLbl="node1" presStyleIdx="1" presStyleCnt="6">
        <dgm:presLayoutVars>
          <dgm:chMax val="0"/>
          <dgm:bulletEnabled val="1"/>
        </dgm:presLayoutVars>
      </dgm:prSet>
      <dgm:spPr/>
    </dgm:pt>
    <dgm:pt modelId="{D981C92B-483A-4D2D-AF77-07ED7926E7D4}" type="pres">
      <dgm:prSet presAssocID="{BB7574CC-D6A6-466A-A499-5DB1E2535DBA}" presName="spacer" presStyleCnt="0"/>
      <dgm:spPr/>
    </dgm:pt>
    <dgm:pt modelId="{2722D7C5-4B6D-4B8F-9B85-404EE7CE9682}" type="pres">
      <dgm:prSet presAssocID="{8E1B5C88-DC44-4C7D-9A49-5295135654A3}" presName="parentText" presStyleLbl="node1" presStyleIdx="2" presStyleCnt="6">
        <dgm:presLayoutVars>
          <dgm:chMax val="0"/>
          <dgm:bulletEnabled val="1"/>
        </dgm:presLayoutVars>
      </dgm:prSet>
      <dgm:spPr/>
    </dgm:pt>
    <dgm:pt modelId="{2A6C1EF6-5EC4-4F2B-894C-8A9213E59F51}" type="pres">
      <dgm:prSet presAssocID="{C6FFF242-398B-40F7-BF76-B318195FA9E0}" presName="spacer" presStyleCnt="0"/>
      <dgm:spPr/>
    </dgm:pt>
    <dgm:pt modelId="{DDC75CE6-197C-4BEB-84AF-FCB4C5D43B69}" type="pres">
      <dgm:prSet presAssocID="{5AB82FA1-D056-43BA-A91B-6B26840B24BF}" presName="parentText" presStyleLbl="node1" presStyleIdx="3" presStyleCnt="6">
        <dgm:presLayoutVars>
          <dgm:chMax val="0"/>
          <dgm:bulletEnabled val="1"/>
        </dgm:presLayoutVars>
      </dgm:prSet>
      <dgm:spPr/>
    </dgm:pt>
    <dgm:pt modelId="{695A936E-39BA-426F-8607-71B9A839B7A2}" type="pres">
      <dgm:prSet presAssocID="{C39CE523-503A-48EE-B934-1C64143331C9}" presName="spacer" presStyleCnt="0"/>
      <dgm:spPr/>
    </dgm:pt>
    <dgm:pt modelId="{0FFA2408-CBBF-4B33-AFE5-52BA034ADF38}" type="pres">
      <dgm:prSet presAssocID="{23AD756B-0563-4E7E-A26E-76F22680612A}" presName="parentText" presStyleLbl="node1" presStyleIdx="4" presStyleCnt="6">
        <dgm:presLayoutVars>
          <dgm:chMax val="0"/>
          <dgm:bulletEnabled val="1"/>
        </dgm:presLayoutVars>
      </dgm:prSet>
      <dgm:spPr/>
    </dgm:pt>
    <dgm:pt modelId="{14262583-C0A2-4FEA-985A-EF8EEA693A52}" type="pres">
      <dgm:prSet presAssocID="{7386F659-E41C-424B-91CC-ED58773EBD34}" presName="spacer" presStyleCnt="0"/>
      <dgm:spPr/>
    </dgm:pt>
    <dgm:pt modelId="{9330447C-29D6-4589-BA41-523BECAC2CD8}" type="pres">
      <dgm:prSet presAssocID="{BFB6F71B-2C0D-4C1F-8767-95FBAA09EA91}" presName="parentText" presStyleLbl="node1" presStyleIdx="5" presStyleCnt="6">
        <dgm:presLayoutVars>
          <dgm:chMax val="0"/>
          <dgm:bulletEnabled val="1"/>
        </dgm:presLayoutVars>
      </dgm:prSet>
      <dgm:spPr/>
    </dgm:pt>
  </dgm:ptLst>
  <dgm:cxnLst>
    <dgm:cxn modelId="{A771290C-5D18-42B6-B25D-24A3FA54ED34}" srcId="{3770A5BD-6545-4435-BBB1-16225E5323D8}" destId="{8E1B5C88-DC44-4C7D-9A49-5295135654A3}" srcOrd="2" destOrd="0" parTransId="{36F1F134-BCBD-45B2-98E4-D6DBBB487655}" sibTransId="{C6FFF242-398B-40F7-BF76-B318195FA9E0}"/>
    <dgm:cxn modelId="{B2237A29-2473-4E33-8E58-9807A8A9B337}" srcId="{3770A5BD-6545-4435-BBB1-16225E5323D8}" destId="{5AB82FA1-D056-43BA-A91B-6B26840B24BF}" srcOrd="3" destOrd="0" parTransId="{E9B1C698-59C3-487F-A1E6-57AAA4E5D882}" sibTransId="{C39CE523-503A-48EE-B934-1C64143331C9}"/>
    <dgm:cxn modelId="{53581E2E-24C0-43A8-890F-A61A6D7951E3}" srcId="{3770A5BD-6545-4435-BBB1-16225E5323D8}" destId="{23AD756B-0563-4E7E-A26E-76F22680612A}" srcOrd="4" destOrd="0" parTransId="{35821BD9-2F82-4E12-B909-B4015F2487DC}" sibTransId="{7386F659-E41C-424B-91CC-ED58773EBD34}"/>
    <dgm:cxn modelId="{4B9AFF3E-7D28-4FED-A3A7-8CAC094DEE1C}" type="presOf" srcId="{071122AD-4E4A-4095-A704-8F4AD4BF1303}" destId="{B9D5C95D-6277-4C90-9C0B-FC663C8F5D69}" srcOrd="0" destOrd="0" presId="urn:microsoft.com/office/officeart/2005/8/layout/vList2"/>
    <dgm:cxn modelId="{08CE785B-0EF0-42C1-B859-FAC4237B1E83}" type="presOf" srcId="{BFB6F71B-2C0D-4C1F-8767-95FBAA09EA91}" destId="{9330447C-29D6-4589-BA41-523BECAC2CD8}" srcOrd="0" destOrd="0" presId="urn:microsoft.com/office/officeart/2005/8/layout/vList2"/>
    <dgm:cxn modelId="{1C7D6B5D-C01E-4629-8278-1274BA19AAD4}" srcId="{3770A5BD-6545-4435-BBB1-16225E5323D8}" destId="{071122AD-4E4A-4095-A704-8F4AD4BF1303}" srcOrd="1" destOrd="0" parTransId="{F017A2F1-4B50-4E50-A978-4ED5D3BB5671}" sibTransId="{BB7574CC-D6A6-466A-A499-5DB1E2535DBA}"/>
    <dgm:cxn modelId="{A3CF1161-0806-43B1-9C25-B1FD3F208D63}" srcId="{3770A5BD-6545-4435-BBB1-16225E5323D8}" destId="{BFB6F71B-2C0D-4C1F-8767-95FBAA09EA91}" srcOrd="5" destOrd="0" parTransId="{A5DB7709-5128-4069-B963-CD361F2F6986}" sibTransId="{6D898D5B-C7F2-4CDF-B853-D4917834763D}"/>
    <dgm:cxn modelId="{6F74056A-D6F5-46D8-B571-3E24E853856A}" type="presOf" srcId="{5AB82FA1-D056-43BA-A91B-6B26840B24BF}" destId="{DDC75CE6-197C-4BEB-84AF-FCB4C5D43B69}" srcOrd="0" destOrd="0" presId="urn:microsoft.com/office/officeart/2005/8/layout/vList2"/>
    <dgm:cxn modelId="{7583B84F-205E-49A9-81AD-1CB5FD81EDED}" type="presOf" srcId="{8E1B5C88-DC44-4C7D-9A49-5295135654A3}" destId="{2722D7C5-4B6D-4B8F-9B85-404EE7CE9682}" srcOrd="0" destOrd="0" presId="urn:microsoft.com/office/officeart/2005/8/layout/vList2"/>
    <dgm:cxn modelId="{0173D573-328A-46B2-8434-621066AD08F4}" type="presOf" srcId="{23AD756B-0563-4E7E-A26E-76F22680612A}" destId="{0FFA2408-CBBF-4B33-AFE5-52BA034ADF38}" srcOrd="0" destOrd="0" presId="urn:microsoft.com/office/officeart/2005/8/layout/vList2"/>
    <dgm:cxn modelId="{211AA19C-2F24-42A3-B1F4-7660FF97AD75}" type="presOf" srcId="{3770A5BD-6545-4435-BBB1-16225E5323D8}" destId="{A3EED7D1-C3AB-4EDF-BC84-161D67EDF698}" srcOrd="0" destOrd="0" presId="urn:microsoft.com/office/officeart/2005/8/layout/vList2"/>
    <dgm:cxn modelId="{D712B5C0-D707-4425-ADD9-46D5AAC3252C}" type="presOf" srcId="{4E7E3F08-1D70-45CB-8271-27580CA458F9}" destId="{1D874DB2-88DF-48C8-9C1A-AD67A9B2C1B1}" srcOrd="0" destOrd="0" presId="urn:microsoft.com/office/officeart/2005/8/layout/vList2"/>
    <dgm:cxn modelId="{2374B7F5-380A-44EC-99FE-6D2D3A046F09}" srcId="{3770A5BD-6545-4435-BBB1-16225E5323D8}" destId="{4E7E3F08-1D70-45CB-8271-27580CA458F9}" srcOrd="0" destOrd="0" parTransId="{83548CBE-FA8E-432F-BB01-7D8AB5CDF046}" sibTransId="{30F9BDB2-3560-4E63-8D34-5C1375B3B081}"/>
    <dgm:cxn modelId="{48A38B37-4D23-4309-BFA6-7CCA3C176441}" type="presParOf" srcId="{A3EED7D1-C3AB-4EDF-BC84-161D67EDF698}" destId="{1D874DB2-88DF-48C8-9C1A-AD67A9B2C1B1}" srcOrd="0" destOrd="0" presId="urn:microsoft.com/office/officeart/2005/8/layout/vList2"/>
    <dgm:cxn modelId="{14E4CD24-225B-40A8-B213-DFB586FB6BE9}" type="presParOf" srcId="{A3EED7D1-C3AB-4EDF-BC84-161D67EDF698}" destId="{86A9333D-56EE-4BCC-B890-4003148F7E78}" srcOrd="1" destOrd="0" presId="urn:microsoft.com/office/officeart/2005/8/layout/vList2"/>
    <dgm:cxn modelId="{54508999-E47B-4E50-AED7-3991ECBD9E08}" type="presParOf" srcId="{A3EED7D1-C3AB-4EDF-BC84-161D67EDF698}" destId="{B9D5C95D-6277-4C90-9C0B-FC663C8F5D69}" srcOrd="2" destOrd="0" presId="urn:microsoft.com/office/officeart/2005/8/layout/vList2"/>
    <dgm:cxn modelId="{D08E4551-2E2E-4311-BA1E-5E93F6F420C6}" type="presParOf" srcId="{A3EED7D1-C3AB-4EDF-BC84-161D67EDF698}" destId="{D981C92B-483A-4D2D-AF77-07ED7926E7D4}" srcOrd="3" destOrd="0" presId="urn:microsoft.com/office/officeart/2005/8/layout/vList2"/>
    <dgm:cxn modelId="{B6913D24-A338-4EA6-9B12-8F46670BD4F4}" type="presParOf" srcId="{A3EED7D1-C3AB-4EDF-BC84-161D67EDF698}" destId="{2722D7C5-4B6D-4B8F-9B85-404EE7CE9682}" srcOrd="4" destOrd="0" presId="urn:microsoft.com/office/officeart/2005/8/layout/vList2"/>
    <dgm:cxn modelId="{20259DEA-1615-49F2-B940-1114F13BA172}" type="presParOf" srcId="{A3EED7D1-C3AB-4EDF-BC84-161D67EDF698}" destId="{2A6C1EF6-5EC4-4F2B-894C-8A9213E59F51}" srcOrd="5" destOrd="0" presId="urn:microsoft.com/office/officeart/2005/8/layout/vList2"/>
    <dgm:cxn modelId="{5F160EC6-9E21-4AA6-A6FB-C36923491937}" type="presParOf" srcId="{A3EED7D1-C3AB-4EDF-BC84-161D67EDF698}" destId="{DDC75CE6-197C-4BEB-84AF-FCB4C5D43B69}" srcOrd="6" destOrd="0" presId="urn:microsoft.com/office/officeart/2005/8/layout/vList2"/>
    <dgm:cxn modelId="{B92F08DA-B5A1-4E04-BE37-86816F08E91A}" type="presParOf" srcId="{A3EED7D1-C3AB-4EDF-BC84-161D67EDF698}" destId="{695A936E-39BA-426F-8607-71B9A839B7A2}" srcOrd="7" destOrd="0" presId="urn:microsoft.com/office/officeart/2005/8/layout/vList2"/>
    <dgm:cxn modelId="{940F1471-1436-495E-A665-B31E97903056}" type="presParOf" srcId="{A3EED7D1-C3AB-4EDF-BC84-161D67EDF698}" destId="{0FFA2408-CBBF-4B33-AFE5-52BA034ADF38}" srcOrd="8" destOrd="0" presId="urn:microsoft.com/office/officeart/2005/8/layout/vList2"/>
    <dgm:cxn modelId="{A3D893B3-4AA7-40DE-A459-EA6EE2A0C386}" type="presParOf" srcId="{A3EED7D1-C3AB-4EDF-BC84-161D67EDF698}" destId="{14262583-C0A2-4FEA-985A-EF8EEA693A52}" srcOrd="9" destOrd="0" presId="urn:microsoft.com/office/officeart/2005/8/layout/vList2"/>
    <dgm:cxn modelId="{16BB5D0A-CD0B-4A58-9A00-1D473E07F8E1}" type="presParOf" srcId="{A3EED7D1-C3AB-4EDF-BC84-161D67EDF698}" destId="{9330447C-29D6-4589-BA41-523BECAC2CD8}" srcOrd="1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3d4" qsCatId="3D" csTypeId="urn:microsoft.com/office/officeart/2005/8/colors/colorful4" csCatId="colorful" phldr="1"/>
      <dgm:spPr/>
      <dgm:t>
        <a:bodyPr/>
        <a:lstStyle/>
        <a:p>
          <a:endParaRPr lang="ru-RU"/>
        </a:p>
      </dgm:t>
    </dgm:pt>
    <dgm:pt modelId="{D6697977-6FE2-40F5-B910-5DC1316331D7}">
      <dgm:prSet phldrT="[Текст]" custT="1"/>
      <dgm:spPr/>
      <dgm:t>
        <a:bodyPr/>
        <a:lstStyle/>
        <a:p>
          <a:pPr algn="just"/>
          <a:r>
            <a:rPr lang="ru-RU" sz="1800" dirty="0">
              <a:solidFill>
                <a:schemeClr val="accent5">
                  <a:lumMod val="50000"/>
                </a:schemeClr>
              </a:solidFill>
              <a:latin typeface="Times New Roman" pitchFamily="18" charset="0"/>
              <a:cs typeface="Times New Roman" pitchFamily="18" charset="0"/>
            </a:rPr>
            <a:t>Текущее содержание инженерной защиты (дамбы, дренажные системы, водоперекачивающие станции) (устройство крепления откосов из булыжного камня, выпиловка деревьев, корчевка пней, выкашивание, устройство подстилающих и выравнивающих слоев оснований из щебня, обязательное страхование гражданской ответственности владельцев опасных объектов за причинение вреда в результате аварии на </a:t>
          </a:r>
          <a:r>
            <a:rPr lang="ru-RU" sz="1800">
              <a:solidFill>
                <a:schemeClr val="accent5">
                  <a:lumMod val="50000"/>
                </a:schemeClr>
              </a:solidFill>
              <a:latin typeface="Times New Roman" pitchFamily="18" charset="0"/>
              <a:cs typeface="Times New Roman" pitchFamily="18" charset="0"/>
            </a:rPr>
            <a:t>опасном объекте</a:t>
          </a:r>
          <a:r>
            <a:rPr lang="ru-RU" sz="1800" b="1">
              <a:solidFill>
                <a:schemeClr val="accent5">
                  <a:lumMod val="50000"/>
                </a:schemeClr>
              </a:solidFill>
              <a:latin typeface="Times New Roman" pitchFamily="18" charset="0"/>
              <a:cs typeface="Times New Roman" pitchFamily="18" charset="0"/>
            </a:rPr>
            <a:t>)</a:t>
          </a:r>
          <a:endParaRPr lang="ru-RU" sz="1800" dirty="0">
            <a:solidFill>
              <a:schemeClr val="accent5">
                <a:lumMod val="50000"/>
              </a:schemeClr>
            </a:solidFill>
            <a:latin typeface="Times New Roman" pitchFamily="18" charset="0"/>
            <a:cs typeface="Times New Roman" pitchFamily="18" charset="0"/>
          </a:endParaRPr>
        </a:p>
      </dgm:t>
    </dgm:pt>
    <dgm:pt modelId="{1064911C-9C4C-425D-8F92-03C0E2696F0E}" type="parTrans" cxnId="{1944F1F1-D7F5-4934-95C9-A0DFE8AE7DDB}">
      <dgm:prSet/>
      <dgm:spPr/>
      <dgm:t>
        <a:bodyPr/>
        <a:lstStyle/>
        <a:p>
          <a:endParaRPr lang="ru-RU"/>
        </a:p>
      </dgm:t>
    </dgm:pt>
    <dgm:pt modelId="{D2A63BA7-4DD9-4D81-B59F-0939833470FD}" type="sibTrans" cxnId="{1944F1F1-D7F5-4934-95C9-A0DFE8AE7DDB}">
      <dgm:prSet/>
      <dgm:spPr/>
      <dgm:t>
        <a:bodyPr/>
        <a:lstStyle/>
        <a:p>
          <a:endParaRPr lang="ru-RU" dirty="0"/>
        </a:p>
      </dgm:t>
    </dgm:pt>
    <dgm:pt modelId="{669D0D92-3173-4146-9AC5-75B843DE1029}">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Разработка проектной и рабочей документации на строительство и (или) реконструкцию комплексов очистных сооружений и систем водоотведения с целью сокращения доли загрязненных сточных вод</a:t>
          </a:r>
        </a:p>
      </dgm:t>
    </dgm:pt>
    <dgm:pt modelId="{BEFAD28C-90BF-4959-94E3-F88D2C6C5376}" type="parTrans" cxnId="{62528BF9-4908-4459-929C-551A9E6495F7}">
      <dgm:prSet/>
      <dgm:spPr/>
      <dgm:t>
        <a:bodyPr/>
        <a:lstStyle/>
        <a:p>
          <a:endParaRPr lang="ru-RU"/>
        </a:p>
      </dgm:t>
    </dgm:pt>
    <dgm:pt modelId="{ED9B376E-8A1B-4211-8EEF-DF718FCCA0D6}" type="sibTrans" cxnId="{62528BF9-4908-4459-929C-551A9E6495F7}">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2"/>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2"/>
      <dgm:spPr/>
    </dgm:pt>
    <dgm:pt modelId="{9FBE8D94-B585-4A73-B4EF-DD02E90B7C55}" type="pres">
      <dgm:prSet presAssocID="{315699C9-F5A1-4F9E-A9C2-31B6ACCD52EF}" presName="dstNode" presStyleLbl="node1" presStyleIdx="0" presStyleCnt="2"/>
      <dgm:spPr/>
    </dgm:pt>
    <dgm:pt modelId="{BA38E1CD-FD6E-4431-A276-A51AE78A344E}" type="pres">
      <dgm:prSet presAssocID="{D6697977-6FE2-40F5-B910-5DC1316331D7}" presName="text_1" presStyleLbl="node1" presStyleIdx="0" presStyleCnt="2" custScaleX="107312" custScaleY="214585">
        <dgm:presLayoutVars>
          <dgm:bulletEnabled val="1"/>
        </dgm:presLayoutVars>
      </dgm:prSet>
      <dgm:spPr/>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2" custScaleX="65624" custScaleY="97751"/>
      <dgm:spPr/>
    </dgm:pt>
    <dgm:pt modelId="{9F3C711C-5189-46EC-99B8-B849E6DDB1F5}" type="pres">
      <dgm:prSet presAssocID="{669D0D92-3173-4146-9AC5-75B843DE1029}" presName="text_2" presStyleLbl="node1" presStyleIdx="1" presStyleCnt="2" custScaleX="108776" custLinFactNeighborX="2044" custLinFactNeighborY="25618">
        <dgm:presLayoutVars>
          <dgm:bulletEnabled val="1"/>
        </dgm:presLayoutVars>
      </dgm:prSet>
      <dgm:spPr/>
    </dgm:pt>
    <dgm:pt modelId="{4F5D79D6-DD50-4628-9E17-0B01B529D890}" type="pres">
      <dgm:prSet presAssocID="{669D0D92-3173-4146-9AC5-75B843DE1029}" presName="accent_2" presStyleCnt="0"/>
      <dgm:spPr/>
    </dgm:pt>
    <dgm:pt modelId="{18146F1A-3C4D-45A2-AA77-F89AA55D8985}" type="pres">
      <dgm:prSet presAssocID="{669D0D92-3173-4146-9AC5-75B843DE1029}" presName="accentRepeatNode" presStyleLbl="solidFgAcc1" presStyleIdx="1" presStyleCnt="2" custLinFactNeighborX="193" custLinFactNeighborY="15811"/>
      <dgm:spPr/>
    </dgm:pt>
  </dgm:ptLst>
  <dgm:cxnLst>
    <dgm:cxn modelId="{867EC838-8C51-4DC9-8C6C-519A910E75CB}" type="presOf" srcId="{669D0D92-3173-4146-9AC5-75B843DE1029}" destId="{9F3C711C-5189-46EC-99B8-B849E6DDB1F5}" srcOrd="0" destOrd="0" presId="urn:microsoft.com/office/officeart/2008/layout/VerticalCurvedList"/>
    <dgm:cxn modelId="{F9CC10AF-F84C-42AC-A50A-FECF08E8C8E9}" type="presOf" srcId="{315699C9-F5A1-4F9E-A9C2-31B6ACCD52EF}" destId="{C1768847-A479-40DD-AB73-04B5AE468FE6}"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8D370DF8-C7B8-4B7B-BA2B-49694F159EF1}" type="presOf" srcId="{D6697977-6FE2-40F5-B910-5DC1316331D7}" destId="{BA38E1CD-FD6E-4431-A276-A51AE78A344E}" srcOrd="0" destOrd="0" presId="urn:microsoft.com/office/officeart/2008/layout/VerticalCurvedList"/>
    <dgm:cxn modelId="{AD066EF8-C86F-4C52-94E6-602893DF5AC8}" type="presOf" srcId="{D2A63BA7-4DD9-4D81-B59F-0939833470FD}" destId="{19185CE7-8543-41F1-9AE9-6B616CA58444}" srcOrd="0" destOrd="0" presId="urn:microsoft.com/office/officeart/2008/layout/VerticalCurvedList"/>
    <dgm:cxn modelId="{62528BF9-4908-4459-929C-551A9E6495F7}" srcId="{315699C9-F5A1-4F9E-A9C2-31B6ACCD52EF}" destId="{669D0D92-3173-4146-9AC5-75B843DE1029}" srcOrd="1" destOrd="0" parTransId="{BEFAD28C-90BF-4959-94E3-F88D2C6C5376}" sibTransId="{ED9B376E-8A1B-4211-8EEF-DF718FCCA0D6}"/>
    <dgm:cxn modelId="{D07113AE-310D-4CA2-9D37-4B66D28CCDB5}" type="presParOf" srcId="{C1768847-A479-40DD-AB73-04B5AE468FE6}" destId="{AF04EB4B-18A0-45FE-9C3B-AE6E82E0FEBD}" srcOrd="0" destOrd="0" presId="urn:microsoft.com/office/officeart/2008/layout/VerticalCurvedList"/>
    <dgm:cxn modelId="{59A2C796-5A97-48F8-83E4-BD3E5DDE3690}" type="presParOf" srcId="{AF04EB4B-18A0-45FE-9C3B-AE6E82E0FEBD}" destId="{5C7A0B86-63F1-4C07-BC1A-7C0FB584BB2A}" srcOrd="0" destOrd="0" presId="urn:microsoft.com/office/officeart/2008/layout/VerticalCurvedList"/>
    <dgm:cxn modelId="{87BC3BD3-D2CC-4EA2-A320-6BE57BF93909}" type="presParOf" srcId="{5C7A0B86-63F1-4C07-BC1A-7C0FB584BB2A}" destId="{3BD598F3-F25A-4F42-BEED-E1D976A31EDD}" srcOrd="0" destOrd="0" presId="urn:microsoft.com/office/officeart/2008/layout/VerticalCurvedList"/>
    <dgm:cxn modelId="{5EE400E2-DEC6-40DD-9BE5-3599BEAF385D}" type="presParOf" srcId="{5C7A0B86-63F1-4C07-BC1A-7C0FB584BB2A}" destId="{19185CE7-8543-41F1-9AE9-6B616CA58444}" srcOrd="1" destOrd="0" presId="urn:microsoft.com/office/officeart/2008/layout/VerticalCurvedList"/>
    <dgm:cxn modelId="{2D4E037B-41EF-44A1-B883-E674D8A6A1FC}" type="presParOf" srcId="{5C7A0B86-63F1-4C07-BC1A-7C0FB584BB2A}" destId="{A1481B2D-3761-4797-BEB6-284CA48B147D}" srcOrd="2" destOrd="0" presId="urn:microsoft.com/office/officeart/2008/layout/VerticalCurvedList"/>
    <dgm:cxn modelId="{E93C90A0-2D30-4719-B686-3BBE60C2F799}" type="presParOf" srcId="{5C7A0B86-63F1-4C07-BC1A-7C0FB584BB2A}" destId="{9FBE8D94-B585-4A73-B4EF-DD02E90B7C55}" srcOrd="3" destOrd="0" presId="urn:microsoft.com/office/officeart/2008/layout/VerticalCurvedList"/>
    <dgm:cxn modelId="{D298F049-8224-4D9C-86EB-D6E2680829A2}" type="presParOf" srcId="{AF04EB4B-18A0-45FE-9C3B-AE6E82E0FEBD}" destId="{BA38E1CD-FD6E-4431-A276-A51AE78A344E}" srcOrd="1" destOrd="0" presId="urn:microsoft.com/office/officeart/2008/layout/VerticalCurvedList"/>
    <dgm:cxn modelId="{9205116B-124B-4F9F-B00D-61BD30E126B9}" type="presParOf" srcId="{AF04EB4B-18A0-45FE-9C3B-AE6E82E0FEBD}" destId="{EF2786C8-ED75-425E-A440-8AEC9A31FBD0}" srcOrd="2" destOrd="0" presId="urn:microsoft.com/office/officeart/2008/layout/VerticalCurvedList"/>
    <dgm:cxn modelId="{16602445-2C93-4588-8460-67B6D84CE945}" type="presParOf" srcId="{EF2786C8-ED75-425E-A440-8AEC9A31FBD0}" destId="{052F6C1F-EB67-4700-AA9B-912E0BCD417F}" srcOrd="0" destOrd="0" presId="urn:microsoft.com/office/officeart/2008/layout/VerticalCurvedList"/>
    <dgm:cxn modelId="{182D830F-72D4-4844-A9FC-854EB2C00495}" type="presParOf" srcId="{AF04EB4B-18A0-45FE-9C3B-AE6E82E0FEBD}" destId="{9F3C711C-5189-46EC-99B8-B849E6DDB1F5}" srcOrd="3" destOrd="0" presId="urn:microsoft.com/office/officeart/2008/layout/VerticalCurvedList"/>
    <dgm:cxn modelId="{627B7618-1659-4597-B6CF-0A4D628CC28E}" type="presParOf" srcId="{AF04EB4B-18A0-45FE-9C3B-AE6E82E0FEBD}" destId="{4F5D79D6-DD50-4628-9E17-0B01B529D890}" srcOrd="4" destOrd="0" presId="urn:microsoft.com/office/officeart/2008/layout/VerticalCurvedList"/>
    <dgm:cxn modelId="{A45786D0-32FE-42DC-9B4A-3853D241DBC8}" type="presParOf" srcId="{4F5D79D6-DD50-4628-9E17-0B01B529D890}" destId="{18146F1A-3C4D-45A2-AA77-F89AA55D898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30DDBBA-5A00-4803-9DEB-E9CC4E36B66E}" type="doc">
      <dgm:prSet loTypeId="urn:microsoft.com/office/officeart/2005/8/layout/chevron2" loCatId="list" qsTypeId="urn:microsoft.com/office/officeart/2005/8/quickstyle/3d1" qsCatId="3D" csTypeId="urn:microsoft.com/office/officeart/2005/8/colors/accent1_3" csCatId="accent1" phldr="1"/>
      <dgm:spPr/>
      <dgm:t>
        <a:bodyPr/>
        <a:lstStyle/>
        <a:p>
          <a:endParaRPr lang="ru-RU"/>
        </a:p>
      </dgm:t>
    </dgm:pt>
    <dgm:pt modelId="{8D546B02-8D9B-4819-9870-456598F24F94}">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62</a:t>
          </a:r>
        </a:p>
      </dgm:t>
    </dgm:pt>
    <dgm:pt modelId="{151B02B2-09D9-4FCB-A24D-4D164779F709}" type="parTrans" cxnId="{96AFDF4C-110D-4FB3-8B2F-3B9CA43F700A}">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9DE5DE3D-F221-46A2-A6F2-75D652921772}" type="sibTrans" cxnId="{96AFDF4C-110D-4FB3-8B2F-3B9CA43F700A}">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D142F180-3A93-4346-BFAE-A1645EAAE215}">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39</a:t>
          </a:r>
        </a:p>
      </dgm:t>
    </dgm:pt>
    <dgm:pt modelId="{4BD33F05-0398-402F-BB2D-6BEFB2692F80}" type="parTrans" cxnId="{129E321A-84A9-4026-B4B1-3CBBC5142A56}">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161C4952-716E-4ED8-836E-CC2C5465B14C}" type="sibTrans" cxnId="{129E321A-84A9-4026-B4B1-3CBBC5142A56}">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B99952C7-DA72-4ABB-81D3-A562B21D8013}">
      <dgm:prSet phldrT="[Текст]" custT="1"/>
      <dgm:spPr/>
      <dgm:t>
        <a:bodyPr/>
        <a:lstStyle/>
        <a:p>
          <a:r>
            <a:rPr lang="ru-RU" sz="1800" dirty="0">
              <a:solidFill>
                <a:schemeClr val="accent5">
                  <a:lumMod val="50000"/>
                </a:schemeClr>
              </a:solidFill>
              <a:effectLst/>
              <a:latin typeface="Times New Roman" pitchFamily="18" charset="0"/>
              <a:cs typeface="Times New Roman" pitchFamily="18" charset="0"/>
            </a:rPr>
            <a:t>уличного</a:t>
          </a:r>
          <a:r>
            <a:rPr lang="ru-RU" sz="18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dirty="0">
              <a:solidFill>
                <a:schemeClr val="accent5">
                  <a:lumMod val="50000"/>
                </a:schemeClr>
              </a:solidFill>
              <a:effectLst/>
              <a:latin typeface="Times New Roman" pitchFamily="18" charset="0"/>
              <a:cs typeface="Times New Roman" pitchFamily="18" charset="0"/>
            </a:rPr>
            <a:t>освещения</a:t>
          </a:r>
        </a:p>
      </dgm:t>
    </dgm:pt>
    <dgm:pt modelId="{1D318AAA-468F-42AB-B985-073783E28FDF}" type="parTrans" cxnId="{649D62E5-D3E7-4467-B207-657D34BDA5DD}">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A2F2EBD-8C5F-4BD4-B305-F8B3BC715798}" type="sibTrans" cxnId="{649D62E5-D3E7-4467-B207-657D34BDA5DD}">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630720B7-5E87-4E8B-BF1C-117BC075644D}">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23</a:t>
          </a:r>
        </a:p>
      </dgm:t>
    </dgm:pt>
    <dgm:pt modelId="{2F74E628-38C8-4E41-A319-6CC5109F01F0}" type="parTrans" cxnId="{E0B709CA-D059-49FE-B449-58C9178F8AA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BF3686F-7BA6-4586-9853-3985DD95C327}" type="sibTrans" cxnId="{E0B709CA-D059-49FE-B449-58C9178F8AA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F933ABD7-B99D-41A1-80FF-1857B02B6F8F}">
      <dgm:prSet phldrT="[Текст]" custT="1"/>
      <dgm:spPr/>
      <dgm:t>
        <a:bodyPr/>
        <a:lstStyle/>
        <a:p>
          <a:r>
            <a:rPr lang="ru-RU" sz="1800" dirty="0">
              <a:solidFill>
                <a:schemeClr val="accent5">
                  <a:lumMod val="50000"/>
                </a:schemeClr>
              </a:solidFill>
              <a:effectLst/>
              <a:latin typeface="Times New Roman" pitchFamily="18" charset="0"/>
              <a:cs typeface="Times New Roman" pitchFamily="18" charset="0"/>
            </a:rPr>
            <a:t>жилищно-коммунального обслуживания</a:t>
          </a:r>
        </a:p>
      </dgm:t>
    </dgm:pt>
    <dgm:pt modelId="{9F53B610-CBF1-4A7B-B2A7-D481251D90EF}" type="parTrans" cxnId="{9DFDD107-3AC6-4707-95E3-A0448AF9697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E30EB15-F1E1-4372-AE39-3DBE0F061ABB}" type="sibTrans" cxnId="{9DFDD107-3AC6-4707-95E3-A0448AF9697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3775C193-F4CA-4C62-80E8-A523EB1FEB8D}">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29</a:t>
          </a:r>
        </a:p>
      </dgm:t>
    </dgm:pt>
    <dgm:pt modelId="{06873B0B-8275-4043-A6B2-18B84FA15432}" type="parTrans" cxnId="{C5546F49-4941-4FC9-8334-52E7BC12DD22}">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9AC08370-B1C0-4949-AB2B-ACA1C4DFE14D}" type="sibTrans" cxnId="{C5546F49-4941-4FC9-8334-52E7BC12DD22}">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04B80E34-F3B9-4DC1-AC37-978E04547C8E}">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88</a:t>
          </a:r>
        </a:p>
      </dgm:t>
    </dgm:pt>
    <dgm:pt modelId="{176ED4B2-A3EA-45B8-8D29-D4E8EAFE8CBF}" type="parTrans" cxnId="{735CF66F-C883-4F10-9BAE-A568669E7CC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F4577354-C9CE-49A9-AAA0-7198A146C4D0}" type="sibTrans" cxnId="{735CF66F-C883-4F10-9BAE-A568669E7CC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30ACBFDE-A781-4E49-BBCB-C6BEBB374BE6}">
      <dgm:prSet custT="1"/>
      <dgm:spPr/>
      <dgm:t>
        <a:bodyPr/>
        <a:lstStyle/>
        <a:p>
          <a:r>
            <a:rPr lang="ru-RU" sz="1800" dirty="0">
              <a:solidFill>
                <a:schemeClr val="accent5">
                  <a:lumMod val="50000"/>
                </a:schemeClr>
              </a:solidFill>
              <a:effectLst/>
              <a:latin typeface="Times New Roman" pitchFamily="18" charset="0"/>
              <a:cs typeface="Times New Roman" pitchFamily="18" charset="0"/>
            </a:rPr>
            <a:t>благоустройства территорий</a:t>
          </a:r>
        </a:p>
      </dgm:t>
    </dgm:pt>
    <dgm:pt modelId="{600A48E6-5C52-4C00-9F22-26A877D596A3}" type="parTrans" cxnId="{CA956016-D03D-4F01-B918-43EAC169DF8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6F4545E8-E7B2-4BC1-9865-786E62703594}" type="sibTrans" cxnId="{CA956016-D03D-4F01-B918-43EAC169DF8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7E350B0B-BE88-4768-84B2-E9AA5EC063B6}">
      <dgm:prSet custT="1"/>
      <dgm:spPr/>
      <dgm:t>
        <a:bodyPr/>
        <a:lstStyle/>
        <a:p>
          <a:r>
            <a:rPr lang="ru-RU" sz="1800" dirty="0">
              <a:solidFill>
                <a:schemeClr val="accent5">
                  <a:lumMod val="50000"/>
                </a:schemeClr>
              </a:solidFill>
              <a:effectLst/>
              <a:latin typeface="Times New Roman" pitchFamily="18" charset="0"/>
              <a:cs typeface="Times New Roman" pitchFamily="18" charset="0"/>
            </a:rPr>
            <a:t>ремонта дорог</a:t>
          </a:r>
        </a:p>
      </dgm:t>
    </dgm:pt>
    <dgm:pt modelId="{107788C7-5FD8-4768-BC9F-B8DC1E7B1A74}" type="parTrans" cxnId="{9D0AE688-EC50-4A13-BB14-3EF9D681D95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99691B07-33AD-4190-970C-C0AE55069D14}" type="sibTrans" cxnId="{9D0AE688-EC50-4A13-BB14-3EF9D681D95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1090D13-B277-4C3B-8B0F-E454F962576C}">
      <dgm:prSet custT="1"/>
      <dgm:spPr/>
      <dgm:t>
        <a:bodyPr/>
        <a:lstStyle/>
        <a:p>
          <a:r>
            <a:rPr lang="ru-RU" sz="1800" dirty="0">
              <a:solidFill>
                <a:schemeClr val="accent5">
                  <a:lumMod val="50000"/>
                </a:schemeClr>
              </a:solidFill>
              <a:effectLst/>
              <a:latin typeface="Times New Roman" pitchFamily="18" charset="0"/>
              <a:cs typeface="Times New Roman" pitchFamily="18" charset="0"/>
            </a:rPr>
            <a:t>иным вопросам</a:t>
          </a:r>
        </a:p>
      </dgm:t>
    </dgm:pt>
    <dgm:pt modelId="{448CD5F4-F704-450B-ADB6-155A38E7A906}" type="parTrans" cxnId="{6CA6E612-DA75-4F40-8080-1E67617A879C}">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90132685-8733-4C6C-A6B0-9786712A7D67}" type="sibTrans" cxnId="{6CA6E612-DA75-4F40-8080-1E67617A879C}">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87EE0BA-A350-4EB2-82A0-71FADA6F86F0}" type="pres">
      <dgm:prSet presAssocID="{530DDBBA-5A00-4803-9DEB-E9CC4E36B66E}" presName="linearFlow" presStyleCnt="0">
        <dgm:presLayoutVars>
          <dgm:dir/>
          <dgm:animLvl val="lvl"/>
          <dgm:resizeHandles val="exact"/>
        </dgm:presLayoutVars>
      </dgm:prSet>
      <dgm:spPr/>
    </dgm:pt>
    <dgm:pt modelId="{6DDCFFAA-FC49-4C7F-BA8E-93ABC5366B3B}" type="pres">
      <dgm:prSet presAssocID="{8D546B02-8D9B-4819-9870-456598F24F94}" presName="composite" presStyleCnt="0"/>
      <dgm:spPr/>
    </dgm:pt>
    <dgm:pt modelId="{7F9B0F1E-C958-413D-9599-CA06E951F5EB}" type="pres">
      <dgm:prSet presAssocID="{8D546B02-8D9B-4819-9870-456598F24F94}" presName="parentText" presStyleLbl="alignNode1" presStyleIdx="0" presStyleCnt="5" custLinFactNeighborX="-10343" custLinFactNeighborY="-182">
        <dgm:presLayoutVars>
          <dgm:chMax val="1"/>
          <dgm:bulletEnabled val="1"/>
        </dgm:presLayoutVars>
      </dgm:prSet>
      <dgm:spPr/>
    </dgm:pt>
    <dgm:pt modelId="{B00B28A9-43DA-46BF-BC4D-BE6D19DE0BCA}" type="pres">
      <dgm:prSet presAssocID="{8D546B02-8D9B-4819-9870-456598F24F94}" presName="descendantText" presStyleLbl="alignAcc1" presStyleIdx="0" presStyleCnt="5">
        <dgm:presLayoutVars>
          <dgm:bulletEnabled val="1"/>
        </dgm:presLayoutVars>
      </dgm:prSet>
      <dgm:spPr/>
    </dgm:pt>
    <dgm:pt modelId="{CD88D668-CEE2-491F-A0E1-30DF18D78577}" type="pres">
      <dgm:prSet presAssocID="{9DE5DE3D-F221-46A2-A6F2-75D652921772}" presName="sp" presStyleCnt="0"/>
      <dgm:spPr/>
    </dgm:pt>
    <dgm:pt modelId="{EED91905-2992-4443-8D42-3D0541B6C9DF}" type="pres">
      <dgm:prSet presAssocID="{D142F180-3A93-4346-BFAE-A1645EAAE215}" presName="composite" presStyleCnt="0"/>
      <dgm:spPr/>
    </dgm:pt>
    <dgm:pt modelId="{905E3221-9487-4197-8C0A-FC6D0A3A2027}" type="pres">
      <dgm:prSet presAssocID="{D142F180-3A93-4346-BFAE-A1645EAAE215}" presName="parentText" presStyleLbl="alignNode1" presStyleIdx="1" presStyleCnt="5" custLinFactNeighborX="-10343" custLinFactNeighborY="-182">
        <dgm:presLayoutVars>
          <dgm:chMax val="1"/>
          <dgm:bulletEnabled val="1"/>
        </dgm:presLayoutVars>
      </dgm:prSet>
      <dgm:spPr/>
    </dgm:pt>
    <dgm:pt modelId="{15B2B3C7-B195-4EC6-A80F-92DEB5DBB5EA}" type="pres">
      <dgm:prSet presAssocID="{D142F180-3A93-4346-BFAE-A1645EAAE215}" presName="descendantText" presStyleLbl="alignAcc1" presStyleIdx="1" presStyleCnt="5">
        <dgm:presLayoutVars>
          <dgm:bulletEnabled val="1"/>
        </dgm:presLayoutVars>
      </dgm:prSet>
      <dgm:spPr/>
    </dgm:pt>
    <dgm:pt modelId="{960EAF76-CC92-45FB-BD4D-3083BDDEC81B}" type="pres">
      <dgm:prSet presAssocID="{161C4952-716E-4ED8-836E-CC2C5465B14C}" presName="sp" presStyleCnt="0"/>
      <dgm:spPr/>
    </dgm:pt>
    <dgm:pt modelId="{DCD1D742-615F-44FA-9455-F91983278291}" type="pres">
      <dgm:prSet presAssocID="{630720B7-5E87-4E8B-BF1C-117BC075644D}" presName="composite" presStyleCnt="0"/>
      <dgm:spPr/>
    </dgm:pt>
    <dgm:pt modelId="{E4E122E1-7D76-49D1-A6C4-91A9A18C3C7F}" type="pres">
      <dgm:prSet presAssocID="{630720B7-5E87-4E8B-BF1C-117BC075644D}" presName="parentText" presStyleLbl="alignNode1" presStyleIdx="2" presStyleCnt="5" custLinFactNeighborX="-10343" custLinFactNeighborY="-182">
        <dgm:presLayoutVars>
          <dgm:chMax val="1"/>
          <dgm:bulletEnabled val="1"/>
        </dgm:presLayoutVars>
      </dgm:prSet>
      <dgm:spPr/>
    </dgm:pt>
    <dgm:pt modelId="{80E7170A-4E81-4742-B3CC-EC9ED46B894D}" type="pres">
      <dgm:prSet presAssocID="{630720B7-5E87-4E8B-BF1C-117BC075644D}" presName="descendantText" presStyleLbl="alignAcc1" presStyleIdx="2" presStyleCnt="5">
        <dgm:presLayoutVars>
          <dgm:bulletEnabled val="1"/>
        </dgm:presLayoutVars>
      </dgm:prSet>
      <dgm:spPr/>
    </dgm:pt>
    <dgm:pt modelId="{94B24468-9242-4BDC-871B-4AB0523E4EAD}" type="pres">
      <dgm:prSet presAssocID="{EBF3686F-7BA6-4586-9853-3985DD95C327}" presName="sp" presStyleCnt="0"/>
      <dgm:spPr/>
    </dgm:pt>
    <dgm:pt modelId="{7C708A87-FAF1-45E2-94FD-C7477D3BE148}" type="pres">
      <dgm:prSet presAssocID="{3775C193-F4CA-4C62-80E8-A523EB1FEB8D}" presName="composite" presStyleCnt="0"/>
      <dgm:spPr/>
    </dgm:pt>
    <dgm:pt modelId="{6F0E6B4F-1843-4E37-8907-4725CD762269}" type="pres">
      <dgm:prSet presAssocID="{3775C193-F4CA-4C62-80E8-A523EB1FEB8D}" presName="parentText" presStyleLbl="alignNode1" presStyleIdx="3" presStyleCnt="5" custLinFactNeighborX="-10343" custLinFactNeighborY="-182">
        <dgm:presLayoutVars>
          <dgm:chMax val="1"/>
          <dgm:bulletEnabled val="1"/>
        </dgm:presLayoutVars>
      </dgm:prSet>
      <dgm:spPr/>
    </dgm:pt>
    <dgm:pt modelId="{CCD8FE94-B69B-444E-8EFA-3A50B6FB76C5}" type="pres">
      <dgm:prSet presAssocID="{3775C193-F4CA-4C62-80E8-A523EB1FEB8D}" presName="descendantText" presStyleLbl="alignAcc1" presStyleIdx="3" presStyleCnt="5">
        <dgm:presLayoutVars>
          <dgm:bulletEnabled val="1"/>
        </dgm:presLayoutVars>
      </dgm:prSet>
      <dgm:spPr/>
    </dgm:pt>
    <dgm:pt modelId="{642E3E39-01BE-4020-846F-5BDA751F13C2}" type="pres">
      <dgm:prSet presAssocID="{9AC08370-B1C0-4949-AB2B-ACA1C4DFE14D}" presName="sp" presStyleCnt="0"/>
      <dgm:spPr/>
    </dgm:pt>
    <dgm:pt modelId="{0BF32AE7-EA16-4FB8-B9E8-C42A177206A8}" type="pres">
      <dgm:prSet presAssocID="{04B80E34-F3B9-4DC1-AC37-978E04547C8E}" presName="composite" presStyleCnt="0"/>
      <dgm:spPr/>
    </dgm:pt>
    <dgm:pt modelId="{D83544BB-CFD9-47C4-9FC2-08B3C6D55609}" type="pres">
      <dgm:prSet presAssocID="{04B80E34-F3B9-4DC1-AC37-978E04547C8E}" presName="parentText" presStyleLbl="alignNode1" presStyleIdx="4" presStyleCnt="5">
        <dgm:presLayoutVars>
          <dgm:chMax val="1"/>
          <dgm:bulletEnabled val="1"/>
        </dgm:presLayoutVars>
      </dgm:prSet>
      <dgm:spPr/>
    </dgm:pt>
    <dgm:pt modelId="{43938514-4C1B-456F-9163-EA5BFE7C253D}" type="pres">
      <dgm:prSet presAssocID="{04B80E34-F3B9-4DC1-AC37-978E04547C8E}" presName="descendantText" presStyleLbl="alignAcc1" presStyleIdx="4" presStyleCnt="5">
        <dgm:presLayoutVars>
          <dgm:bulletEnabled val="1"/>
        </dgm:presLayoutVars>
      </dgm:prSet>
      <dgm:spPr/>
    </dgm:pt>
  </dgm:ptLst>
  <dgm:cxnLst>
    <dgm:cxn modelId="{9DFDD107-3AC6-4707-95E3-A0448AF96970}" srcId="{630720B7-5E87-4E8B-BF1C-117BC075644D}" destId="{F933ABD7-B99D-41A1-80FF-1857B02B6F8F}" srcOrd="0" destOrd="0" parTransId="{9F53B610-CBF1-4A7B-B2A7-D481251D90EF}" sibTransId="{EE30EB15-F1E1-4372-AE39-3DBE0F061ABB}"/>
    <dgm:cxn modelId="{CE57CD08-7116-4C62-91BF-91347A5A12BE}" type="presOf" srcId="{30ACBFDE-A781-4E49-BBCB-C6BEBB374BE6}" destId="{B00B28A9-43DA-46BF-BC4D-BE6D19DE0BCA}" srcOrd="0" destOrd="0" presId="urn:microsoft.com/office/officeart/2005/8/layout/chevron2"/>
    <dgm:cxn modelId="{6CA6E612-DA75-4F40-8080-1E67617A879C}" srcId="{04B80E34-F3B9-4DC1-AC37-978E04547C8E}" destId="{C1090D13-B277-4C3B-8B0F-E454F962576C}" srcOrd="0" destOrd="0" parTransId="{448CD5F4-F704-450B-ADB6-155A38E7A906}" sibTransId="{90132685-8733-4C6C-A6B0-9786712A7D67}"/>
    <dgm:cxn modelId="{CA956016-D03D-4F01-B918-43EAC169DF8B}" srcId="{8D546B02-8D9B-4819-9870-456598F24F94}" destId="{30ACBFDE-A781-4E49-BBCB-C6BEBB374BE6}" srcOrd="0" destOrd="0" parTransId="{600A48E6-5C52-4C00-9F22-26A877D596A3}" sibTransId="{6F4545E8-E7B2-4BC1-9865-786E62703594}"/>
    <dgm:cxn modelId="{C8B1E817-9F26-4F8D-9AAE-C126076502AB}" type="presOf" srcId="{630720B7-5E87-4E8B-BF1C-117BC075644D}" destId="{E4E122E1-7D76-49D1-A6C4-91A9A18C3C7F}" srcOrd="0" destOrd="0" presId="urn:microsoft.com/office/officeart/2005/8/layout/chevron2"/>
    <dgm:cxn modelId="{129E321A-84A9-4026-B4B1-3CBBC5142A56}" srcId="{530DDBBA-5A00-4803-9DEB-E9CC4E36B66E}" destId="{D142F180-3A93-4346-BFAE-A1645EAAE215}" srcOrd="1" destOrd="0" parTransId="{4BD33F05-0398-402F-BB2D-6BEFB2692F80}" sibTransId="{161C4952-716E-4ED8-836E-CC2C5465B14C}"/>
    <dgm:cxn modelId="{BC715C33-5979-4CB0-9A64-FA109560657E}" type="presOf" srcId="{530DDBBA-5A00-4803-9DEB-E9CC4E36B66E}" destId="{E87EE0BA-A350-4EB2-82A0-71FADA6F86F0}" srcOrd="0" destOrd="0" presId="urn:microsoft.com/office/officeart/2005/8/layout/chevron2"/>
    <dgm:cxn modelId="{F4DA9D39-B484-4379-A02F-78C34DAD832B}" type="presOf" srcId="{F933ABD7-B99D-41A1-80FF-1857B02B6F8F}" destId="{80E7170A-4E81-4742-B3CC-EC9ED46B894D}" srcOrd="0" destOrd="0" presId="urn:microsoft.com/office/officeart/2005/8/layout/chevron2"/>
    <dgm:cxn modelId="{C5546F49-4941-4FC9-8334-52E7BC12DD22}" srcId="{530DDBBA-5A00-4803-9DEB-E9CC4E36B66E}" destId="{3775C193-F4CA-4C62-80E8-A523EB1FEB8D}" srcOrd="3" destOrd="0" parTransId="{06873B0B-8275-4043-A6B2-18B84FA15432}" sibTransId="{9AC08370-B1C0-4949-AB2B-ACA1C4DFE14D}"/>
    <dgm:cxn modelId="{5D2E746C-BE88-4A68-8D16-EEC7E8D0E919}" type="presOf" srcId="{04B80E34-F3B9-4DC1-AC37-978E04547C8E}" destId="{D83544BB-CFD9-47C4-9FC2-08B3C6D55609}" srcOrd="0" destOrd="0" presId="urn:microsoft.com/office/officeart/2005/8/layout/chevron2"/>
    <dgm:cxn modelId="{96AFDF4C-110D-4FB3-8B2F-3B9CA43F700A}" srcId="{530DDBBA-5A00-4803-9DEB-E9CC4E36B66E}" destId="{8D546B02-8D9B-4819-9870-456598F24F94}" srcOrd="0" destOrd="0" parTransId="{151B02B2-09D9-4FCB-A24D-4D164779F709}" sibTransId="{9DE5DE3D-F221-46A2-A6F2-75D652921772}"/>
    <dgm:cxn modelId="{735CF66F-C883-4F10-9BAE-A568669E7CC0}" srcId="{530DDBBA-5A00-4803-9DEB-E9CC4E36B66E}" destId="{04B80E34-F3B9-4DC1-AC37-978E04547C8E}" srcOrd="4" destOrd="0" parTransId="{176ED4B2-A3EA-45B8-8D29-D4E8EAFE8CBF}" sibTransId="{F4577354-C9CE-49A9-AAA0-7198A146C4D0}"/>
    <dgm:cxn modelId="{9D0AE688-EC50-4A13-BB14-3EF9D681D957}" srcId="{3775C193-F4CA-4C62-80E8-A523EB1FEB8D}" destId="{7E350B0B-BE88-4768-84B2-E9AA5EC063B6}" srcOrd="0" destOrd="0" parTransId="{107788C7-5FD8-4768-BC9F-B8DC1E7B1A74}" sibTransId="{99691B07-33AD-4190-970C-C0AE55069D14}"/>
    <dgm:cxn modelId="{D5874298-8FB9-4392-9424-2AA9A5E8F1F2}" type="presOf" srcId="{8D546B02-8D9B-4819-9870-456598F24F94}" destId="{7F9B0F1E-C958-413D-9599-CA06E951F5EB}" srcOrd="0" destOrd="0" presId="urn:microsoft.com/office/officeart/2005/8/layout/chevron2"/>
    <dgm:cxn modelId="{2C9CF49A-1FE4-4539-B90C-2D9B02700301}" type="presOf" srcId="{7E350B0B-BE88-4768-84B2-E9AA5EC063B6}" destId="{CCD8FE94-B69B-444E-8EFA-3A50B6FB76C5}" srcOrd="0" destOrd="0" presId="urn:microsoft.com/office/officeart/2005/8/layout/chevron2"/>
    <dgm:cxn modelId="{CAE9D6A3-D2AE-4E2F-BA30-6FE5517814FE}" type="presOf" srcId="{B99952C7-DA72-4ABB-81D3-A562B21D8013}" destId="{15B2B3C7-B195-4EC6-A80F-92DEB5DBB5EA}" srcOrd="0" destOrd="0" presId="urn:microsoft.com/office/officeart/2005/8/layout/chevron2"/>
    <dgm:cxn modelId="{B7F4ADAC-34D5-482E-895F-331B6E49B55F}" type="presOf" srcId="{3775C193-F4CA-4C62-80E8-A523EB1FEB8D}" destId="{6F0E6B4F-1843-4E37-8907-4725CD762269}" srcOrd="0" destOrd="0" presId="urn:microsoft.com/office/officeart/2005/8/layout/chevron2"/>
    <dgm:cxn modelId="{E0B709CA-D059-49FE-B449-58C9178F8AA4}" srcId="{530DDBBA-5A00-4803-9DEB-E9CC4E36B66E}" destId="{630720B7-5E87-4E8B-BF1C-117BC075644D}" srcOrd="2" destOrd="0" parTransId="{2F74E628-38C8-4E41-A319-6CC5109F01F0}" sibTransId="{EBF3686F-7BA6-4586-9853-3985DD95C327}"/>
    <dgm:cxn modelId="{3EB95ED4-3D6E-4CE4-B477-81F6FDAE26E3}" type="presOf" srcId="{D142F180-3A93-4346-BFAE-A1645EAAE215}" destId="{905E3221-9487-4197-8C0A-FC6D0A3A2027}" srcOrd="0" destOrd="0" presId="urn:microsoft.com/office/officeart/2005/8/layout/chevron2"/>
    <dgm:cxn modelId="{649D62E5-D3E7-4467-B207-657D34BDA5DD}" srcId="{D142F180-3A93-4346-BFAE-A1645EAAE215}" destId="{B99952C7-DA72-4ABB-81D3-A562B21D8013}" srcOrd="0" destOrd="0" parTransId="{1D318AAA-468F-42AB-B985-073783E28FDF}" sibTransId="{4A2F2EBD-8C5F-4BD4-B305-F8B3BC715798}"/>
    <dgm:cxn modelId="{5DCA87FA-82C0-4891-974D-C2631C6B257B}" type="presOf" srcId="{C1090D13-B277-4C3B-8B0F-E454F962576C}" destId="{43938514-4C1B-456F-9163-EA5BFE7C253D}" srcOrd="0" destOrd="0" presId="urn:microsoft.com/office/officeart/2005/8/layout/chevron2"/>
    <dgm:cxn modelId="{6CB4CFB4-3AE9-4033-B105-4C9262030DAD}" type="presParOf" srcId="{E87EE0BA-A350-4EB2-82A0-71FADA6F86F0}" destId="{6DDCFFAA-FC49-4C7F-BA8E-93ABC5366B3B}" srcOrd="0" destOrd="0" presId="urn:microsoft.com/office/officeart/2005/8/layout/chevron2"/>
    <dgm:cxn modelId="{56C6ABCC-3916-4113-A7E4-1920D04EB2D0}" type="presParOf" srcId="{6DDCFFAA-FC49-4C7F-BA8E-93ABC5366B3B}" destId="{7F9B0F1E-C958-413D-9599-CA06E951F5EB}" srcOrd="0" destOrd="0" presId="urn:microsoft.com/office/officeart/2005/8/layout/chevron2"/>
    <dgm:cxn modelId="{53214F08-E45C-4734-B213-E654030A249E}" type="presParOf" srcId="{6DDCFFAA-FC49-4C7F-BA8E-93ABC5366B3B}" destId="{B00B28A9-43DA-46BF-BC4D-BE6D19DE0BCA}" srcOrd="1" destOrd="0" presId="urn:microsoft.com/office/officeart/2005/8/layout/chevron2"/>
    <dgm:cxn modelId="{13AA69F7-0372-4EFF-A292-F19337D095EE}" type="presParOf" srcId="{E87EE0BA-A350-4EB2-82A0-71FADA6F86F0}" destId="{CD88D668-CEE2-491F-A0E1-30DF18D78577}" srcOrd="1" destOrd="0" presId="urn:microsoft.com/office/officeart/2005/8/layout/chevron2"/>
    <dgm:cxn modelId="{AADD13B2-4C94-4483-AFB3-C1B4294A0E58}" type="presParOf" srcId="{E87EE0BA-A350-4EB2-82A0-71FADA6F86F0}" destId="{EED91905-2992-4443-8D42-3D0541B6C9DF}" srcOrd="2" destOrd="0" presId="urn:microsoft.com/office/officeart/2005/8/layout/chevron2"/>
    <dgm:cxn modelId="{91B44E6D-ECCB-4F30-B80D-6394C7E64F07}" type="presParOf" srcId="{EED91905-2992-4443-8D42-3D0541B6C9DF}" destId="{905E3221-9487-4197-8C0A-FC6D0A3A2027}" srcOrd="0" destOrd="0" presId="urn:microsoft.com/office/officeart/2005/8/layout/chevron2"/>
    <dgm:cxn modelId="{854446FB-0F1C-442E-A971-2A828DDF327B}" type="presParOf" srcId="{EED91905-2992-4443-8D42-3D0541B6C9DF}" destId="{15B2B3C7-B195-4EC6-A80F-92DEB5DBB5EA}" srcOrd="1" destOrd="0" presId="urn:microsoft.com/office/officeart/2005/8/layout/chevron2"/>
    <dgm:cxn modelId="{6FF4E9C2-50B3-487F-98F8-8AEDB9971442}" type="presParOf" srcId="{E87EE0BA-A350-4EB2-82A0-71FADA6F86F0}" destId="{960EAF76-CC92-45FB-BD4D-3083BDDEC81B}" srcOrd="3" destOrd="0" presId="urn:microsoft.com/office/officeart/2005/8/layout/chevron2"/>
    <dgm:cxn modelId="{7E3251DB-1630-4739-8B43-1B6B87E35A99}" type="presParOf" srcId="{E87EE0BA-A350-4EB2-82A0-71FADA6F86F0}" destId="{DCD1D742-615F-44FA-9455-F91983278291}" srcOrd="4" destOrd="0" presId="urn:microsoft.com/office/officeart/2005/8/layout/chevron2"/>
    <dgm:cxn modelId="{E0DD01B4-0E43-469B-B5B8-D3CD28923B09}" type="presParOf" srcId="{DCD1D742-615F-44FA-9455-F91983278291}" destId="{E4E122E1-7D76-49D1-A6C4-91A9A18C3C7F}" srcOrd="0" destOrd="0" presId="urn:microsoft.com/office/officeart/2005/8/layout/chevron2"/>
    <dgm:cxn modelId="{77DF7A69-F3A6-403B-A12E-94C8B2BBCCC6}" type="presParOf" srcId="{DCD1D742-615F-44FA-9455-F91983278291}" destId="{80E7170A-4E81-4742-B3CC-EC9ED46B894D}" srcOrd="1" destOrd="0" presId="urn:microsoft.com/office/officeart/2005/8/layout/chevron2"/>
    <dgm:cxn modelId="{083C3B75-FA36-43D7-A45F-F4A5708503FA}" type="presParOf" srcId="{E87EE0BA-A350-4EB2-82A0-71FADA6F86F0}" destId="{94B24468-9242-4BDC-871B-4AB0523E4EAD}" srcOrd="5" destOrd="0" presId="urn:microsoft.com/office/officeart/2005/8/layout/chevron2"/>
    <dgm:cxn modelId="{7482BB25-21EA-4A7C-93CA-56357093F344}" type="presParOf" srcId="{E87EE0BA-A350-4EB2-82A0-71FADA6F86F0}" destId="{7C708A87-FAF1-45E2-94FD-C7477D3BE148}" srcOrd="6" destOrd="0" presId="urn:microsoft.com/office/officeart/2005/8/layout/chevron2"/>
    <dgm:cxn modelId="{5F26E868-9260-4F37-9FD7-A906A5D612C1}" type="presParOf" srcId="{7C708A87-FAF1-45E2-94FD-C7477D3BE148}" destId="{6F0E6B4F-1843-4E37-8907-4725CD762269}" srcOrd="0" destOrd="0" presId="urn:microsoft.com/office/officeart/2005/8/layout/chevron2"/>
    <dgm:cxn modelId="{8DE8C75B-19FD-49F6-BFA0-196BA98E69E2}" type="presParOf" srcId="{7C708A87-FAF1-45E2-94FD-C7477D3BE148}" destId="{CCD8FE94-B69B-444E-8EFA-3A50B6FB76C5}" srcOrd="1" destOrd="0" presId="urn:microsoft.com/office/officeart/2005/8/layout/chevron2"/>
    <dgm:cxn modelId="{EC4944A3-6652-4B9F-9A7B-65B404D3A200}" type="presParOf" srcId="{E87EE0BA-A350-4EB2-82A0-71FADA6F86F0}" destId="{642E3E39-01BE-4020-846F-5BDA751F13C2}" srcOrd="7" destOrd="0" presId="urn:microsoft.com/office/officeart/2005/8/layout/chevron2"/>
    <dgm:cxn modelId="{973C63C8-C98C-4F92-919A-D1ACC8BF216A}" type="presParOf" srcId="{E87EE0BA-A350-4EB2-82A0-71FADA6F86F0}" destId="{0BF32AE7-EA16-4FB8-B9E8-C42A177206A8}" srcOrd="8" destOrd="0" presId="urn:microsoft.com/office/officeart/2005/8/layout/chevron2"/>
    <dgm:cxn modelId="{8CEF6F7D-8E05-487F-85A4-080AF2E0A969}" type="presParOf" srcId="{0BF32AE7-EA16-4FB8-B9E8-C42A177206A8}" destId="{D83544BB-CFD9-47C4-9FC2-08B3C6D55609}" srcOrd="0" destOrd="0" presId="urn:microsoft.com/office/officeart/2005/8/layout/chevron2"/>
    <dgm:cxn modelId="{C01B0B12-F287-47C6-89CD-BEED90F290A9}" type="presParOf" srcId="{0BF32AE7-EA16-4FB8-B9E8-C42A177206A8}" destId="{43938514-4C1B-456F-9163-EA5BFE7C253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590BD2-59DB-40ED-8004-508D2BE27001}" type="doc">
      <dgm:prSet loTypeId="urn:microsoft.com/office/officeart/2005/8/layout/radial3" loCatId="relationship" qsTypeId="urn:microsoft.com/office/officeart/2005/8/quickstyle/simple1" qsCatId="simple" csTypeId="urn:microsoft.com/office/officeart/2005/8/colors/accent2_4" csCatId="accent2" phldr="1"/>
      <dgm:spPr/>
      <dgm:t>
        <a:bodyPr/>
        <a:lstStyle/>
        <a:p>
          <a:endParaRPr lang="ru-RU"/>
        </a:p>
      </dgm:t>
    </dgm:pt>
    <dgm:pt modelId="{1D891D2D-4E02-4248-8BA1-2EF87EB1F1BB}">
      <dgm:prSet/>
      <dgm:spPr/>
      <dgm:t>
        <a:bodyPr/>
        <a:lstStyle/>
        <a:p>
          <a:r>
            <a:rPr lang="ru-RU" dirty="0">
              <a:solidFill>
                <a:schemeClr val="accent5">
                  <a:lumMod val="50000"/>
                </a:schemeClr>
              </a:solidFill>
              <a:latin typeface="Times New Roman" pitchFamily="18" charset="0"/>
              <a:cs typeface="Times New Roman" pitchFamily="18" charset="0"/>
            </a:rPr>
            <a:t>Выплата пенсий за выслугу лет работникам, замещавшим должности муниципальной службы – 108,0 тыс.руб.</a:t>
          </a:r>
        </a:p>
      </dgm:t>
    </dgm:pt>
    <dgm:pt modelId="{0808BC2D-4A19-4DFA-A95B-BEF286C76930}" type="parTrans" cxnId="{0C5E25AD-5B65-457B-9D75-8FCE5B64E9D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BA07F6B-665D-435E-910F-B89BCD20C0B3}" type="sibTrans" cxnId="{0C5E25AD-5B65-457B-9D75-8FCE5B64E9D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A1511DB2-8D65-4F1A-88FE-207E412D68A1}">
      <dgm:prSet phldrT="[Текст]"/>
      <dgm:spPr/>
      <dgm:t>
        <a:bodyPr/>
        <a:lstStyle/>
        <a:p>
          <a:endParaRPr lang="ru-RU" dirty="0">
            <a:solidFill>
              <a:schemeClr val="accent5">
                <a:lumMod val="50000"/>
              </a:schemeClr>
            </a:solidFill>
            <a:latin typeface="Times New Roman" pitchFamily="18" charset="0"/>
            <a:cs typeface="Times New Roman" pitchFamily="18" charset="0"/>
          </a:endParaRPr>
        </a:p>
      </dgm:t>
    </dgm:pt>
    <dgm:pt modelId="{1928AB7A-D617-4451-8CF4-FD6CEC545D28}" type="parTrans" cxnId="{786A589E-9F7B-4698-B045-1774B97D293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827AC41E-C439-4D65-BBF5-7EDE66BB94DC}" type="sibTrans" cxnId="{786A589E-9F7B-4698-B045-1774B97D293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11AAF8C-97D5-4577-887C-4FA09005D14E}">
      <dgm:prSet phldrT="[Текст]"/>
      <dgm:spPr/>
      <dgm:t>
        <a:bodyPr/>
        <a:lstStyle/>
        <a:p>
          <a:endParaRPr lang="ru-RU" dirty="0">
            <a:solidFill>
              <a:schemeClr val="accent5">
                <a:lumMod val="50000"/>
              </a:schemeClr>
            </a:solidFill>
            <a:latin typeface="Times New Roman" pitchFamily="18" charset="0"/>
            <a:cs typeface="Times New Roman" pitchFamily="18" charset="0"/>
          </a:endParaRPr>
        </a:p>
      </dgm:t>
    </dgm:pt>
    <dgm:pt modelId="{D6A0412A-B520-42D8-8989-71180A27881C}" type="parTrans" cxnId="{81CD5A1B-F06D-4EAA-9E07-C598FE88B70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02A0D776-C0C8-4519-9C96-199E04303D76}" type="sibTrans" cxnId="{81CD5A1B-F06D-4EAA-9E07-C598FE88B70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25732C33-05D6-49B0-8891-3CAFEC9353E7}">
      <dgm:prSet phldrT="[Текст]"/>
      <dgm:spPr/>
      <dgm:t>
        <a:bodyPr/>
        <a:lstStyle/>
        <a:p>
          <a:r>
            <a:rPr lang="ru-RU" dirty="0">
              <a:solidFill>
                <a:schemeClr val="accent5">
                  <a:lumMod val="50000"/>
                </a:schemeClr>
              </a:solidFill>
              <a:latin typeface="Times New Roman" pitchFamily="18" charset="0"/>
              <a:cs typeface="Times New Roman" pitchFamily="18" charset="0"/>
            </a:rPr>
            <a:t>Социальная политика</a:t>
          </a:r>
        </a:p>
      </dgm:t>
    </dgm:pt>
    <dgm:pt modelId="{1F1AB46F-BE76-4B89-B908-0BCF7F6C304C}" type="sibTrans" cxnId="{0F2564D5-C8BD-4804-BB10-CF3DE93C5D3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588276F5-166C-46B7-9E8B-6FC3B89639F5}" type="parTrans" cxnId="{0F2564D5-C8BD-4804-BB10-CF3DE93C5D3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C05DEF7-8D26-4230-9E9F-6C85C1163A0A}">
      <dgm:prSet phldrT="[Текст]"/>
      <dgm:spPr/>
      <dgm:t>
        <a:bodyPr/>
        <a:lstStyle/>
        <a:p>
          <a:r>
            <a:rPr lang="ru-RU" dirty="0">
              <a:solidFill>
                <a:schemeClr val="accent5">
                  <a:lumMod val="50000"/>
                </a:schemeClr>
              </a:solidFill>
              <a:latin typeface="Times New Roman" pitchFamily="18" charset="0"/>
              <a:cs typeface="Times New Roman" pitchFamily="18" charset="0"/>
            </a:rPr>
            <a:t>Оказана помощь 4 гражданам, пострадавшим от пожара - 40,0 </a:t>
          </a:r>
          <a:r>
            <a:rPr lang="ru-RU" dirty="0" err="1">
              <a:solidFill>
                <a:schemeClr val="accent5">
                  <a:lumMod val="50000"/>
                </a:schemeClr>
              </a:solidFill>
              <a:latin typeface="Times New Roman" pitchFamily="18" charset="0"/>
              <a:cs typeface="Times New Roman" pitchFamily="18" charset="0"/>
            </a:rPr>
            <a:t>тыс.руб</a:t>
          </a:r>
          <a:r>
            <a:rPr lang="ru-RU" dirty="0">
              <a:solidFill>
                <a:schemeClr val="accent5">
                  <a:lumMod val="50000"/>
                </a:schemeClr>
              </a:solidFill>
              <a:latin typeface="Times New Roman" pitchFamily="18" charset="0"/>
              <a:cs typeface="Times New Roman" pitchFamily="18" charset="0"/>
            </a:rPr>
            <a:t>.</a:t>
          </a:r>
        </a:p>
      </dgm:t>
    </dgm:pt>
    <dgm:pt modelId="{A6706B38-421C-4C54-8E5C-C5F12ED84C4D}" type="parTrans" cxnId="{406EB15F-D7DD-4FD4-A848-D552C0435B3F}">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8E55CD52-14D8-4F04-AAA6-DF0FED91A1B0}" type="sibTrans" cxnId="{406EB15F-D7DD-4FD4-A848-D552C0435B3F}">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53D3171-6F6D-48B5-A81A-6DDF0AF76EC0}" type="pres">
      <dgm:prSet presAssocID="{69590BD2-59DB-40ED-8004-508D2BE27001}" presName="composite" presStyleCnt="0">
        <dgm:presLayoutVars>
          <dgm:chMax val="1"/>
          <dgm:dir/>
          <dgm:resizeHandles val="exact"/>
        </dgm:presLayoutVars>
      </dgm:prSet>
      <dgm:spPr/>
    </dgm:pt>
    <dgm:pt modelId="{0189E7B8-0F9C-40DA-8F9E-DA30A6237989}" type="pres">
      <dgm:prSet presAssocID="{69590BD2-59DB-40ED-8004-508D2BE27001}" presName="radial" presStyleCnt="0">
        <dgm:presLayoutVars>
          <dgm:animLvl val="ctr"/>
        </dgm:presLayoutVars>
      </dgm:prSet>
      <dgm:spPr/>
    </dgm:pt>
    <dgm:pt modelId="{C4F967DA-89D0-4677-A3D8-4A67215BEA2F}" type="pres">
      <dgm:prSet presAssocID="{25732C33-05D6-49B0-8891-3CAFEC9353E7}" presName="centerShape" presStyleLbl="vennNode1" presStyleIdx="0" presStyleCnt="3" custLinFactNeighborX="-729" custLinFactNeighborY="5289"/>
      <dgm:spPr/>
    </dgm:pt>
    <dgm:pt modelId="{8F57F058-626F-45CF-A724-E208119F6639}" type="pres">
      <dgm:prSet presAssocID="{1D891D2D-4E02-4248-8BA1-2EF87EB1F1BB}" presName="node" presStyleLbl="vennNode1" presStyleIdx="1" presStyleCnt="3" custScaleX="208987" custScaleY="133801" custRadScaleRad="103623" custRadScaleInc="17502">
        <dgm:presLayoutVars>
          <dgm:bulletEnabled val="1"/>
        </dgm:presLayoutVars>
      </dgm:prSet>
      <dgm:spPr/>
    </dgm:pt>
    <dgm:pt modelId="{057C44C7-24CC-47B4-A0A4-4844B5AD1F58}" type="pres">
      <dgm:prSet presAssocID="{CC05DEF7-8D26-4230-9E9F-6C85C1163A0A}" presName="node" presStyleLbl="vennNode1" presStyleIdx="2" presStyleCnt="3" custScaleX="198606" custScaleY="141309" custRadScaleRad="119719" custRadScaleInc="17382">
        <dgm:presLayoutVars>
          <dgm:bulletEnabled val="1"/>
        </dgm:presLayoutVars>
      </dgm:prSet>
      <dgm:spPr/>
    </dgm:pt>
  </dgm:ptLst>
  <dgm:cxnLst>
    <dgm:cxn modelId="{203FF203-64BB-4A51-B2C5-DB4BE6BF5C03}" type="presOf" srcId="{CC05DEF7-8D26-4230-9E9F-6C85C1163A0A}" destId="{057C44C7-24CC-47B4-A0A4-4844B5AD1F58}" srcOrd="0" destOrd="0" presId="urn:microsoft.com/office/officeart/2005/8/layout/radial3"/>
    <dgm:cxn modelId="{81CD5A1B-F06D-4EAA-9E07-C598FE88B70B}" srcId="{69590BD2-59DB-40ED-8004-508D2BE27001}" destId="{411AAF8C-97D5-4577-887C-4FA09005D14E}" srcOrd="1" destOrd="0" parTransId="{D6A0412A-B520-42D8-8989-71180A27881C}" sibTransId="{02A0D776-C0C8-4519-9C96-199E04303D76}"/>
    <dgm:cxn modelId="{406EB15F-D7DD-4FD4-A848-D552C0435B3F}" srcId="{25732C33-05D6-49B0-8891-3CAFEC9353E7}" destId="{CC05DEF7-8D26-4230-9E9F-6C85C1163A0A}" srcOrd="1" destOrd="0" parTransId="{A6706B38-421C-4C54-8E5C-C5F12ED84C4D}" sibTransId="{8E55CD52-14D8-4F04-AAA6-DF0FED91A1B0}"/>
    <dgm:cxn modelId="{8F97D180-73FC-4BD0-BEEE-7DF0E5780DB3}" type="presOf" srcId="{1D891D2D-4E02-4248-8BA1-2EF87EB1F1BB}" destId="{8F57F058-626F-45CF-A724-E208119F6639}" srcOrd="0" destOrd="0" presId="urn:microsoft.com/office/officeart/2005/8/layout/radial3"/>
    <dgm:cxn modelId="{786A589E-9F7B-4698-B045-1774B97D2933}" srcId="{69590BD2-59DB-40ED-8004-508D2BE27001}" destId="{A1511DB2-8D65-4F1A-88FE-207E412D68A1}" srcOrd="2" destOrd="0" parTransId="{1928AB7A-D617-4451-8CF4-FD6CEC545D28}" sibTransId="{827AC41E-C439-4D65-BBF5-7EDE66BB94DC}"/>
    <dgm:cxn modelId="{0C5E25AD-5B65-457B-9D75-8FCE5B64E9D9}" srcId="{25732C33-05D6-49B0-8891-3CAFEC9353E7}" destId="{1D891D2D-4E02-4248-8BA1-2EF87EB1F1BB}" srcOrd="0" destOrd="0" parTransId="{0808BC2D-4A19-4DFA-A95B-BEF286C76930}" sibTransId="{4BA07F6B-665D-435E-910F-B89BCD20C0B3}"/>
    <dgm:cxn modelId="{5147A2D4-C74C-4AF7-93DD-121C363D4359}" type="presOf" srcId="{25732C33-05D6-49B0-8891-3CAFEC9353E7}" destId="{C4F967DA-89D0-4677-A3D8-4A67215BEA2F}" srcOrd="0" destOrd="0" presId="urn:microsoft.com/office/officeart/2005/8/layout/radial3"/>
    <dgm:cxn modelId="{0F2564D5-C8BD-4804-BB10-CF3DE93C5D39}" srcId="{69590BD2-59DB-40ED-8004-508D2BE27001}" destId="{25732C33-05D6-49B0-8891-3CAFEC9353E7}" srcOrd="0" destOrd="0" parTransId="{588276F5-166C-46B7-9E8B-6FC3B89639F5}" sibTransId="{1F1AB46F-BE76-4B89-B908-0BCF7F6C304C}"/>
    <dgm:cxn modelId="{44402CDD-4AA3-481D-AE99-B12C82BD3033}" type="presOf" srcId="{69590BD2-59DB-40ED-8004-508D2BE27001}" destId="{453D3171-6F6D-48B5-A81A-6DDF0AF76EC0}" srcOrd="0" destOrd="0" presId="urn:microsoft.com/office/officeart/2005/8/layout/radial3"/>
    <dgm:cxn modelId="{07006B77-C2D8-4E26-AD41-3C00C534774C}" type="presParOf" srcId="{453D3171-6F6D-48B5-A81A-6DDF0AF76EC0}" destId="{0189E7B8-0F9C-40DA-8F9E-DA30A6237989}" srcOrd="0" destOrd="0" presId="urn:microsoft.com/office/officeart/2005/8/layout/radial3"/>
    <dgm:cxn modelId="{C929E255-7B02-436E-84E6-15529A39BCA5}" type="presParOf" srcId="{0189E7B8-0F9C-40DA-8F9E-DA30A6237989}" destId="{C4F967DA-89D0-4677-A3D8-4A67215BEA2F}" srcOrd="0" destOrd="0" presId="urn:microsoft.com/office/officeart/2005/8/layout/radial3"/>
    <dgm:cxn modelId="{B6D0B753-AC83-4402-A793-2E9073DFA1B0}" type="presParOf" srcId="{0189E7B8-0F9C-40DA-8F9E-DA30A6237989}" destId="{8F57F058-626F-45CF-A724-E208119F6639}" srcOrd="1" destOrd="0" presId="urn:microsoft.com/office/officeart/2005/8/layout/radial3"/>
    <dgm:cxn modelId="{D0578564-5C19-4C27-98A7-712C5722E220}" type="presParOf" srcId="{0189E7B8-0F9C-40DA-8F9E-DA30A6237989}" destId="{057C44C7-24CC-47B4-A0A4-4844B5AD1F58}" srcOrd="2"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Поэтапное доведение средней  заработной платы работникам культуры муниципальных учреждений культуры Ивановской области до средней заработной платы в Ивановской области – 3767,9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861A7226-9007-4364-A023-A3238B924FD6}">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Обеспечение деятельности -  18825,6 тыс.руб. </a:t>
          </a:r>
        </a:p>
      </dgm:t>
    </dgm:pt>
    <dgm:pt modelId="{2EA5C460-9A5D-4155-8442-6CB1ED50F40C}" type="parTrans" cxnId="{0DD3C162-E817-4ED7-938D-6B1411E91535}">
      <dgm:prSet/>
      <dgm:spPr/>
      <dgm:t>
        <a:bodyPr/>
        <a:lstStyle/>
        <a:p>
          <a:endParaRPr lang="ru-RU"/>
        </a:p>
      </dgm:t>
    </dgm:pt>
    <dgm:pt modelId="{5493251C-EA1F-4A22-8DDE-1A816B60F28E}" type="sibTrans" cxnId="{0DD3C162-E817-4ED7-938D-6B1411E91535}">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2"/>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2"/>
      <dgm:spPr/>
    </dgm:pt>
    <dgm:pt modelId="{9FBE8D94-B585-4A73-B4EF-DD02E90B7C55}" type="pres">
      <dgm:prSet presAssocID="{315699C9-F5A1-4F9E-A9C2-31B6ACCD52EF}" presName="dstNode" presStyleLbl="node1" presStyleIdx="0" presStyleCnt="2"/>
      <dgm:spPr/>
    </dgm:pt>
    <dgm:pt modelId="{10B51664-6B3A-4A3D-A95B-A719BB6FAE73}" type="pres">
      <dgm:prSet presAssocID="{861A7226-9007-4364-A023-A3238B924FD6}" presName="text_1" presStyleLbl="node1" presStyleIdx="0" presStyleCnt="2">
        <dgm:presLayoutVars>
          <dgm:bulletEnabled val="1"/>
        </dgm:presLayoutVars>
      </dgm:prSet>
      <dgm:spPr/>
    </dgm:pt>
    <dgm:pt modelId="{DFF5477D-DD77-4658-A920-B630EF57A1AF}" type="pres">
      <dgm:prSet presAssocID="{861A7226-9007-4364-A023-A3238B924FD6}" presName="accent_1" presStyleCnt="0"/>
      <dgm:spPr/>
    </dgm:pt>
    <dgm:pt modelId="{E0C5AECE-1B8D-4322-BA27-A0E5BC07777E}" type="pres">
      <dgm:prSet presAssocID="{861A7226-9007-4364-A023-A3238B924FD6}" presName="accentRepeatNode" presStyleLbl="solidFgAcc1" presStyleIdx="0" presStyleCnt="2"/>
      <dgm:spPr/>
    </dgm:pt>
    <dgm:pt modelId="{D878CA82-299D-4058-8DAC-FD24F5C58A31}" type="pres">
      <dgm:prSet presAssocID="{D6697977-6FE2-40F5-B910-5DC1316331D7}" presName="text_2" presStyleLbl="node1" presStyleIdx="1" presStyleCnt="2" custScaleY="130848">
        <dgm:presLayoutVars>
          <dgm:bulletEnabled val="1"/>
        </dgm:presLayoutVars>
      </dgm:prSet>
      <dgm:spPr/>
    </dgm:pt>
    <dgm:pt modelId="{6A7CDE55-EC73-4FB4-8D6B-6BDC380E94D4}" type="pres">
      <dgm:prSet presAssocID="{D6697977-6FE2-40F5-B910-5DC1316331D7}" presName="accent_2" presStyleCnt="0"/>
      <dgm:spPr/>
    </dgm:pt>
    <dgm:pt modelId="{052F6C1F-EB67-4700-AA9B-912E0BCD417F}" type="pres">
      <dgm:prSet presAssocID="{D6697977-6FE2-40F5-B910-5DC1316331D7}" presName="accentRepeatNode" presStyleLbl="solidFgAcc1" presStyleIdx="1" presStyleCnt="2"/>
      <dgm:spPr/>
    </dgm:pt>
  </dgm:ptLst>
  <dgm:cxnLst>
    <dgm:cxn modelId="{3AFDB307-06C8-4911-AF57-7A76747783FB}" type="presOf" srcId="{5493251C-EA1F-4A22-8DDE-1A816B60F28E}" destId="{19185CE7-8543-41F1-9AE9-6B616CA58444}" srcOrd="0" destOrd="0" presId="urn:microsoft.com/office/officeart/2008/layout/VerticalCurvedList"/>
    <dgm:cxn modelId="{B404DA1F-832E-4185-9708-5D189111E01D}" type="presOf" srcId="{315699C9-F5A1-4F9E-A9C2-31B6ACCD52EF}" destId="{C1768847-A479-40DD-AB73-04B5AE468FE6}" srcOrd="0" destOrd="0" presId="urn:microsoft.com/office/officeart/2008/layout/VerticalCurvedList"/>
    <dgm:cxn modelId="{0DD3C162-E817-4ED7-938D-6B1411E91535}" srcId="{315699C9-F5A1-4F9E-A9C2-31B6ACCD52EF}" destId="{861A7226-9007-4364-A023-A3238B924FD6}" srcOrd="0" destOrd="0" parTransId="{2EA5C460-9A5D-4155-8442-6CB1ED50F40C}" sibTransId="{5493251C-EA1F-4A22-8DDE-1A816B60F28E}"/>
    <dgm:cxn modelId="{C41983A2-9473-4AE6-9F39-8F0D04F30BA9}" type="presOf" srcId="{D6697977-6FE2-40F5-B910-5DC1316331D7}" destId="{D878CA82-299D-4058-8DAC-FD24F5C58A31}" srcOrd="0" destOrd="0" presId="urn:microsoft.com/office/officeart/2008/layout/VerticalCurvedList"/>
    <dgm:cxn modelId="{1944F1F1-D7F5-4934-95C9-A0DFE8AE7DDB}" srcId="{315699C9-F5A1-4F9E-A9C2-31B6ACCD52EF}" destId="{D6697977-6FE2-40F5-B910-5DC1316331D7}" srcOrd="1" destOrd="0" parTransId="{1064911C-9C4C-425D-8F92-03C0E2696F0E}" sibTransId="{D2A63BA7-4DD9-4D81-B59F-0939833470FD}"/>
    <dgm:cxn modelId="{AB513EFA-7AAE-4CBA-A957-6175D23F1134}" type="presOf" srcId="{861A7226-9007-4364-A023-A3238B924FD6}" destId="{10B51664-6B3A-4A3D-A95B-A719BB6FAE73}" srcOrd="0" destOrd="0" presId="urn:microsoft.com/office/officeart/2008/layout/VerticalCurvedList"/>
    <dgm:cxn modelId="{642D4647-CEEB-4C22-B087-87242E171D7F}" type="presParOf" srcId="{C1768847-A479-40DD-AB73-04B5AE468FE6}" destId="{AF04EB4B-18A0-45FE-9C3B-AE6E82E0FEBD}" srcOrd="0" destOrd="0" presId="urn:microsoft.com/office/officeart/2008/layout/VerticalCurvedList"/>
    <dgm:cxn modelId="{C7FE79E9-10A1-4820-AB70-C2BEFEA94CDE}" type="presParOf" srcId="{AF04EB4B-18A0-45FE-9C3B-AE6E82E0FEBD}" destId="{5C7A0B86-63F1-4C07-BC1A-7C0FB584BB2A}" srcOrd="0" destOrd="0" presId="urn:microsoft.com/office/officeart/2008/layout/VerticalCurvedList"/>
    <dgm:cxn modelId="{3E4803A2-5944-4CFD-9747-0BFEC47517B9}" type="presParOf" srcId="{5C7A0B86-63F1-4C07-BC1A-7C0FB584BB2A}" destId="{3BD598F3-F25A-4F42-BEED-E1D976A31EDD}" srcOrd="0" destOrd="0" presId="urn:microsoft.com/office/officeart/2008/layout/VerticalCurvedList"/>
    <dgm:cxn modelId="{E9754766-CD56-4489-95A4-C28949052B25}" type="presParOf" srcId="{5C7A0B86-63F1-4C07-BC1A-7C0FB584BB2A}" destId="{19185CE7-8543-41F1-9AE9-6B616CA58444}" srcOrd="1" destOrd="0" presId="urn:microsoft.com/office/officeart/2008/layout/VerticalCurvedList"/>
    <dgm:cxn modelId="{36C8ABEB-D9D9-4B8E-8C23-6B14BDCCA295}" type="presParOf" srcId="{5C7A0B86-63F1-4C07-BC1A-7C0FB584BB2A}" destId="{A1481B2D-3761-4797-BEB6-284CA48B147D}" srcOrd="2" destOrd="0" presId="urn:microsoft.com/office/officeart/2008/layout/VerticalCurvedList"/>
    <dgm:cxn modelId="{7E86EA18-12F5-4E56-9EB5-E309A95F0A18}" type="presParOf" srcId="{5C7A0B86-63F1-4C07-BC1A-7C0FB584BB2A}" destId="{9FBE8D94-B585-4A73-B4EF-DD02E90B7C55}" srcOrd="3" destOrd="0" presId="urn:microsoft.com/office/officeart/2008/layout/VerticalCurvedList"/>
    <dgm:cxn modelId="{BEBEF65F-CF69-4189-933D-A5F0AE2FC115}" type="presParOf" srcId="{AF04EB4B-18A0-45FE-9C3B-AE6E82E0FEBD}" destId="{10B51664-6B3A-4A3D-A95B-A719BB6FAE73}" srcOrd="1" destOrd="0" presId="urn:microsoft.com/office/officeart/2008/layout/VerticalCurvedList"/>
    <dgm:cxn modelId="{077547AA-5E2C-43AC-B9FF-D2FC94181FCC}" type="presParOf" srcId="{AF04EB4B-18A0-45FE-9C3B-AE6E82E0FEBD}" destId="{DFF5477D-DD77-4658-A920-B630EF57A1AF}" srcOrd="2" destOrd="0" presId="urn:microsoft.com/office/officeart/2008/layout/VerticalCurvedList"/>
    <dgm:cxn modelId="{1044DA35-41E3-4AC1-AA3C-2E3098EB8591}" type="presParOf" srcId="{DFF5477D-DD77-4658-A920-B630EF57A1AF}" destId="{E0C5AECE-1B8D-4322-BA27-A0E5BC07777E}" srcOrd="0" destOrd="0" presId="urn:microsoft.com/office/officeart/2008/layout/VerticalCurvedList"/>
    <dgm:cxn modelId="{47CD5A05-3F3E-4338-B8A6-538CECCEAD02}" type="presParOf" srcId="{AF04EB4B-18A0-45FE-9C3B-AE6E82E0FEBD}" destId="{D878CA82-299D-4058-8DAC-FD24F5C58A31}" srcOrd="3" destOrd="0" presId="urn:microsoft.com/office/officeart/2008/layout/VerticalCurvedList"/>
    <dgm:cxn modelId="{BBC30265-3933-4F4E-BD87-4EF4E80631DC}" type="presParOf" srcId="{AF04EB4B-18A0-45FE-9C3B-AE6E82E0FEBD}" destId="{6A7CDE55-EC73-4FB4-8D6B-6BDC380E94D4}" srcOrd="4" destOrd="0" presId="urn:microsoft.com/office/officeart/2008/layout/VerticalCurvedList"/>
    <dgm:cxn modelId="{0E51DA76-1173-4F44-A779-22EDA221D888}" type="presParOf" srcId="{6A7CDE55-EC73-4FB4-8D6B-6BDC380E94D4}" destId="{052F6C1F-EB67-4700-AA9B-912E0BCD417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2000" dirty="0">
              <a:solidFill>
                <a:srgbClr val="002060"/>
              </a:solidFill>
              <a:latin typeface="Times New Roman" pitchFamily="18" charset="0"/>
              <a:ea typeface="+mn-ea"/>
              <a:cs typeface="Times New Roman" pitchFamily="18" charset="0"/>
            </a:rPr>
            <a:t>Укрепление материально-технической базы спортивных организаций </a:t>
          </a:r>
          <a:r>
            <a:rPr lang="ru-RU" sz="2000" dirty="0">
              <a:solidFill>
                <a:srgbClr val="002060"/>
              </a:solidFill>
              <a:latin typeface="Times New Roman" pitchFamily="18" charset="0"/>
              <a:cs typeface="Times New Roman" pitchFamily="18" charset="0"/>
            </a:rPr>
            <a:t>– 105,3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861A7226-9007-4364-A023-A3238B924FD6}">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Обеспечение деятельности -  7987,2 тыс.руб. </a:t>
          </a:r>
        </a:p>
      </dgm:t>
    </dgm:pt>
    <dgm:pt modelId="{2EA5C460-9A5D-4155-8442-6CB1ED50F40C}" type="parTrans" cxnId="{0DD3C162-E817-4ED7-938D-6B1411E91535}">
      <dgm:prSet/>
      <dgm:spPr/>
      <dgm:t>
        <a:bodyPr/>
        <a:lstStyle/>
        <a:p>
          <a:endParaRPr lang="ru-RU"/>
        </a:p>
      </dgm:t>
    </dgm:pt>
    <dgm:pt modelId="{5493251C-EA1F-4A22-8DDE-1A816B60F28E}" type="sibTrans" cxnId="{0DD3C162-E817-4ED7-938D-6B1411E91535}">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2"/>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2"/>
      <dgm:spPr/>
    </dgm:pt>
    <dgm:pt modelId="{9FBE8D94-B585-4A73-B4EF-DD02E90B7C55}" type="pres">
      <dgm:prSet presAssocID="{315699C9-F5A1-4F9E-A9C2-31B6ACCD52EF}" presName="dstNode" presStyleLbl="node1" presStyleIdx="0" presStyleCnt="2"/>
      <dgm:spPr/>
    </dgm:pt>
    <dgm:pt modelId="{10B51664-6B3A-4A3D-A95B-A719BB6FAE73}" type="pres">
      <dgm:prSet presAssocID="{861A7226-9007-4364-A023-A3238B924FD6}" presName="text_1" presStyleLbl="node1" presStyleIdx="0" presStyleCnt="2">
        <dgm:presLayoutVars>
          <dgm:bulletEnabled val="1"/>
        </dgm:presLayoutVars>
      </dgm:prSet>
      <dgm:spPr/>
    </dgm:pt>
    <dgm:pt modelId="{DFF5477D-DD77-4658-A920-B630EF57A1AF}" type="pres">
      <dgm:prSet presAssocID="{861A7226-9007-4364-A023-A3238B924FD6}" presName="accent_1" presStyleCnt="0"/>
      <dgm:spPr/>
    </dgm:pt>
    <dgm:pt modelId="{E0C5AECE-1B8D-4322-BA27-A0E5BC07777E}" type="pres">
      <dgm:prSet presAssocID="{861A7226-9007-4364-A023-A3238B924FD6}" presName="accentRepeatNode" presStyleLbl="solidFgAcc1" presStyleIdx="0" presStyleCnt="2"/>
      <dgm:spPr/>
    </dgm:pt>
    <dgm:pt modelId="{D878CA82-299D-4058-8DAC-FD24F5C58A31}" type="pres">
      <dgm:prSet presAssocID="{D6697977-6FE2-40F5-B910-5DC1316331D7}" presName="text_2" presStyleLbl="node1" presStyleIdx="1" presStyleCnt="2" custScaleY="130848">
        <dgm:presLayoutVars>
          <dgm:bulletEnabled val="1"/>
        </dgm:presLayoutVars>
      </dgm:prSet>
      <dgm:spPr/>
    </dgm:pt>
    <dgm:pt modelId="{6A7CDE55-EC73-4FB4-8D6B-6BDC380E94D4}" type="pres">
      <dgm:prSet presAssocID="{D6697977-6FE2-40F5-B910-5DC1316331D7}" presName="accent_2" presStyleCnt="0"/>
      <dgm:spPr/>
    </dgm:pt>
    <dgm:pt modelId="{052F6C1F-EB67-4700-AA9B-912E0BCD417F}" type="pres">
      <dgm:prSet presAssocID="{D6697977-6FE2-40F5-B910-5DC1316331D7}" presName="accentRepeatNode" presStyleLbl="solidFgAcc1" presStyleIdx="1" presStyleCnt="2"/>
      <dgm:spPr/>
    </dgm:pt>
  </dgm:ptLst>
  <dgm:cxnLst>
    <dgm:cxn modelId="{7EEC633A-325B-45A6-8D7F-35D77C1B422B}" type="presOf" srcId="{5493251C-EA1F-4A22-8DDE-1A816B60F28E}" destId="{19185CE7-8543-41F1-9AE9-6B616CA58444}" srcOrd="0" destOrd="0" presId="urn:microsoft.com/office/officeart/2008/layout/VerticalCurvedList"/>
    <dgm:cxn modelId="{0DD3C162-E817-4ED7-938D-6B1411E91535}" srcId="{315699C9-F5A1-4F9E-A9C2-31B6ACCD52EF}" destId="{861A7226-9007-4364-A023-A3238B924FD6}" srcOrd="0" destOrd="0" parTransId="{2EA5C460-9A5D-4155-8442-6CB1ED50F40C}" sibTransId="{5493251C-EA1F-4A22-8DDE-1A816B60F28E}"/>
    <dgm:cxn modelId="{906D8455-F7C3-43BB-AFA6-9E390CEE3337}" type="presOf" srcId="{D6697977-6FE2-40F5-B910-5DC1316331D7}" destId="{D878CA82-299D-4058-8DAC-FD24F5C58A31}" srcOrd="0" destOrd="0" presId="urn:microsoft.com/office/officeart/2008/layout/VerticalCurvedList"/>
    <dgm:cxn modelId="{6CE9A493-4A71-4620-AD76-C0555B46FF6C}" type="presOf" srcId="{861A7226-9007-4364-A023-A3238B924FD6}" destId="{10B51664-6B3A-4A3D-A95B-A719BB6FAE73}" srcOrd="0" destOrd="0" presId="urn:microsoft.com/office/officeart/2008/layout/VerticalCurvedList"/>
    <dgm:cxn modelId="{226BD3E6-2A9B-4EA4-A479-35FEDA5716E3}" type="presOf" srcId="{315699C9-F5A1-4F9E-A9C2-31B6ACCD52EF}" destId="{C1768847-A479-40DD-AB73-04B5AE468FE6}" srcOrd="0" destOrd="0" presId="urn:microsoft.com/office/officeart/2008/layout/VerticalCurvedList"/>
    <dgm:cxn modelId="{1944F1F1-D7F5-4934-95C9-A0DFE8AE7DDB}" srcId="{315699C9-F5A1-4F9E-A9C2-31B6ACCD52EF}" destId="{D6697977-6FE2-40F5-B910-5DC1316331D7}" srcOrd="1" destOrd="0" parTransId="{1064911C-9C4C-425D-8F92-03C0E2696F0E}" sibTransId="{D2A63BA7-4DD9-4D81-B59F-0939833470FD}"/>
    <dgm:cxn modelId="{05BC8F04-A8FA-40CA-8FF8-DCAE4AC08C23}" type="presParOf" srcId="{C1768847-A479-40DD-AB73-04B5AE468FE6}" destId="{AF04EB4B-18A0-45FE-9C3B-AE6E82E0FEBD}" srcOrd="0" destOrd="0" presId="urn:microsoft.com/office/officeart/2008/layout/VerticalCurvedList"/>
    <dgm:cxn modelId="{D1B5B85D-4CB7-4782-9DC6-5C007A5CCE48}" type="presParOf" srcId="{AF04EB4B-18A0-45FE-9C3B-AE6E82E0FEBD}" destId="{5C7A0B86-63F1-4C07-BC1A-7C0FB584BB2A}" srcOrd="0" destOrd="0" presId="urn:microsoft.com/office/officeart/2008/layout/VerticalCurvedList"/>
    <dgm:cxn modelId="{EC7330AB-40C2-4630-ADF5-1DA9EA4E662A}" type="presParOf" srcId="{5C7A0B86-63F1-4C07-BC1A-7C0FB584BB2A}" destId="{3BD598F3-F25A-4F42-BEED-E1D976A31EDD}" srcOrd="0" destOrd="0" presId="urn:microsoft.com/office/officeart/2008/layout/VerticalCurvedList"/>
    <dgm:cxn modelId="{68B33B92-E575-4B1F-8CA0-18F99DB0BE2F}" type="presParOf" srcId="{5C7A0B86-63F1-4C07-BC1A-7C0FB584BB2A}" destId="{19185CE7-8543-41F1-9AE9-6B616CA58444}" srcOrd="1" destOrd="0" presId="urn:microsoft.com/office/officeart/2008/layout/VerticalCurvedList"/>
    <dgm:cxn modelId="{0BEAA457-B9EC-4C5A-B0E5-8B329E6121ED}" type="presParOf" srcId="{5C7A0B86-63F1-4C07-BC1A-7C0FB584BB2A}" destId="{A1481B2D-3761-4797-BEB6-284CA48B147D}" srcOrd="2" destOrd="0" presId="urn:microsoft.com/office/officeart/2008/layout/VerticalCurvedList"/>
    <dgm:cxn modelId="{AE8FC028-4663-43C9-9631-169D5D113976}" type="presParOf" srcId="{5C7A0B86-63F1-4C07-BC1A-7C0FB584BB2A}" destId="{9FBE8D94-B585-4A73-B4EF-DD02E90B7C55}" srcOrd="3" destOrd="0" presId="urn:microsoft.com/office/officeart/2008/layout/VerticalCurvedList"/>
    <dgm:cxn modelId="{B3050CF4-AF68-4CD2-80D7-7601547AE9C7}" type="presParOf" srcId="{AF04EB4B-18A0-45FE-9C3B-AE6E82E0FEBD}" destId="{10B51664-6B3A-4A3D-A95B-A719BB6FAE73}" srcOrd="1" destOrd="0" presId="urn:microsoft.com/office/officeart/2008/layout/VerticalCurvedList"/>
    <dgm:cxn modelId="{C9A6A090-536A-414F-9002-2478B6F08C2F}" type="presParOf" srcId="{AF04EB4B-18A0-45FE-9C3B-AE6E82E0FEBD}" destId="{DFF5477D-DD77-4658-A920-B630EF57A1AF}" srcOrd="2" destOrd="0" presId="urn:microsoft.com/office/officeart/2008/layout/VerticalCurvedList"/>
    <dgm:cxn modelId="{88CC2AC6-BF33-4AE3-9A35-3FA2AAA1D056}" type="presParOf" srcId="{DFF5477D-DD77-4658-A920-B630EF57A1AF}" destId="{E0C5AECE-1B8D-4322-BA27-A0E5BC07777E}" srcOrd="0" destOrd="0" presId="urn:microsoft.com/office/officeart/2008/layout/VerticalCurvedList"/>
    <dgm:cxn modelId="{AED21D76-57F4-4813-823F-C49232B0ED37}" type="presParOf" srcId="{AF04EB4B-18A0-45FE-9C3B-AE6E82E0FEBD}" destId="{D878CA82-299D-4058-8DAC-FD24F5C58A31}" srcOrd="3" destOrd="0" presId="urn:microsoft.com/office/officeart/2008/layout/VerticalCurvedList"/>
    <dgm:cxn modelId="{D4899BB9-BAF4-4DF0-A4FD-0C4CF96AB931}" type="presParOf" srcId="{AF04EB4B-18A0-45FE-9C3B-AE6E82E0FEBD}" destId="{6A7CDE55-EC73-4FB4-8D6B-6BDC380E94D4}" srcOrd="4" destOrd="0" presId="urn:microsoft.com/office/officeart/2008/layout/VerticalCurvedList"/>
    <dgm:cxn modelId="{BE6C254E-6B79-4927-B6BF-3CEF37A31E32}" type="presParOf" srcId="{6A7CDE55-EC73-4FB4-8D6B-6BDC380E94D4}" destId="{052F6C1F-EB67-4700-AA9B-912E0BCD417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Общественный Совет </a:t>
          </a:r>
          <a:r>
            <a:rPr lang="ru-RU" sz="1800" dirty="0" err="1">
              <a:solidFill>
                <a:schemeClr val="accent5">
                  <a:lumMod val="50000"/>
                </a:schemeClr>
              </a:solidFill>
              <a:latin typeface="Times New Roman" pitchFamily="18" charset="0"/>
              <a:ea typeface="+mn-ea"/>
              <a:cs typeface="Times New Roman" pitchFamily="18" charset="0"/>
            </a:rPr>
            <a:t>Наволокского</a:t>
          </a:r>
          <a:r>
            <a:rPr lang="ru-RU" sz="1800" dirty="0">
              <a:solidFill>
                <a:schemeClr val="accent5">
                  <a:lumMod val="50000"/>
                </a:schemeClr>
              </a:solidFill>
              <a:latin typeface="Times New Roman" pitchFamily="18" charset="0"/>
              <a:ea typeface="+mn-ea"/>
              <a:cs typeface="Times New Roman" pitchFamily="18" charset="0"/>
            </a:rPr>
            <a:t> городского поселения.  Председатель Муравьева Елена Константиновна.</a:t>
          </a:r>
          <a:endParaRPr lang="ru-RU" sz="1800" dirty="0">
            <a:solidFill>
              <a:schemeClr val="accent5">
                <a:lumMod val="50000"/>
              </a:schemeClr>
            </a:solidFill>
            <a:latin typeface="Times New Roman" pitchFamily="18" charset="0"/>
            <a:cs typeface="Times New Roman" pitchFamily="18" charset="0"/>
          </a:endParaRPr>
        </a:p>
      </dgm:t>
    </dgm:pt>
    <dgm:pt modelId="{1064911C-9C4C-425D-8F92-03C0E2696F0E}" type="par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2A63BA7-4DD9-4D81-B59F-0939833470FD}" type="sib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492310E2-6157-4381-BECF-CC65768DE3FD}">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 Общественное правозащитное движение </a:t>
          </a:r>
          <a:r>
            <a:rPr lang="ru-RU" sz="1800" dirty="0" err="1">
              <a:solidFill>
                <a:schemeClr val="accent5">
                  <a:lumMod val="50000"/>
                </a:schemeClr>
              </a:solidFill>
              <a:latin typeface="Times New Roman" pitchFamily="18" charset="0"/>
              <a:ea typeface="+mn-ea"/>
              <a:cs typeface="Times New Roman" pitchFamily="18" charset="0"/>
            </a:rPr>
            <a:t>Наволокского</a:t>
          </a:r>
          <a:r>
            <a:rPr lang="ru-RU" sz="1800" dirty="0">
              <a:solidFill>
                <a:schemeClr val="accent5">
                  <a:lumMod val="50000"/>
                </a:schemeClr>
              </a:solidFill>
              <a:latin typeface="Times New Roman" pitchFamily="18" charset="0"/>
              <a:ea typeface="+mn-ea"/>
              <a:cs typeface="Times New Roman" pitchFamily="18" charset="0"/>
            </a:rPr>
            <a:t> городского поселения «За </a:t>
          </a:r>
          <a:r>
            <a:rPr lang="ru-RU" sz="1800" dirty="0" err="1">
              <a:solidFill>
                <a:schemeClr val="accent5">
                  <a:lumMod val="50000"/>
                </a:schemeClr>
              </a:solidFill>
              <a:latin typeface="Times New Roman" pitchFamily="18" charset="0"/>
              <a:ea typeface="+mn-ea"/>
              <a:cs typeface="Times New Roman" pitchFamily="18" charset="0"/>
            </a:rPr>
            <a:t>Наволокский</a:t>
          </a:r>
          <a:r>
            <a:rPr lang="ru-RU" sz="1800" dirty="0">
              <a:solidFill>
                <a:schemeClr val="accent5">
                  <a:lumMod val="50000"/>
                </a:schemeClr>
              </a:solidFill>
              <a:latin typeface="Times New Roman" pitchFamily="18" charset="0"/>
              <a:ea typeface="+mn-ea"/>
              <a:cs typeface="Times New Roman" pitchFamily="18" charset="0"/>
            </a:rPr>
            <a:t> край». Председатель Румянцев Алексей Германович.</a:t>
          </a:r>
          <a:endParaRPr lang="ru-RU" sz="1800" dirty="0">
            <a:solidFill>
              <a:schemeClr val="accent5">
                <a:lumMod val="50000"/>
              </a:schemeClr>
            </a:solidFill>
            <a:latin typeface="Times New Roman" pitchFamily="18" charset="0"/>
            <a:cs typeface="Times New Roman" pitchFamily="18" charset="0"/>
          </a:endParaRPr>
        </a:p>
      </dgm:t>
    </dgm:pt>
    <dgm:pt modelId="{4E092AE0-C6FE-44D3-9EF5-EF10CCF97BD1}" type="par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2D0D89B-3EF1-4536-BB55-89A0E6972FCA}" type="sib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1975AAD-FDB2-4E6F-AE2A-4B2F4702BD58}">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женщин </a:t>
          </a:r>
          <a:r>
            <a:rPr lang="ru-RU" sz="1800" dirty="0" err="1">
              <a:solidFill>
                <a:schemeClr val="accent5">
                  <a:lumMod val="50000"/>
                </a:schemeClr>
              </a:solidFill>
              <a:latin typeface="Times New Roman" pitchFamily="18" charset="0"/>
              <a:ea typeface="+mn-ea"/>
              <a:cs typeface="Times New Roman" pitchFamily="18" charset="0"/>
            </a:rPr>
            <a:t>Наволокского</a:t>
          </a:r>
          <a:r>
            <a:rPr lang="ru-RU" sz="1800" dirty="0">
              <a:solidFill>
                <a:schemeClr val="accent5">
                  <a:lumMod val="50000"/>
                </a:schemeClr>
              </a:solidFill>
              <a:latin typeface="Times New Roman" pitchFamily="18" charset="0"/>
              <a:ea typeface="+mn-ea"/>
              <a:cs typeface="Times New Roman" pitchFamily="18" charset="0"/>
            </a:rPr>
            <a:t> городского поселения. Председатель Романова Надежда Владимировна.</a:t>
          </a:r>
          <a:endParaRPr lang="ru-RU" sz="1800" dirty="0">
            <a:solidFill>
              <a:schemeClr val="accent5">
                <a:lumMod val="50000"/>
              </a:schemeClr>
            </a:solidFill>
            <a:latin typeface="Times New Roman" pitchFamily="18" charset="0"/>
            <a:cs typeface="Times New Roman" pitchFamily="18" charset="0"/>
          </a:endParaRPr>
        </a:p>
      </dgm:t>
    </dgm:pt>
    <dgm:pt modelId="{B2131C15-CCBA-4A35-883D-C4825C6F89AA}" type="par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C1D35FD1-F35F-4AF7-9CD3-10C9694ED40D}" type="sib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3"/>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3"/>
      <dgm:spPr/>
    </dgm:pt>
    <dgm:pt modelId="{9FBE8D94-B585-4A73-B4EF-DD02E90B7C55}" type="pres">
      <dgm:prSet presAssocID="{315699C9-F5A1-4F9E-A9C2-31B6ACCD52EF}" presName="dstNode" presStyleLbl="node1" presStyleIdx="0" presStyleCnt="3"/>
      <dgm:spPr/>
    </dgm:pt>
    <dgm:pt modelId="{BA38E1CD-FD6E-4431-A276-A51AE78A344E}" type="pres">
      <dgm:prSet presAssocID="{D6697977-6FE2-40F5-B910-5DC1316331D7}" presName="text_1" presStyleLbl="node1" presStyleIdx="0" presStyleCnt="3">
        <dgm:presLayoutVars>
          <dgm:bulletEnabled val="1"/>
        </dgm:presLayoutVars>
      </dgm:prSet>
      <dgm:spPr/>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3"/>
      <dgm:spPr/>
    </dgm:pt>
    <dgm:pt modelId="{3179169E-38C5-4721-B36E-6CECC5A4BAA9}" type="pres">
      <dgm:prSet presAssocID="{492310E2-6157-4381-BECF-CC65768DE3FD}" presName="text_2" presStyleLbl="node1" presStyleIdx="1" presStyleCnt="3">
        <dgm:presLayoutVars>
          <dgm:bulletEnabled val="1"/>
        </dgm:presLayoutVars>
      </dgm:prSet>
      <dgm:spPr/>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3"/>
      <dgm:spPr/>
    </dgm:pt>
    <dgm:pt modelId="{4063BAF8-9C91-4E06-BBB0-6F1CC2DBBAFF}" type="pres">
      <dgm:prSet presAssocID="{D1975AAD-FDB2-4E6F-AE2A-4B2F4702BD58}" presName="text_3" presStyleLbl="node1" presStyleIdx="2" presStyleCnt="3">
        <dgm:presLayoutVars>
          <dgm:bulletEnabled val="1"/>
        </dgm:presLayoutVars>
      </dgm:prSet>
      <dgm:spPr/>
    </dgm:pt>
    <dgm:pt modelId="{66EF634C-E2BA-437E-8E07-DFB3DC322B9D}" type="pres">
      <dgm:prSet presAssocID="{D1975AAD-FDB2-4E6F-AE2A-4B2F4702BD58}" presName="accent_3" presStyleCnt="0"/>
      <dgm:spPr/>
    </dgm:pt>
    <dgm:pt modelId="{1700BC00-DC0E-4C9B-BC51-5F75907F6CED}" type="pres">
      <dgm:prSet presAssocID="{D1975AAD-FDB2-4E6F-AE2A-4B2F4702BD58}" presName="accentRepeatNode" presStyleLbl="solidFgAcc1" presStyleIdx="2" presStyleCnt="3"/>
      <dgm:spPr/>
    </dgm:pt>
  </dgm:ptLst>
  <dgm:cxnLst>
    <dgm:cxn modelId="{B07F532E-10CD-44AC-9D28-4C9726ECA950}" type="presOf" srcId="{315699C9-F5A1-4F9E-A9C2-31B6ACCD52EF}" destId="{C1768847-A479-40DD-AB73-04B5AE468FE6}" srcOrd="0" destOrd="0" presId="urn:microsoft.com/office/officeart/2008/layout/VerticalCurvedList"/>
    <dgm:cxn modelId="{34184437-9CE5-47FB-B639-D95B88508010}" type="presOf" srcId="{492310E2-6157-4381-BECF-CC65768DE3FD}" destId="{3179169E-38C5-4721-B36E-6CECC5A4BAA9}" srcOrd="0" destOrd="0" presId="urn:microsoft.com/office/officeart/2008/layout/VerticalCurvedList"/>
    <dgm:cxn modelId="{4058C186-65C9-4B9E-B850-A10915981040}" srcId="{315699C9-F5A1-4F9E-A9C2-31B6ACCD52EF}" destId="{D1975AAD-FDB2-4E6F-AE2A-4B2F4702BD58}" srcOrd="2" destOrd="0" parTransId="{B2131C15-CCBA-4A35-883D-C4825C6F89AA}" sibTransId="{C1D35FD1-F35F-4AF7-9CD3-10C9694ED40D}"/>
    <dgm:cxn modelId="{BFFEEEB0-B4BC-47AD-93B2-8A63E2C63AEA}" type="presOf" srcId="{D2A63BA7-4DD9-4D81-B59F-0939833470FD}" destId="{19185CE7-8543-41F1-9AE9-6B616CA58444}" srcOrd="0" destOrd="0" presId="urn:microsoft.com/office/officeart/2008/layout/VerticalCurvedList"/>
    <dgm:cxn modelId="{472CA5BA-782B-4AF0-800A-9C55B0F23CDB}" srcId="{315699C9-F5A1-4F9E-A9C2-31B6ACCD52EF}" destId="{492310E2-6157-4381-BECF-CC65768DE3FD}" srcOrd="1" destOrd="0" parTransId="{4E092AE0-C6FE-44D3-9EF5-EF10CCF97BD1}" sibTransId="{92D0D89B-3EF1-4536-BB55-89A0E6972FCA}"/>
    <dgm:cxn modelId="{629CBFD8-A488-4C70-94CC-5637E19B63A9}" type="presOf" srcId="{D1975AAD-FDB2-4E6F-AE2A-4B2F4702BD58}" destId="{4063BAF8-9C91-4E06-BBB0-6F1CC2DBBAFF}" srcOrd="0" destOrd="0" presId="urn:microsoft.com/office/officeart/2008/layout/VerticalCurvedList"/>
    <dgm:cxn modelId="{B0095DEA-5A5B-475C-AF2E-27A731DB5708}" type="presOf" srcId="{D6697977-6FE2-40F5-B910-5DC1316331D7}" destId="{BA38E1CD-FD6E-4431-A276-A51AE78A344E}"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F8CF9118-DC18-4B04-B838-325FEE4D93D5}" type="presParOf" srcId="{C1768847-A479-40DD-AB73-04B5AE468FE6}" destId="{AF04EB4B-18A0-45FE-9C3B-AE6E82E0FEBD}" srcOrd="0" destOrd="0" presId="urn:microsoft.com/office/officeart/2008/layout/VerticalCurvedList"/>
    <dgm:cxn modelId="{F3AD0562-4CA5-471A-BBCF-40EDB7C6B10D}" type="presParOf" srcId="{AF04EB4B-18A0-45FE-9C3B-AE6E82E0FEBD}" destId="{5C7A0B86-63F1-4C07-BC1A-7C0FB584BB2A}" srcOrd="0" destOrd="0" presId="urn:microsoft.com/office/officeart/2008/layout/VerticalCurvedList"/>
    <dgm:cxn modelId="{B9F6BF15-21F8-4426-AEB2-BDB344067A41}" type="presParOf" srcId="{5C7A0B86-63F1-4C07-BC1A-7C0FB584BB2A}" destId="{3BD598F3-F25A-4F42-BEED-E1D976A31EDD}" srcOrd="0" destOrd="0" presId="urn:microsoft.com/office/officeart/2008/layout/VerticalCurvedList"/>
    <dgm:cxn modelId="{D1A55243-7288-4224-8023-33041D2EBFB0}" type="presParOf" srcId="{5C7A0B86-63F1-4C07-BC1A-7C0FB584BB2A}" destId="{19185CE7-8543-41F1-9AE9-6B616CA58444}" srcOrd="1" destOrd="0" presId="urn:microsoft.com/office/officeart/2008/layout/VerticalCurvedList"/>
    <dgm:cxn modelId="{BB587B3B-447B-4B7C-9C2B-FCE3BA527A5B}" type="presParOf" srcId="{5C7A0B86-63F1-4C07-BC1A-7C0FB584BB2A}" destId="{A1481B2D-3761-4797-BEB6-284CA48B147D}" srcOrd="2" destOrd="0" presId="urn:microsoft.com/office/officeart/2008/layout/VerticalCurvedList"/>
    <dgm:cxn modelId="{98B6D651-73AA-450F-ABA8-08A6140EA0BE}" type="presParOf" srcId="{5C7A0B86-63F1-4C07-BC1A-7C0FB584BB2A}" destId="{9FBE8D94-B585-4A73-B4EF-DD02E90B7C55}" srcOrd="3" destOrd="0" presId="urn:microsoft.com/office/officeart/2008/layout/VerticalCurvedList"/>
    <dgm:cxn modelId="{2F1EA548-691D-4B05-A404-E10DC0AE93D7}" type="presParOf" srcId="{AF04EB4B-18A0-45FE-9C3B-AE6E82E0FEBD}" destId="{BA38E1CD-FD6E-4431-A276-A51AE78A344E}" srcOrd="1" destOrd="0" presId="urn:microsoft.com/office/officeart/2008/layout/VerticalCurvedList"/>
    <dgm:cxn modelId="{FA1D3C08-48C6-4EE6-9884-719E516BC8E4}" type="presParOf" srcId="{AF04EB4B-18A0-45FE-9C3B-AE6E82E0FEBD}" destId="{EF2786C8-ED75-425E-A440-8AEC9A31FBD0}" srcOrd="2" destOrd="0" presId="urn:microsoft.com/office/officeart/2008/layout/VerticalCurvedList"/>
    <dgm:cxn modelId="{A9C9FA94-B78E-4E7A-848D-795EA39EC1E9}" type="presParOf" srcId="{EF2786C8-ED75-425E-A440-8AEC9A31FBD0}" destId="{052F6C1F-EB67-4700-AA9B-912E0BCD417F}" srcOrd="0" destOrd="0" presId="urn:microsoft.com/office/officeart/2008/layout/VerticalCurvedList"/>
    <dgm:cxn modelId="{43A7EA43-3DED-4FA0-BD44-A0FFF2FCC523}" type="presParOf" srcId="{AF04EB4B-18A0-45FE-9C3B-AE6E82E0FEBD}" destId="{3179169E-38C5-4721-B36E-6CECC5A4BAA9}" srcOrd="3" destOrd="0" presId="urn:microsoft.com/office/officeart/2008/layout/VerticalCurvedList"/>
    <dgm:cxn modelId="{4A284CBF-0402-4274-A23C-5BBF5D4A73B2}" type="presParOf" srcId="{AF04EB4B-18A0-45FE-9C3B-AE6E82E0FEBD}" destId="{14C2098D-8813-4560-8CFF-8497BCDE712B}" srcOrd="4" destOrd="0" presId="urn:microsoft.com/office/officeart/2008/layout/VerticalCurvedList"/>
    <dgm:cxn modelId="{9A6BE862-63DD-4018-9A43-EA687B2DC038}" type="presParOf" srcId="{14C2098D-8813-4560-8CFF-8497BCDE712B}" destId="{5342AECB-5CB5-4A08-9CE7-6DD90A890C3E}" srcOrd="0" destOrd="0" presId="urn:microsoft.com/office/officeart/2008/layout/VerticalCurvedList"/>
    <dgm:cxn modelId="{6A2878D4-E398-4959-96BB-7F82D74B6F38}" type="presParOf" srcId="{AF04EB4B-18A0-45FE-9C3B-AE6E82E0FEBD}" destId="{4063BAF8-9C91-4E06-BBB0-6F1CC2DBBAFF}" srcOrd="5" destOrd="0" presId="urn:microsoft.com/office/officeart/2008/layout/VerticalCurvedList"/>
    <dgm:cxn modelId="{873BE125-9755-4A8D-B0C7-28E5E0C61B1D}" type="presParOf" srcId="{AF04EB4B-18A0-45FE-9C3B-AE6E82E0FEBD}" destId="{66EF634C-E2BA-437E-8E07-DFB3DC322B9D}" srcOrd="6" destOrd="0" presId="urn:microsoft.com/office/officeart/2008/layout/VerticalCurvedList"/>
    <dgm:cxn modelId="{2EB62D37-6A50-4EA6-AD1A-E6762E3645F4}" type="presParOf" srcId="{66EF634C-E2BA-437E-8E07-DFB3DC322B9D}" destId="{1700BC00-DC0E-4C9B-BC51-5F75907F6CE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err="1">
              <a:solidFill>
                <a:schemeClr val="accent5">
                  <a:lumMod val="50000"/>
                </a:schemeClr>
              </a:solidFill>
              <a:latin typeface="Times New Roman" pitchFamily="18" charset="0"/>
              <a:ea typeface="+mn-ea"/>
              <a:cs typeface="Times New Roman" pitchFamily="18" charset="0"/>
            </a:rPr>
            <a:t>Наволокское</a:t>
          </a:r>
          <a:r>
            <a:rPr lang="ru-RU" sz="1800" dirty="0">
              <a:solidFill>
                <a:schemeClr val="accent5">
                  <a:lumMod val="50000"/>
                </a:schemeClr>
              </a:solidFill>
              <a:latin typeface="Times New Roman" pitchFamily="18" charset="0"/>
              <a:ea typeface="+mn-ea"/>
              <a:cs typeface="Times New Roman" pitchFamily="18" charset="0"/>
            </a:rPr>
            <a:t> отделение Всероссийского общества инвалидов. Председатель Михайлов Евгений Рудольфович</a:t>
          </a:r>
          <a:endParaRPr lang="ru-RU" sz="1800" dirty="0">
            <a:solidFill>
              <a:schemeClr val="accent5">
                <a:lumMod val="50000"/>
              </a:schemeClr>
            </a:solidFill>
            <a:latin typeface="Times New Roman" pitchFamily="18" charset="0"/>
            <a:cs typeface="Times New Roman" pitchFamily="18" charset="0"/>
          </a:endParaRPr>
        </a:p>
      </dgm:t>
    </dgm:pt>
    <dgm:pt modelId="{1064911C-9C4C-425D-8F92-03C0E2696F0E}" type="par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2A63BA7-4DD9-4D81-B59F-0939833470FD}" type="sib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492310E2-6157-4381-BECF-CC65768DE3FD}">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Молодёжный Совет Наволокского городского поселения. Председатель </a:t>
          </a:r>
          <a:r>
            <a:rPr lang="ru-RU" sz="1800" dirty="0" err="1">
              <a:solidFill>
                <a:schemeClr val="accent5">
                  <a:lumMod val="50000"/>
                </a:schemeClr>
              </a:solidFill>
              <a:latin typeface="Times New Roman" pitchFamily="18" charset="0"/>
              <a:ea typeface="+mn-ea"/>
              <a:cs typeface="Times New Roman" pitchFamily="18" charset="0"/>
            </a:rPr>
            <a:t>Ремезкова</a:t>
          </a:r>
          <a:r>
            <a:rPr lang="ru-RU" sz="1800" dirty="0">
              <a:solidFill>
                <a:schemeClr val="accent5">
                  <a:lumMod val="50000"/>
                </a:schemeClr>
              </a:solidFill>
              <a:latin typeface="Times New Roman" pitchFamily="18" charset="0"/>
              <a:ea typeface="+mn-ea"/>
              <a:cs typeface="Times New Roman" pitchFamily="18" charset="0"/>
            </a:rPr>
            <a:t> Дарья.</a:t>
          </a:r>
          <a:endParaRPr lang="ru-RU" sz="1800" dirty="0">
            <a:solidFill>
              <a:schemeClr val="accent5">
                <a:lumMod val="50000"/>
              </a:schemeClr>
            </a:solidFill>
            <a:latin typeface="Times New Roman" pitchFamily="18" charset="0"/>
            <a:cs typeface="Times New Roman" pitchFamily="18" charset="0"/>
          </a:endParaRPr>
        </a:p>
      </dgm:t>
    </dgm:pt>
    <dgm:pt modelId="{4E092AE0-C6FE-44D3-9EF5-EF10CCF97BD1}" type="par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2D0D89B-3EF1-4536-BB55-89A0E6972FCA}" type="sib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1975AAD-FDB2-4E6F-AE2A-4B2F4702BD58}">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ветеранов с. Первомайский. Председатель Смирнова Татьяна Михайловна.</a:t>
          </a:r>
          <a:endParaRPr lang="ru-RU" sz="1800" dirty="0">
            <a:solidFill>
              <a:schemeClr val="accent5">
                <a:lumMod val="50000"/>
              </a:schemeClr>
            </a:solidFill>
            <a:latin typeface="Times New Roman" pitchFamily="18" charset="0"/>
            <a:cs typeface="Times New Roman" pitchFamily="18" charset="0"/>
          </a:endParaRPr>
        </a:p>
      </dgm:t>
    </dgm:pt>
    <dgm:pt modelId="{B2131C15-CCBA-4A35-883D-C4825C6F89AA}" type="par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C1D35FD1-F35F-4AF7-9CD3-10C9694ED40D}" type="sib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407FB28F-533B-48C2-A389-CA2966509EE6}">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ветеранов с. </a:t>
          </a:r>
          <a:r>
            <a:rPr lang="ru-RU" sz="1800" dirty="0" err="1">
              <a:solidFill>
                <a:schemeClr val="accent5">
                  <a:lumMod val="50000"/>
                </a:schemeClr>
              </a:solidFill>
              <a:latin typeface="Times New Roman" pitchFamily="18" charset="0"/>
              <a:ea typeface="+mn-ea"/>
              <a:cs typeface="Times New Roman" pitchFamily="18" charset="0"/>
            </a:rPr>
            <a:t>Станко</a:t>
          </a:r>
          <a:r>
            <a:rPr lang="ru-RU" sz="1800" dirty="0">
              <a:solidFill>
                <a:schemeClr val="accent5">
                  <a:lumMod val="50000"/>
                </a:schemeClr>
              </a:solidFill>
              <a:latin typeface="Times New Roman" pitchFamily="18" charset="0"/>
              <a:ea typeface="+mn-ea"/>
              <a:cs typeface="Times New Roman" pitchFamily="18" charset="0"/>
            </a:rPr>
            <a:t>. Председатель Васькина Галина Викторовна.</a:t>
          </a:r>
          <a:endParaRPr lang="ru-RU" sz="1800" dirty="0">
            <a:solidFill>
              <a:schemeClr val="accent5">
                <a:lumMod val="50000"/>
              </a:schemeClr>
            </a:solidFill>
            <a:latin typeface="Times New Roman" pitchFamily="18" charset="0"/>
            <a:cs typeface="Times New Roman" pitchFamily="18" charset="0"/>
          </a:endParaRPr>
        </a:p>
      </dgm:t>
    </dgm:pt>
    <dgm:pt modelId="{7E3E858B-29E1-4396-9B01-BADBCDBBBAEE}" type="parTrans" cxnId="{B684BDDE-5882-4A45-AF51-1768CFCE6975}">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FD33B88-3C0E-4747-AC72-1859E7ABEDB5}" type="sibTrans" cxnId="{B684BDDE-5882-4A45-AF51-1768CFCE6975}">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5319268-E020-45EB-8A4D-0CD7B9DCB4C3}">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ветеранов с. Октябрьский. Председатель </a:t>
          </a:r>
          <a:r>
            <a:rPr lang="ru-RU" sz="1800" dirty="0" err="1">
              <a:solidFill>
                <a:schemeClr val="accent5">
                  <a:lumMod val="50000"/>
                </a:schemeClr>
              </a:solidFill>
              <a:latin typeface="Times New Roman" pitchFamily="18" charset="0"/>
              <a:ea typeface="+mn-ea"/>
              <a:cs typeface="Times New Roman" pitchFamily="18" charset="0"/>
            </a:rPr>
            <a:t>Паульман</a:t>
          </a:r>
          <a:r>
            <a:rPr lang="ru-RU" sz="1800" dirty="0">
              <a:solidFill>
                <a:schemeClr val="accent5">
                  <a:lumMod val="50000"/>
                </a:schemeClr>
              </a:solidFill>
              <a:latin typeface="Times New Roman" pitchFamily="18" charset="0"/>
              <a:ea typeface="+mn-ea"/>
              <a:cs typeface="Times New Roman" pitchFamily="18" charset="0"/>
            </a:rPr>
            <a:t> Римма Ивановна</a:t>
          </a:r>
          <a:endParaRPr lang="ru-RU" sz="1800" dirty="0">
            <a:solidFill>
              <a:schemeClr val="accent5">
                <a:lumMod val="50000"/>
              </a:schemeClr>
            </a:solidFill>
            <a:latin typeface="Times New Roman" pitchFamily="18" charset="0"/>
            <a:cs typeface="Times New Roman" pitchFamily="18" charset="0"/>
          </a:endParaRPr>
        </a:p>
      </dgm:t>
    </dgm:pt>
    <dgm:pt modelId="{B6FD3F0F-F7FE-4B93-B803-4CE1F81BE7DC}" type="parTrans" cxnId="{5E91FE50-7289-40CE-B7D0-1495561C5E07}">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10C5368-A0C3-4B85-9490-4B84321BC858}" type="sibTrans" cxnId="{5E91FE50-7289-40CE-B7D0-1495561C5E07}">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1E16827D-BC3D-45AF-99BB-CD927A0FDA85}">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ветеранов города Наволоки. Председатель Груздева Нина Васильевна</a:t>
          </a:r>
          <a:endParaRPr lang="ru-RU" sz="1800" dirty="0">
            <a:solidFill>
              <a:schemeClr val="accent5">
                <a:lumMod val="50000"/>
              </a:schemeClr>
            </a:solidFill>
            <a:latin typeface="Times New Roman" pitchFamily="18" charset="0"/>
            <a:cs typeface="Times New Roman" pitchFamily="18" charset="0"/>
          </a:endParaRPr>
        </a:p>
      </dgm:t>
    </dgm:pt>
    <dgm:pt modelId="{8B160238-7476-4B6D-AB54-7100858C53FA}" type="parTrans" cxnId="{4D3AFD75-C501-4BC5-93CD-EB79B98A634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5091D13E-92E6-4E0B-BDDD-DAA95C1ADD3C}" type="sibTrans" cxnId="{4D3AFD75-C501-4BC5-93CD-EB79B98A634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50CD09E-7EA2-43BB-90DE-E96361BCF7D0}">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Союз пенсионеров России по Кинешемскому району. Председатель Виноградова Римма Константиновна.</a:t>
          </a:r>
          <a:endParaRPr lang="ru-RU" sz="1800" dirty="0">
            <a:solidFill>
              <a:schemeClr val="accent5">
                <a:lumMod val="50000"/>
              </a:schemeClr>
            </a:solidFill>
            <a:latin typeface="Times New Roman" pitchFamily="18" charset="0"/>
            <a:cs typeface="Times New Roman" pitchFamily="18" charset="0"/>
          </a:endParaRPr>
        </a:p>
      </dgm:t>
    </dgm:pt>
    <dgm:pt modelId="{167E850A-3371-4657-8C07-46F0511CF4E9}" type="parTrans" cxnId="{1C2E75A0-ADF4-44A4-9069-5FD469BA22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246E9368-D3DA-49C4-A2CC-27954BBA44AC}" type="sibTrans" cxnId="{1C2E75A0-ADF4-44A4-9069-5FD469BA22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dgm:presLayoutVars>
          <dgm:bulletEnabled val="1"/>
        </dgm:presLayoutVars>
      </dgm:prSet>
      <dgm:spPr/>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3179169E-38C5-4721-B36E-6CECC5A4BAA9}" type="pres">
      <dgm:prSet presAssocID="{492310E2-6157-4381-BECF-CC65768DE3FD}" presName="text_2" presStyleLbl="node1" presStyleIdx="1" presStyleCnt="7">
        <dgm:presLayoutVars>
          <dgm:bulletEnabled val="1"/>
        </dgm:presLayoutVars>
      </dgm:prSet>
      <dgm:spPr/>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7"/>
      <dgm:spPr/>
    </dgm:pt>
    <dgm:pt modelId="{96ED0CBF-2FA0-4D4E-AAF3-DF6D287D18DC}" type="pres">
      <dgm:prSet presAssocID="{1E16827D-BC3D-45AF-99BB-CD927A0FDA85}" presName="text_3" presStyleLbl="node1" presStyleIdx="2" presStyleCnt="7">
        <dgm:presLayoutVars>
          <dgm:bulletEnabled val="1"/>
        </dgm:presLayoutVars>
      </dgm:prSet>
      <dgm:spPr/>
    </dgm:pt>
    <dgm:pt modelId="{EC64915F-B3D4-4D74-8E6A-42FD079F1B71}" type="pres">
      <dgm:prSet presAssocID="{1E16827D-BC3D-45AF-99BB-CD927A0FDA85}" presName="accent_3" presStyleCnt="0"/>
      <dgm:spPr/>
    </dgm:pt>
    <dgm:pt modelId="{41232CCE-2CEE-4D43-A886-002C2227574E}" type="pres">
      <dgm:prSet presAssocID="{1E16827D-BC3D-45AF-99BB-CD927A0FDA85}" presName="accentRepeatNode" presStyleLbl="solidFgAcc1" presStyleIdx="2" presStyleCnt="7"/>
      <dgm:spPr/>
    </dgm:pt>
    <dgm:pt modelId="{93867417-ADB2-44A2-9CFC-2F637DC0C9E9}" type="pres">
      <dgm:prSet presAssocID="{D1975AAD-FDB2-4E6F-AE2A-4B2F4702BD58}" presName="text_4" presStyleLbl="node1" presStyleIdx="3" presStyleCnt="7">
        <dgm:presLayoutVars>
          <dgm:bulletEnabled val="1"/>
        </dgm:presLayoutVars>
      </dgm:prSet>
      <dgm:spPr/>
    </dgm:pt>
    <dgm:pt modelId="{B30EA80A-4440-4F00-8163-A560A03325B4}" type="pres">
      <dgm:prSet presAssocID="{D1975AAD-FDB2-4E6F-AE2A-4B2F4702BD58}" presName="accent_4" presStyleCnt="0"/>
      <dgm:spPr/>
    </dgm:pt>
    <dgm:pt modelId="{1700BC00-DC0E-4C9B-BC51-5F75907F6CED}" type="pres">
      <dgm:prSet presAssocID="{D1975AAD-FDB2-4E6F-AE2A-4B2F4702BD58}" presName="accentRepeatNode" presStyleLbl="solidFgAcc1" presStyleIdx="3" presStyleCnt="7"/>
      <dgm:spPr/>
    </dgm:pt>
    <dgm:pt modelId="{340E5854-C66E-409D-999C-6BA7D743D7C8}" type="pres">
      <dgm:prSet presAssocID="{D5319268-E020-45EB-8A4D-0CD7B9DCB4C3}" presName="text_5" presStyleLbl="node1" presStyleIdx="4" presStyleCnt="7">
        <dgm:presLayoutVars>
          <dgm:bulletEnabled val="1"/>
        </dgm:presLayoutVars>
      </dgm:prSet>
      <dgm:spPr/>
    </dgm:pt>
    <dgm:pt modelId="{65D42408-EAED-4838-BA72-E7CD501563A4}" type="pres">
      <dgm:prSet presAssocID="{D5319268-E020-45EB-8A4D-0CD7B9DCB4C3}" presName="accent_5" presStyleCnt="0"/>
      <dgm:spPr/>
    </dgm:pt>
    <dgm:pt modelId="{9CCA6A7A-BF9E-4629-9A98-3F52FACD272C}" type="pres">
      <dgm:prSet presAssocID="{D5319268-E020-45EB-8A4D-0CD7B9DCB4C3}" presName="accentRepeatNode" presStyleLbl="solidFgAcc1" presStyleIdx="4" presStyleCnt="7"/>
      <dgm:spPr/>
    </dgm:pt>
    <dgm:pt modelId="{6274A452-2BAB-44ED-8E96-7C6F612425DB}" type="pres">
      <dgm:prSet presAssocID="{407FB28F-533B-48C2-A389-CA2966509EE6}" presName="text_6" presStyleLbl="node1" presStyleIdx="5" presStyleCnt="7">
        <dgm:presLayoutVars>
          <dgm:bulletEnabled val="1"/>
        </dgm:presLayoutVars>
      </dgm:prSet>
      <dgm:spPr/>
    </dgm:pt>
    <dgm:pt modelId="{54E13F06-D181-46CD-A449-4DAFA6020988}" type="pres">
      <dgm:prSet presAssocID="{407FB28F-533B-48C2-A389-CA2966509EE6}" presName="accent_6" presStyleCnt="0"/>
      <dgm:spPr/>
    </dgm:pt>
    <dgm:pt modelId="{4459462F-2D0C-4CCC-8159-1207EE2038C9}" type="pres">
      <dgm:prSet presAssocID="{407FB28F-533B-48C2-A389-CA2966509EE6}" presName="accentRepeatNode" presStyleLbl="solidFgAcc1" presStyleIdx="5" presStyleCnt="7"/>
      <dgm:spPr/>
    </dgm:pt>
    <dgm:pt modelId="{B7807916-FB08-410F-A39C-91A178596CE9}" type="pres">
      <dgm:prSet presAssocID="{E50CD09E-7EA2-43BB-90DE-E96361BCF7D0}" presName="text_7" presStyleLbl="node1" presStyleIdx="6" presStyleCnt="7">
        <dgm:presLayoutVars>
          <dgm:bulletEnabled val="1"/>
        </dgm:presLayoutVars>
      </dgm:prSet>
      <dgm:spPr/>
    </dgm:pt>
    <dgm:pt modelId="{BF1DD2BD-55A8-45DD-8A0A-5B0D526330E9}" type="pres">
      <dgm:prSet presAssocID="{E50CD09E-7EA2-43BB-90DE-E96361BCF7D0}" presName="accent_7" presStyleCnt="0"/>
      <dgm:spPr/>
    </dgm:pt>
    <dgm:pt modelId="{6E23B5E7-529B-43C2-95DA-40FE7068AD8A}" type="pres">
      <dgm:prSet presAssocID="{E50CD09E-7EA2-43BB-90DE-E96361BCF7D0}" presName="accentRepeatNode" presStyleLbl="solidFgAcc1" presStyleIdx="6" presStyleCnt="7"/>
      <dgm:spPr/>
    </dgm:pt>
  </dgm:ptLst>
  <dgm:cxnLst>
    <dgm:cxn modelId="{DDF08234-9918-4D3F-B373-BE651D7A1092}" type="presOf" srcId="{1E16827D-BC3D-45AF-99BB-CD927A0FDA85}" destId="{96ED0CBF-2FA0-4D4E-AAF3-DF6D287D18DC}" srcOrd="0" destOrd="0" presId="urn:microsoft.com/office/officeart/2008/layout/VerticalCurvedList"/>
    <dgm:cxn modelId="{F4F74E66-8E97-4823-8784-387374683FF7}" type="presOf" srcId="{D2A63BA7-4DD9-4D81-B59F-0939833470FD}" destId="{19185CE7-8543-41F1-9AE9-6B616CA58444}" srcOrd="0" destOrd="0" presId="urn:microsoft.com/office/officeart/2008/layout/VerticalCurvedList"/>
    <dgm:cxn modelId="{7B7D466D-A909-4C80-86DA-AA13BFC02B84}" type="presOf" srcId="{D6697977-6FE2-40F5-B910-5DC1316331D7}" destId="{BA38E1CD-FD6E-4431-A276-A51AE78A344E}" srcOrd="0" destOrd="0" presId="urn:microsoft.com/office/officeart/2008/layout/VerticalCurvedList"/>
    <dgm:cxn modelId="{5E91FE50-7289-40CE-B7D0-1495561C5E07}" srcId="{315699C9-F5A1-4F9E-A9C2-31B6ACCD52EF}" destId="{D5319268-E020-45EB-8A4D-0CD7B9DCB4C3}" srcOrd="4" destOrd="0" parTransId="{B6FD3F0F-F7FE-4B93-B803-4CE1F81BE7DC}" sibTransId="{910C5368-A0C3-4B85-9490-4B84321BC858}"/>
    <dgm:cxn modelId="{4D3AFD75-C501-4BC5-93CD-EB79B98A634E}" srcId="{315699C9-F5A1-4F9E-A9C2-31B6ACCD52EF}" destId="{1E16827D-BC3D-45AF-99BB-CD927A0FDA85}" srcOrd="2" destOrd="0" parTransId="{8B160238-7476-4B6D-AB54-7100858C53FA}" sibTransId="{5091D13E-92E6-4E0B-BDDD-DAA95C1ADD3C}"/>
    <dgm:cxn modelId="{4058C186-65C9-4B9E-B850-A10915981040}" srcId="{315699C9-F5A1-4F9E-A9C2-31B6ACCD52EF}" destId="{D1975AAD-FDB2-4E6F-AE2A-4B2F4702BD58}" srcOrd="3" destOrd="0" parTransId="{B2131C15-CCBA-4A35-883D-C4825C6F89AA}" sibTransId="{C1D35FD1-F35F-4AF7-9CD3-10C9694ED40D}"/>
    <dgm:cxn modelId="{A9EDAD90-5BB0-412D-B755-F5EB7B7C9ED0}" type="presOf" srcId="{D1975AAD-FDB2-4E6F-AE2A-4B2F4702BD58}" destId="{93867417-ADB2-44A2-9CFC-2F637DC0C9E9}" srcOrd="0" destOrd="0" presId="urn:microsoft.com/office/officeart/2008/layout/VerticalCurvedList"/>
    <dgm:cxn modelId="{1C2E75A0-ADF4-44A4-9069-5FD469BA2209}" srcId="{315699C9-F5A1-4F9E-A9C2-31B6ACCD52EF}" destId="{E50CD09E-7EA2-43BB-90DE-E96361BCF7D0}" srcOrd="6" destOrd="0" parTransId="{167E850A-3371-4657-8C07-46F0511CF4E9}" sibTransId="{246E9368-D3DA-49C4-A2CC-27954BBA44AC}"/>
    <dgm:cxn modelId="{F47B36B4-9A2B-4E22-8A09-4ACB6171E59A}" type="presOf" srcId="{D5319268-E020-45EB-8A4D-0CD7B9DCB4C3}" destId="{340E5854-C66E-409D-999C-6BA7D743D7C8}" srcOrd="0" destOrd="0" presId="urn:microsoft.com/office/officeart/2008/layout/VerticalCurvedList"/>
    <dgm:cxn modelId="{FC6633B8-86BD-494C-9B9C-493285AC6D1B}" type="presOf" srcId="{492310E2-6157-4381-BECF-CC65768DE3FD}" destId="{3179169E-38C5-4721-B36E-6CECC5A4BAA9}" srcOrd="0" destOrd="0" presId="urn:microsoft.com/office/officeart/2008/layout/VerticalCurvedList"/>
    <dgm:cxn modelId="{0BF643BA-B2D0-444D-8776-EA21FF8C7B36}" type="presOf" srcId="{407FB28F-533B-48C2-A389-CA2966509EE6}" destId="{6274A452-2BAB-44ED-8E96-7C6F612425DB}" srcOrd="0" destOrd="0" presId="urn:microsoft.com/office/officeart/2008/layout/VerticalCurvedList"/>
    <dgm:cxn modelId="{472CA5BA-782B-4AF0-800A-9C55B0F23CDB}" srcId="{315699C9-F5A1-4F9E-A9C2-31B6ACCD52EF}" destId="{492310E2-6157-4381-BECF-CC65768DE3FD}" srcOrd="1" destOrd="0" parTransId="{4E092AE0-C6FE-44D3-9EF5-EF10CCF97BD1}" sibTransId="{92D0D89B-3EF1-4536-BB55-89A0E6972FCA}"/>
    <dgm:cxn modelId="{B684BDDE-5882-4A45-AF51-1768CFCE6975}" srcId="{315699C9-F5A1-4F9E-A9C2-31B6ACCD52EF}" destId="{407FB28F-533B-48C2-A389-CA2966509EE6}" srcOrd="5" destOrd="0" parTransId="{7E3E858B-29E1-4396-9B01-BADBCDBBBAEE}" sibTransId="{9FD33B88-3C0E-4747-AC72-1859E7ABEDB5}"/>
    <dgm:cxn modelId="{DDEA49E4-4E93-43AF-9EE1-3E93D6A2ED4F}" type="presOf" srcId="{315699C9-F5A1-4F9E-A9C2-31B6ACCD52EF}" destId="{C1768847-A479-40DD-AB73-04B5AE468FE6}" srcOrd="0" destOrd="0" presId="urn:microsoft.com/office/officeart/2008/layout/VerticalCurvedList"/>
    <dgm:cxn modelId="{B56ADDE9-B64A-499E-BBA4-50BC8B0BF3F8}" type="presOf" srcId="{E50CD09E-7EA2-43BB-90DE-E96361BCF7D0}" destId="{B7807916-FB08-410F-A39C-91A178596CE9}"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E3846658-5EFC-4CA6-88D9-DD4A18B6C03F}" type="presParOf" srcId="{C1768847-A479-40DD-AB73-04B5AE468FE6}" destId="{AF04EB4B-18A0-45FE-9C3B-AE6E82E0FEBD}" srcOrd="0" destOrd="0" presId="urn:microsoft.com/office/officeart/2008/layout/VerticalCurvedList"/>
    <dgm:cxn modelId="{D6987164-E0FF-4D0E-8B6D-6F1371315A45}" type="presParOf" srcId="{AF04EB4B-18A0-45FE-9C3B-AE6E82E0FEBD}" destId="{5C7A0B86-63F1-4C07-BC1A-7C0FB584BB2A}" srcOrd="0" destOrd="0" presId="urn:microsoft.com/office/officeart/2008/layout/VerticalCurvedList"/>
    <dgm:cxn modelId="{63C54CEC-4E97-4216-A42F-9B63CBF5D4A3}" type="presParOf" srcId="{5C7A0B86-63F1-4C07-BC1A-7C0FB584BB2A}" destId="{3BD598F3-F25A-4F42-BEED-E1D976A31EDD}" srcOrd="0" destOrd="0" presId="urn:microsoft.com/office/officeart/2008/layout/VerticalCurvedList"/>
    <dgm:cxn modelId="{3501E855-2BE1-4C71-B786-7CD0654F96B1}" type="presParOf" srcId="{5C7A0B86-63F1-4C07-BC1A-7C0FB584BB2A}" destId="{19185CE7-8543-41F1-9AE9-6B616CA58444}" srcOrd="1" destOrd="0" presId="urn:microsoft.com/office/officeart/2008/layout/VerticalCurvedList"/>
    <dgm:cxn modelId="{46FC0062-19ED-4702-B17F-577387B099EE}" type="presParOf" srcId="{5C7A0B86-63F1-4C07-BC1A-7C0FB584BB2A}" destId="{A1481B2D-3761-4797-BEB6-284CA48B147D}" srcOrd="2" destOrd="0" presId="urn:microsoft.com/office/officeart/2008/layout/VerticalCurvedList"/>
    <dgm:cxn modelId="{0D6BC0E2-273A-47B3-9381-7FEB68D43C3A}" type="presParOf" srcId="{5C7A0B86-63F1-4C07-BC1A-7C0FB584BB2A}" destId="{9FBE8D94-B585-4A73-B4EF-DD02E90B7C55}" srcOrd="3" destOrd="0" presId="urn:microsoft.com/office/officeart/2008/layout/VerticalCurvedList"/>
    <dgm:cxn modelId="{E826D0F9-ACDE-400E-8FDE-FE42FB9DBE2F}" type="presParOf" srcId="{AF04EB4B-18A0-45FE-9C3B-AE6E82E0FEBD}" destId="{BA38E1CD-FD6E-4431-A276-A51AE78A344E}" srcOrd="1" destOrd="0" presId="urn:microsoft.com/office/officeart/2008/layout/VerticalCurvedList"/>
    <dgm:cxn modelId="{D2BFF4A0-5FA9-45AF-9E07-66CEC609C4BE}" type="presParOf" srcId="{AF04EB4B-18A0-45FE-9C3B-AE6E82E0FEBD}" destId="{EF2786C8-ED75-425E-A440-8AEC9A31FBD0}" srcOrd="2" destOrd="0" presId="urn:microsoft.com/office/officeart/2008/layout/VerticalCurvedList"/>
    <dgm:cxn modelId="{0839C06A-AB81-46E4-9BDF-4F69E5DBC340}" type="presParOf" srcId="{EF2786C8-ED75-425E-A440-8AEC9A31FBD0}" destId="{052F6C1F-EB67-4700-AA9B-912E0BCD417F}" srcOrd="0" destOrd="0" presId="urn:microsoft.com/office/officeart/2008/layout/VerticalCurvedList"/>
    <dgm:cxn modelId="{C1B2F01E-24A1-44D4-8988-7A758139B4B5}" type="presParOf" srcId="{AF04EB4B-18A0-45FE-9C3B-AE6E82E0FEBD}" destId="{3179169E-38C5-4721-B36E-6CECC5A4BAA9}" srcOrd="3" destOrd="0" presId="urn:microsoft.com/office/officeart/2008/layout/VerticalCurvedList"/>
    <dgm:cxn modelId="{3E7F1038-A470-4421-9B9C-B09AC98314D4}" type="presParOf" srcId="{AF04EB4B-18A0-45FE-9C3B-AE6E82E0FEBD}" destId="{14C2098D-8813-4560-8CFF-8497BCDE712B}" srcOrd="4" destOrd="0" presId="urn:microsoft.com/office/officeart/2008/layout/VerticalCurvedList"/>
    <dgm:cxn modelId="{0EDEFE07-DFC1-4694-B0A6-4213307BFDBD}" type="presParOf" srcId="{14C2098D-8813-4560-8CFF-8497BCDE712B}" destId="{5342AECB-5CB5-4A08-9CE7-6DD90A890C3E}" srcOrd="0" destOrd="0" presId="urn:microsoft.com/office/officeart/2008/layout/VerticalCurvedList"/>
    <dgm:cxn modelId="{AF47826E-EDC7-4910-B9C1-58BE5379C176}" type="presParOf" srcId="{AF04EB4B-18A0-45FE-9C3B-AE6E82E0FEBD}" destId="{96ED0CBF-2FA0-4D4E-AAF3-DF6D287D18DC}" srcOrd="5" destOrd="0" presId="urn:microsoft.com/office/officeart/2008/layout/VerticalCurvedList"/>
    <dgm:cxn modelId="{30B357F3-36B3-4AD1-A5A6-891DE9AF4B45}" type="presParOf" srcId="{AF04EB4B-18A0-45FE-9C3B-AE6E82E0FEBD}" destId="{EC64915F-B3D4-4D74-8E6A-42FD079F1B71}" srcOrd="6" destOrd="0" presId="urn:microsoft.com/office/officeart/2008/layout/VerticalCurvedList"/>
    <dgm:cxn modelId="{53C34DC2-8555-423B-AF0F-64CEFDAE4308}" type="presParOf" srcId="{EC64915F-B3D4-4D74-8E6A-42FD079F1B71}" destId="{41232CCE-2CEE-4D43-A886-002C2227574E}" srcOrd="0" destOrd="0" presId="urn:microsoft.com/office/officeart/2008/layout/VerticalCurvedList"/>
    <dgm:cxn modelId="{06F10449-3F33-441C-BA11-2F47ABA9761F}" type="presParOf" srcId="{AF04EB4B-18A0-45FE-9C3B-AE6E82E0FEBD}" destId="{93867417-ADB2-44A2-9CFC-2F637DC0C9E9}" srcOrd="7" destOrd="0" presId="urn:microsoft.com/office/officeart/2008/layout/VerticalCurvedList"/>
    <dgm:cxn modelId="{4EA9587A-1418-423F-93EF-BF9F1AE2341C}" type="presParOf" srcId="{AF04EB4B-18A0-45FE-9C3B-AE6E82E0FEBD}" destId="{B30EA80A-4440-4F00-8163-A560A03325B4}" srcOrd="8" destOrd="0" presId="urn:microsoft.com/office/officeart/2008/layout/VerticalCurvedList"/>
    <dgm:cxn modelId="{E63FD686-9ED6-401D-9D84-D4D674F5CF4A}" type="presParOf" srcId="{B30EA80A-4440-4F00-8163-A560A03325B4}" destId="{1700BC00-DC0E-4C9B-BC51-5F75907F6CED}" srcOrd="0" destOrd="0" presId="urn:microsoft.com/office/officeart/2008/layout/VerticalCurvedList"/>
    <dgm:cxn modelId="{E2CCC638-5CB3-49EF-8F61-E7B0546C9EA0}" type="presParOf" srcId="{AF04EB4B-18A0-45FE-9C3B-AE6E82E0FEBD}" destId="{340E5854-C66E-409D-999C-6BA7D743D7C8}" srcOrd="9" destOrd="0" presId="urn:microsoft.com/office/officeart/2008/layout/VerticalCurvedList"/>
    <dgm:cxn modelId="{5D64FE95-A207-4DE2-85DF-F31B07995E43}" type="presParOf" srcId="{AF04EB4B-18A0-45FE-9C3B-AE6E82E0FEBD}" destId="{65D42408-EAED-4838-BA72-E7CD501563A4}" srcOrd="10" destOrd="0" presId="urn:microsoft.com/office/officeart/2008/layout/VerticalCurvedList"/>
    <dgm:cxn modelId="{1019054B-7471-446D-A55F-BA1DF550A7CC}" type="presParOf" srcId="{65D42408-EAED-4838-BA72-E7CD501563A4}" destId="{9CCA6A7A-BF9E-4629-9A98-3F52FACD272C}" srcOrd="0" destOrd="0" presId="urn:microsoft.com/office/officeart/2008/layout/VerticalCurvedList"/>
    <dgm:cxn modelId="{928628D6-1463-4AFF-9124-2DC8025F23C2}" type="presParOf" srcId="{AF04EB4B-18A0-45FE-9C3B-AE6E82E0FEBD}" destId="{6274A452-2BAB-44ED-8E96-7C6F612425DB}" srcOrd="11" destOrd="0" presId="urn:microsoft.com/office/officeart/2008/layout/VerticalCurvedList"/>
    <dgm:cxn modelId="{5B52521F-8484-4574-A151-E541BB734853}" type="presParOf" srcId="{AF04EB4B-18A0-45FE-9C3B-AE6E82E0FEBD}" destId="{54E13F06-D181-46CD-A449-4DAFA6020988}" srcOrd="12" destOrd="0" presId="urn:microsoft.com/office/officeart/2008/layout/VerticalCurvedList"/>
    <dgm:cxn modelId="{06A81302-70B7-42F6-AFAB-0E3B17C92F8E}" type="presParOf" srcId="{54E13F06-D181-46CD-A449-4DAFA6020988}" destId="{4459462F-2D0C-4CCC-8159-1207EE2038C9}" srcOrd="0" destOrd="0" presId="urn:microsoft.com/office/officeart/2008/layout/VerticalCurvedList"/>
    <dgm:cxn modelId="{670FBF37-45DD-4495-A17F-E43F554F7A7A}" type="presParOf" srcId="{AF04EB4B-18A0-45FE-9C3B-AE6E82E0FEBD}" destId="{B7807916-FB08-410F-A39C-91A178596CE9}" srcOrd="13" destOrd="0" presId="urn:microsoft.com/office/officeart/2008/layout/VerticalCurvedList"/>
    <dgm:cxn modelId="{A3ACEEC6-B074-4213-A9AB-B4E9794A6A78}" type="presParOf" srcId="{AF04EB4B-18A0-45FE-9C3B-AE6E82E0FEBD}" destId="{BF1DD2BD-55A8-45DD-8A0A-5B0D526330E9}" srcOrd="14" destOrd="0" presId="urn:microsoft.com/office/officeart/2008/layout/VerticalCurvedList"/>
    <dgm:cxn modelId="{7DC31788-8637-485F-A4AB-991E42AA0E18}" type="presParOf" srcId="{BF1DD2BD-55A8-45DD-8A0A-5B0D526330E9}" destId="{6E23B5E7-529B-43C2-95DA-40FE7068AD8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rgbClr val="002060"/>
              </a:solidFill>
              <a:latin typeface="Times New Roman" pitchFamily="18" charset="0"/>
              <a:cs typeface="Times New Roman" pitchFamily="18" charset="0"/>
            </a:rPr>
            <a:t>ТОС «Красная горка» - председатель Комарова Светлана Витальевна</a:t>
          </a:r>
        </a:p>
      </dgm:t>
    </dgm:pt>
    <dgm:pt modelId="{1064911C-9C4C-425D-8F92-03C0E2696F0E}" type="par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2A63BA7-4DD9-4D81-B59F-0939833470FD}" type="sib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492310E2-6157-4381-BECF-CC65768DE3FD}">
      <dgm:prSet phldrT="[Текст]" custT="1"/>
      <dgm:spPr/>
      <dgm:t>
        <a:bodyPr/>
        <a:lstStyle/>
        <a:p>
          <a:r>
            <a:rPr lang="ru-RU" sz="1800" dirty="0">
              <a:solidFill>
                <a:srgbClr val="002060"/>
              </a:solidFill>
              <a:latin typeface="Times New Roman" pitchFamily="18" charset="0"/>
              <a:cs typeface="Times New Roman" pitchFamily="18" charset="0"/>
            </a:rPr>
            <a:t>ТОС «Ищеино» - председатель Зайцев Дмитрий Александрович</a:t>
          </a:r>
        </a:p>
      </dgm:t>
    </dgm:pt>
    <dgm:pt modelId="{4E092AE0-C6FE-44D3-9EF5-EF10CCF97BD1}" type="par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2D0D89B-3EF1-4536-BB55-89A0E6972FCA}" type="sib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1975AAD-FDB2-4E6F-AE2A-4B2F4702BD58}">
      <dgm:prSet phldrT="[Текст]" custT="1"/>
      <dgm:spPr/>
      <dgm:t>
        <a:bodyPr/>
        <a:lstStyle/>
        <a:p>
          <a:r>
            <a:rPr lang="ru-RU" sz="1800" dirty="0">
              <a:solidFill>
                <a:srgbClr val="002060"/>
              </a:solidFill>
              <a:latin typeface="Times New Roman" pitchFamily="18" charset="0"/>
              <a:cs typeface="Times New Roman" pitchFamily="18" charset="0"/>
            </a:rPr>
            <a:t>ТОС «Нагорный» - председатель Зайцева Галина Юрьевна</a:t>
          </a:r>
        </a:p>
      </dgm:t>
    </dgm:pt>
    <dgm:pt modelId="{B2131C15-CCBA-4A35-883D-C4825C6F89AA}" type="par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C1D35FD1-F35F-4AF7-9CD3-10C9694ED40D}" type="sib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407FB28F-533B-48C2-A389-CA2966509EE6}">
      <dgm:prSet phldrT="[Текст]" custT="1"/>
      <dgm:spPr/>
      <dgm:t>
        <a:bodyPr/>
        <a:lstStyle/>
        <a:p>
          <a:r>
            <a:rPr lang="ru-RU" sz="1800" dirty="0">
              <a:solidFill>
                <a:srgbClr val="002060"/>
              </a:solidFill>
              <a:latin typeface="Times New Roman" pitchFamily="18" charset="0"/>
              <a:cs typeface="Times New Roman" pitchFamily="18" charset="0"/>
            </a:rPr>
            <a:t>ТОС «8Марта» - председатель </a:t>
          </a:r>
          <a:r>
            <a:rPr lang="ru-RU" sz="1800" dirty="0" err="1">
              <a:solidFill>
                <a:srgbClr val="002060"/>
              </a:solidFill>
              <a:latin typeface="Times New Roman" pitchFamily="18" charset="0"/>
              <a:cs typeface="Times New Roman" pitchFamily="18" charset="0"/>
            </a:rPr>
            <a:t>Кустова</a:t>
          </a:r>
          <a:r>
            <a:rPr lang="ru-RU" sz="1800" dirty="0">
              <a:solidFill>
                <a:srgbClr val="002060"/>
              </a:solidFill>
              <a:latin typeface="Times New Roman" pitchFamily="18" charset="0"/>
              <a:cs typeface="Times New Roman" pitchFamily="18" charset="0"/>
            </a:rPr>
            <a:t> Татьяна Витальевна</a:t>
          </a:r>
        </a:p>
      </dgm:t>
    </dgm:pt>
    <dgm:pt modelId="{7E3E858B-29E1-4396-9B01-BADBCDBBBAEE}" type="parTrans" cxnId="{B684BDDE-5882-4A45-AF51-1768CFCE6975}">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FD33B88-3C0E-4747-AC72-1859E7ABEDB5}" type="sibTrans" cxnId="{B684BDDE-5882-4A45-AF51-1768CFCE6975}">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5319268-E020-45EB-8A4D-0CD7B9DCB4C3}">
      <dgm:prSet phldrT="[Текст]" custT="1"/>
      <dgm:spPr/>
      <dgm:t>
        <a:bodyPr/>
        <a:lstStyle/>
        <a:p>
          <a:r>
            <a:rPr lang="ru-RU" sz="1800" dirty="0">
              <a:solidFill>
                <a:srgbClr val="002060"/>
              </a:solidFill>
              <a:latin typeface="Times New Roman" pitchFamily="18" charset="0"/>
              <a:cs typeface="Times New Roman" pitchFamily="18" charset="0"/>
            </a:rPr>
            <a:t>ТОС «Лесное» - председатель </a:t>
          </a:r>
          <a:r>
            <a:rPr lang="ru-RU" sz="1800" dirty="0" err="1">
              <a:solidFill>
                <a:srgbClr val="002060"/>
              </a:solidFill>
              <a:latin typeface="Times New Roman" pitchFamily="18" charset="0"/>
              <a:cs typeface="Times New Roman" pitchFamily="18" charset="0"/>
            </a:rPr>
            <a:t>Федасов</a:t>
          </a:r>
          <a:r>
            <a:rPr lang="ru-RU" sz="1800" dirty="0">
              <a:solidFill>
                <a:srgbClr val="002060"/>
              </a:solidFill>
              <a:latin typeface="Times New Roman" pitchFamily="18" charset="0"/>
              <a:cs typeface="Times New Roman" pitchFamily="18" charset="0"/>
            </a:rPr>
            <a:t> Сергей Николаевич</a:t>
          </a:r>
        </a:p>
      </dgm:t>
    </dgm:pt>
    <dgm:pt modelId="{B6FD3F0F-F7FE-4B93-B803-4CE1F81BE7DC}" type="parTrans" cxnId="{5E91FE50-7289-40CE-B7D0-1495561C5E07}">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10C5368-A0C3-4B85-9490-4B84321BC858}" type="sibTrans" cxnId="{5E91FE50-7289-40CE-B7D0-1495561C5E07}">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1E16827D-BC3D-45AF-99BB-CD927A0FDA85}">
      <dgm:prSet phldrT="[Текст]" custT="1"/>
      <dgm:spPr/>
      <dgm:t>
        <a:bodyPr/>
        <a:lstStyle/>
        <a:p>
          <a:r>
            <a:rPr lang="ru-RU" sz="1800" dirty="0">
              <a:solidFill>
                <a:srgbClr val="002060"/>
              </a:solidFill>
              <a:latin typeface="Times New Roman" pitchFamily="18" charset="0"/>
              <a:cs typeface="Times New Roman" pitchFamily="18" charset="0"/>
            </a:rPr>
            <a:t>ТОС «Первомайский» - председатель </a:t>
          </a:r>
          <a:r>
            <a:rPr lang="ru-RU" sz="1800" dirty="0" err="1">
              <a:solidFill>
                <a:srgbClr val="002060"/>
              </a:solidFill>
              <a:latin typeface="Times New Roman" pitchFamily="18" charset="0"/>
              <a:cs typeface="Times New Roman" pitchFamily="18" charset="0"/>
            </a:rPr>
            <a:t>Манукян</a:t>
          </a:r>
          <a:r>
            <a:rPr lang="ru-RU" sz="1800" dirty="0">
              <a:solidFill>
                <a:srgbClr val="002060"/>
              </a:solidFill>
              <a:latin typeface="Times New Roman" pitchFamily="18" charset="0"/>
              <a:cs typeface="Times New Roman" pitchFamily="18" charset="0"/>
            </a:rPr>
            <a:t> Наталья Евгеньевна</a:t>
          </a:r>
        </a:p>
      </dgm:t>
    </dgm:pt>
    <dgm:pt modelId="{8B160238-7476-4B6D-AB54-7100858C53FA}" type="parTrans" cxnId="{4D3AFD75-C501-4BC5-93CD-EB79B98A634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5091D13E-92E6-4E0B-BDDD-DAA95C1ADD3C}" type="sibTrans" cxnId="{4D3AFD75-C501-4BC5-93CD-EB79B98A634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50CD09E-7EA2-43BB-90DE-E96361BCF7D0}">
      <dgm:prSet phldrT="[Текст]" custT="1"/>
      <dgm:spPr/>
      <dgm:t>
        <a:bodyPr/>
        <a:lstStyle/>
        <a:p>
          <a:r>
            <a:rPr lang="ru-RU" sz="1800" dirty="0">
              <a:solidFill>
                <a:srgbClr val="002060"/>
              </a:solidFill>
              <a:latin typeface="Times New Roman" pitchFamily="18" charset="0"/>
              <a:cs typeface="Times New Roman" pitchFamily="18" charset="0"/>
            </a:rPr>
            <a:t>ТОС «Октябрьский» - председатель Смирнова Лариса Владимировна</a:t>
          </a:r>
        </a:p>
      </dgm:t>
    </dgm:pt>
    <dgm:pt modelId="{167E850A-3371-4657-8C07-46F0511CF4E9}" type="parTrans" cxnId="{1C2E75A0-ADF4-44A4-9069-5FD469BA22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246E9368-D3DA-49C4-A2CC-27954BBA44AC}" type="sibTrans" cxnId="{1C2E75A0-ADF4-44A4-9069-5FD469BA22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dgm:presLayoutVars>
          <dgm:bulletEnabled val="1"/>
        </dgm:presLayoutVars>
      </dgm:prSet>
      <dgm:spPr/>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3179169E-38C5-4721-B36E-6CECC5A4BAA9}" type="pres">
      <dgm:prSet presAssocID="{492310E2-6157-4381-BECF-CC65768DE3FD}" presName="text_2" presStyleLbl="node1" presStyleIdx="1" presStyleCnt="7">
        <dgm:presLayoutVars>
          <dgm:bulletEnabled val="1"/>
        </dgm:presLayoutVars>
      </dgm:prSet>
      <dgm:spPr/>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7"/>
      <dgm:spPr/>
    </dgm:pt>
    <dgm:pt modelId="{96ED0CBF-2FA0-4D4E-AAF3-DF6D287D18DC}" type="pres">
      <dgm:prSet presAssocID="{1E16827D-BC3D-45AF-99BB-CD927A0FDA85}" presName="text_3" presStyleLbl="node1" presStyleIdx="2" presStyleCnt="7">
        <dgm:presLayoutVars>
          <dgm:bulletEnabled val="1"/>
        </dgm:presLayoutVars>
      </dgm:prSet>
      <dgm:spPr/>
    </dgm:pt>
    <dgm:pt modelId="{EC64915F-B3D4-4D74-8E6A-42FD079F1B71}" type="pres">
      <dgm:prSet presAssocID="{1E16827D-BC3D-45AF-99BB-CD927A0FDA85}" presName="accent_3" presStyleCnt="0"/>
      <dgm:spPr/>
    </dgm:pt>
    <dgm:pt modelId="{41232CCE-2CEE-4D43-A886-002C2227574E}" type="pres">
      <dgm:prSet presAssocID="{1E16827D-BC3D-45AF-99BB-CD927A0FDA85}" presName="accentRepeatNode" presStyleLbl="solidFgAcc1" presStyleIdx="2" presStyleCnt="7"/>
      <dgm:spPr/>
    </dgm:pt>
    <dgm:pt modelId="{93867417-ADB2-44A2-9CFC-2F637DC0C9E9}" type="pres">
      <dgm:prSet presAssocID="{D1975AAD-FDB2-4E6F-AE2A-4B2F4702BD58}" presName="text_4" presStyleLbl="node1" presStyleIdx="3" presStyleCnt="7">
        <dgm:presLayoutVars>
          <dgm:bulletEnabled val="1"/>
        </dgm:presLayoutVars>
      </dgm:prSet>
      <dgm:spPr/>
    </dgm:pt>
    <dgm:pt modelId="{B30EA80A-4440-4F00-8163-A560A03325B4}" type="pres">
      <dgm:prSet presAssocID="{D1975AAD-FDB2-4E6F-AE2A-4B2F4702BD58}" presName="accent_4" presStyleCnt="0"/>
      <dgm:spPr/>
    </dgm:pt>
    <dgm:pt modelId="{1700BC00-DC0E-4C9B-BC51-5F75907F6CED}" type="pres">
      <dgm:prSet presAssocID="{D1975AAD-FDB2-4E6F-AE2A-4B2F4702BD58}" presName="accentRepeatNode" presStyleLbl="solidFgAcc1" presStyleIdx="3" presStyleCnt="7"/>
      <dgm:spPr/>
    </dgm:pt>
    <dgm:pt modelId="{340E5854-C66E-409D-999C-6BA7D743D7C8}" type="pres">
      <dgm:prSet presAssocID="{D5319268-E020-45EB-8A4D-0CD7B9DCB4C3}" presName="text_5" presStyleLbl="node1" presStyleIdx="4" presStyleCnt="7">
        <dgm:presLayoutVars>
          <dgm:bulletEnabled val="1"/>
        </dgm:presLayoutVars>
      </dgm:prSet>
      <dgm:spPr/>
    </dgm:pt>
    <dgm:pt modelId="{65D42408-EAED-4838-BA72-E7CD501563A4}" type="pres">
      <dgm:prSet presAssocID="{D5319268-E020-45EB-8A4D-0CD7B9DCB4C3}" presName="accent_5" presStyleCnt="0"/>
      <dgm:spPr/>
    </dgm:pt>
    <dgm:pt modelId="{9CCA6A7A-BF9E-4629-9A98-3F52FACD272C}" type="pres">
      <dgm:prSet presAssocID="{D5319268-E020-45EB-8A4D-0CD7B9DCB4C3}" presName="accentRepeatNode" presStyleLbl="solidFgAcc1" presStyleIdx="4" presStyleCnt="7"/>
      <dgm:spPr/>
    </dgm:pt>
    <dgm:pt modelId="{6274A452-2BAB-44ED-8E96-7C6F612425DB}" type="pres">
      <dgm:prSet presAssocID="{407FB28F-533B-48C2-A389-CA2966509EE6}" presName="text_6" presStyleLbl="node1" presStyleIdx="5" presStyleCnt="7">
        <dgm:presLayoutVars>
          <dgm:bulletEnabled val="1"/>
        </dgm:presLayoutVars>
      </dgm:prSet>
      <dgm:spPr/>
    </dgm:pt>
    <dgm:pt modelId="{54E13F06-D181-46CD-A449-4DAFA6020988}" type="pres">
      <dgm:prSet presAssocID="{407FB28F-533B-48C2-A389-CA2966509EE6}" presName="accent_6" presStyleCnt="0"/>
      <dgm:spPr/>
    </dgm:pt>
    <dgm:pt modelId="{4459462F-2D0C-4CCC-8159-1207EE2038C9}" type="pres">
      <dgm:prSet presAssocID="{407FB28F-533B-48C2-A389-CA2966509EE6}" presName="accentRepeatNode" presStyleLbl="solidFgAcc1" presStyleIdx="5" presStyleCnt="7"/>
      <dgm:spPr/>
    </dgm:pt>
    <dgm:pt modelId="{B7807916-FB08-410F-A39C-91A178596CE9}" type="pres">
      <dgm:prSet presAssocID="{E50CD09E-7EA2-43BB-90DE-E96361BCF7D0}" presName="text_7" presStyleLbl="node1" presStyleIdx="6" presStyleCnt="7">
        <dgm:presLayoutVars>
          <dgm:bulletEnabled val="1"/>
        </dgm:presLayoutVars>
      </dgm:prSet>
      <dgm:spPr/>
    </dgm:pt>
    <dgm:pt modelId="{BF1DD2BD-55A8-45DD-8A0A-5B0D526330E9}" type="pres">
      <dgm:prSet presAssocID="{E50CD09E-7EA2-43BB-90DE-E96361BCF7D0}" presName="accent_7" presStyleCnt="0"/>
      <dgm:spPr/>
    </dgm:pt>
    <dgm:pt modelId="{6E23B5E7-529B-43C2-95DA-40FE7068AD8A}" type="pres">
      <dgm:prSet presAssocID="{E50CD09E-7EA2-43BB-90DE-E96361BCF7D0}" presName="accentRepeatNode" presStyleLbl="solidFgAcc1" presStyleIdx="6" presStyleCnt="7"/>
      <dgm:spPr/>
    </dgm:pt>
  </dgm:ptLst>
  <dgm:cxnLst>
    <dgm:cxn modelId="{1C670914-308D-4F69-AA31-904353DB4497}" type="presOf" srcId="{E50CD09E-7EA2-43BB-90DE-E96361BCF7D0}" destId="{B7807916-FB08-410F-A39C-91A178596CE9}" srcOrd="0" destOrd="0" presId="urn:microsoft.com/office/officeart/2008/layout/VerticalCurvedList"/>
    <dgm:cxn modelId="{AFA9BF22-A724-4A5C-BA2D-42BA643D2A14}" type="presOf" srcId="{D2A63BA7-4DD9-4D81-B59F-0939833470FD}" destId="{19185CE7-8543-41F1-9AE9-6B616CA58444}" srcOrd="0" destOrd="0" presId="urn:microsoft.com/office/officeart/2008/layout/VerticalCurvedList"/>
    <dgm:cxn modelId="{F68F1967-DE81-49AD-B87D-F2081D431032}" type="presOf" srcId="{D6697977-6FE2-40F5-B910-5DC1316331D7}" destId="{BA38E1CD-FD6E-4431-A276-A51AE78A344E}" srcOrd="0" destOrd="0" presId="urn:microsoft.com/office/officeart/2008/layout/VerticalCurvedList"/>
    <dgm:cxn modelId="{1CB98669-747B-48B1-AB83-EC559D7833D3}" type="presOf" srcId="{1E16827D-BC3D-45AF-99BB-CD927A0FDA85}" destId="{96ED0CBF-2FA0-4D4E-AAF3-DF6D287D18DC}" srcOrd="0" destOrd="0" presId="urn:microsoft.com/office/officeart/2008/layout/VerticalCurvedList"/>
    <dgm:cxn modelId="{3607B970-2E63-4747-8702-51316AE90D5B}" type="presOf" srcId="{407FB28F-533B-48C2-A389-CA2966509EE6}" destId="{6274A452-2BAB-44ED-8E96-7C6F612425DB}" srcOrd="0" destOrd="0" presId="urn:microsoft.com/office/officeart/2008/layout/VerticalCurvedList"/>
    <dgm:cxn modelId="{5E91FE50-7289-40CE-B7D0-1495561C5E07}" srcId="{315699C9-F5A1-4F9E-A9C2-31B6ACCD52EF}" destId="{D5319268-E020-45EB-8A4D-0CD7B9DCB4C3}" srcOrd="4" destOrd="0" parTransId="{B6FD3F0F-F7FE-4B93-B803-4CE1F81BE7DC}" sibTransId="{910C5368-A0C3-4B85-9490-4B84321BC858}"/>
    <dgm:cxn modelId="{4D3AFD75-C501-4BC5-93CD-EB79B98A634E}" srcId="{315699C9-F5A1-4F9E-A9C2-31B6ACCD52EF}" destId="{1E16827D-BC3D-45AF-99BB-CD927A0FDA85}" srcOrd="2" destOrd="0" parTransId="{8B160238-7476-4B6D-AB54-7100858C53FA}" sibTransId="{5091D13E-92E6-4E0B-BDDD-DAA95C1ADD3C}"/>
    <dgm:cxn modelId="{4058C186-65C9-4B9E-B850-A10915981040}" srcId="{315699C9-F5A1-4F9E-A9C2-31B6ACCD52EF}" destId="{D1975AAD-FDB2-4E6F-AE2A-4B2F4702BD58}" srcOrd="3" destOrd="0" parTransId="{B2131C15-CCBA-4A35-883D-C4825C6F89AA}" sibTransId="{C1D35FD1-F35F-4AF7-9CD3-10C9694ED40D}"/>
    <dgm:cxn modelId="{8B74279C-CC27-4A14-A5CE-AA43CEA4364A}" type="presOf" srcId="{D1975AAD-FDB2-4E6F-AE2A-4B2F4702BD58}" destId="{93867417-ADB2-44A2-9CFC-2F637DC0C9E9}" srcOrd="0" destOrd="0" presId="urn:microsoft.com/office/officeart/2008/layout/VerticalCurvedList"/>
    <dgm:cxn modelId="{1C2E75A0-ADF4-44A4-9069-5FD469BA2209}" srcId="{315699C9-F5A1-4F9E-A9C2-31B6ACCD52EF}" destId="{E50CD09E-7EA2-43BB-90DE-E96361BCF7D0}" srcOrd="6" destOrd="0" parTransId="{167E850A-3371-4657-8C07-46F0511CF4E9}" sibTransId="{246E9368-D3DA-49C4-A2CC-27954BBA44AC}"/>
    <dgm:cxn modelId="{34E8B6A3-ED37-4B00-AF71-E553EF15596D}" type="presOf" srcId="{492310E2-6157-4381-BECF-CC65768DE3FD}" destId="{3179169E-38C5-4721-B36E-6CECC5A4BAA9}" srcOrd="0" destOrd="0" presId="urn:microsoft.com/office/officeart/2008/layout/VerticalCurvedList"/>
    <dgm:cxn modelId="{472CA5BA-782B-4AF0-800A-9C55B0F23CDB}" srcId="{315699C9-F5A1-4F9E-A9C2-31B6ACCD52EF}" destId="{492310E2-6157-4381-BECF-CC65768DE3FD}" srcOrd="1" destOrd="0" parTransId="{4E092AE0-C6FE-44D3-9EF5-EF10CCF97BD1}" sibTransId="{92D0D89B-3EF1-4536-BB55-89A0E6972FCA}"/>
    <dgm:cxn modelId="{B684BDDE-5882-4A45-AF51-1768CFCE6975}" srcId="{315699C9-F5A1-4F9E-A9C2-31B6ACCD52EF}" destId="{407FB28F-533B-48C2-A389-CA2966509EE6}" srcOrd="5" destOrd="0" parTransId="{7E3E858B-29E1-4396-9B01-BADBCDBBBAEE}" sibTransId="{9FD33B88-3C0E-4747-AC72-1859E7ABEDB5}"/>
    <dgm:cxn modelId="{1944F1F1-D7F5-4934-95C9-A0DFE8AE7DDB}" srcId="{315699C9-F5A1-4F9E-A9C2-31B6ACCD52EF}" destId="{D6697977-6FE2-40F5-B910-5DC1316331D7}" srcOrd="0" destOrd="0" parTransId="{1064911C-9C4C-425D-8F92-03C0E2696F0E}" sibTransId="{D2A63BA7-4DD9-4D81-B59F-0939833470FD}"/>
    <dgm:cxn modelId="{FF3702F2-7E75-470E-9520-4B4F3B73E326}" type="presOf" srcId="{315699C9-F5A1-4F9E-A9C2-31B6ACCD52EF}" destId="{C1768847-A479-40DD-AB73-04B5AE468FE6}" srcOrd="0" destOrd="0" presId="urn:microsoft.com/office/officeart/2008/layout/VerticalCurvedList"/>
    <dgm:cxn modelId="{F6E02AFE-B17D-4F28-99FB-2AAA0763341C}" type="presOf" srcId="{D5319268-E020-45EB-8A4D-0CD7B9DCB4C3}" destId="{340E5854-C66E-409D-999C-6BA7D743D7C8}" srcOrd="0" destOrd="0" presId="urn:microsoft.com/office/officeart/2008/layout/VerticalCurvedList"/>
    <dgm:cxn modelId="{CCCC9AA0-123F-4D2C-BA2C-A4E4DF0CB18E}" type="presParOf" srcId="{C1768847-A479-40DD-AB73-04B5AE468FE6}" destId="{AF04EB4B-18A0-45FE-9C3B-AE6E82E0FEBD}" srcOrd="0" destOrd="0" presId="urn:microsoft.com/office/officeart/2008/layout/VerticalCurvedList"/>
    <dgm:cxn modelId="{BE68F294-4187-4617-8F75-D82B1081C0FA}" type="presParOf" srcId="{AF04EB4B-18A0-45FE-9C3B-AE6E82E0FEBD}" destId="{5C7A0B86-63F1-4C07-BC1A-7C0FB584BB2A}" srcOrd="0" destOrd="0" presId="urn:microsoft.com/office/officeart/2008/layout/VerticalCurvedList"/>
    <dgm:cxn modelId="{AED1BF01-FABF-4387-A603-E8BA9A48A3F6}" type="presParOf" srcId="{5C7A0B86-63F1-4C07-BC1A-7C0FB584BB2A}" destId="{3BD598F3-F25A-4F42-BEED-E1D976A31EDD}" srcOrd="0" destOrd="0" presId="urn:microsoft.com/office/officeart/2008/layout/VerticalCurvedList"/>
    <dgm:cxn modelId="{3FC1E649-FBB9-403F-B1A6-B4BE05671AF5}" type="presParOf" srcId="{5C7A0B86-63F1-4C07-BC1A-7C0FB584BB2A}" destId="{19185CE7-8543-41F1-9AE9-6B616CA58444}" srcOrd="1" destOrd="0" presId="urn:microsoft.com/office/officeart/2008/layout/VerticalCurvedList"/>
    <dgm:cxn modelId="{17AC9CBB-28C7-4B2A-907F-2D9D9F1EDC68}" type="presParOf" srcId="{5C7A0B86-63F1-4C07-BC1A-7C0FB584BB2A}" destId="{A1481B2D-3761-4797-BEB6-284CA48B147D}" srcOrd="2" destOrd="0" presId="urn:microsoft.com/office/officeart/2008/layout/VerticalCurvedList"/>
    <dgm:cxn modelId="{AB5C4E4A-145E-43CB-866D-F94284ACF15F}" type="presParOf" srcId="{5C7A0B86-63F1-4C07-BC1A-7C0FB584BB2A}" destId="{9FBE8D94-B585-4A73-B4EF-DD02E90B7C55}" srcOrd="3" destOrd="0" presId="urn:microsoft.com/office/officeart/2008/layout/VerticalCurvedList"/>
    <dgm:cxn modelId="{C94F0BF8-471A-4973-9FBF-33C934086879}" type="presParOf" srcId="{AF04EB4B-18A0-45FE-9C3B-AE6E82E0FEBD}" destId="{BA38E1CD-FD6E-4431-A276-A51AE78A344E}" srcOrd="1" destOrd="0" presId="urn:microsoft.com/office/officeart/2008/layout/VerticalCurvedList"/>
    <dgm:cxn modelId="{A76E6C38-13F9-4F31-86A4-EAE3819B1D20}" type="presParOf" srcId="{AF04EB4B-18A0-45FE-9C3B-AE6E82E0FEBD}" destId="{EF2786C8-ED75-425E-A440-8AEC9A31FBD0}" srcOrd="2" destOrd="0" presId="urn:microsoft.com/office/officeart/2008/layout/VerticalCurvedList"/>
    <dgm:cxn modelId="{1977F6F1-FEEE-415F-950B-7FE33B44972C}" type="presParOf" srcId="{EF2786C8-ED75-425E-A440-8AEC9A31FBD0}" destId="{052F6C1F-EB67-4700-AA9B-912E0BCD417F}" srcOrd="0" destOrd="0" presId="urn:microsoft.com/office/officeart/2008/layout/VerticalCurvedList"/>
    <dgm:cxn modelId="{2C63F8C6-A5B0-4B77-B8EB-E4EB558B428B}" type="presParOf" srcId="{AF04EB4B-18A0-45FE-9C3B-AE6E82E0FEBD}" destId="{3179169E-38C5-4721-B36E-6CECC5A4BAA9}" srcOrd="3" destOrd="0" presId="urn:microsoft.com/office/officeart/2008/layout/VerticalCurvedList"/>
    <dgm:cxn modelId="{601DD983-5DCE-4EC3-8866-508A582D0687}" type="presParOf" srcId="{AF04EB4B-18A0-45FE-9C3B-AE6E82E0FEBD}" destId="{14C2098D-8813-4560-8CFF-8497BCDE712B}" srcOrd="4" destOrd="0" presId="urn:microsoft.com/office/officeart/2008/layout/VerticalCurvedList"/>
    <dgm:cxn modelId="{C88C19C5-60F6-46AC-A83A-A151DEF9FE28}" type="presParOf" srcId="{14C2098D-8813-4560-8CFF-8497BCDE712B}" destId="{5342AECB-5CB5-4A08-9CE7-6DD90A890C3E}" srcOrd="0" destOrd="0" presId="urn:microsoft.com/office/officeart/2008/layout/VerticalCurvedList"/>
    <dgm:cxn modelId="{25BC3360-7803-44E9-A0AE-D1304FA89D51}" type="presParOf" srcId="{AF04EB4B-18A0-45FE-9C3B-AE6E82E0FEBD}" destId="{96ED0CBF-2FA0-4D4E-AAF3-DF6D287D18DC}" srcOrd="5" destOrd="0" presId="urn:microsoft.com/office/officeart/2008/layout/VerticalCurvedList"/>
    <dgm:cxn modelId="{B5028617-9414-4523-B1F1-115800C948B9}" type="presParOf" srcId="{AF04EB4B-18A0-45FE-9C3B-AE6E82E0FEBD}" destId="{EC64915F-B3D4-4D74-8E6A-42FD079F1B71}" srcOrd="6" destOrd="0" presId="urn:microsoft.com/office/officeart/2008/layout/VerticalCurvedList"/>
    <dgm:cxn modelId="{46C3E372-0130-40AC-98D8-BFE3D925CD43}" type="presParOf" srcId="{EC64915F-B3D4-4D74-8E6A-42FD079F1B71}" destId="{41232CCE-2CEE-4D43-A886-002C2227574E}" srcOrd="0" destOrd="0" presId="urn:microsoft.com/office/officeart/2008/layout/VerticalCurvedList"/>
    <dgm:cxn modelId="{AA1B1B75-964C-4287-90E7-5869DFF19B7D}" type="presParOf" srcId="{AF04EB4B-18A0-45FE-9C3B-AE6E82E0FEBD}" destId="{93867417-ADB2-44A2-9CFC-2F637DC0C9E9}" srcOrd="7" destOrd="0" presId="urn:microsoft.com/office/officeart/2008/layout/VerticalCurvedList"/>
    <dgm:cxn modelId="{34BF83FE-5765-400E-8278-57ECECBB0D2D}" type="presParOf" srcId="{AF04EB4B-18A0-45FE-9C3B-AE6E82E0FEBD}" destId="{B30EA80A-4440-4F00-8163-A560A03325B4}" srcOrd="8" destOrd="0" presId="urn:microsoft.com/office/officeart/2008/layout/VerticalCurvedList"/>
    <dgm:cxn modelId="{C11EA7AD-EF58-4F17-9698-CB677FF307C8}" type="presParOf" srcId="{B30EA80A-4440-4F00-8163-A560A03325B4}" destId="{1700BC00-DC0E-4C9B-BC51-5F75907F6CED}" srcOrd="0" destOrd="0" presId="urn:microsoft.com/office/officeart/2008/layout/VerticalCurvedList"/>
    <dgm:cxn modelId="{CCDBDFB9-8848-4073-B559-E867352EAAD7}" type="presParOf" srcId="{AF04EB4B-18A0-45FE-9C3B-AE6E82E0FEBD}" destId="{340E5854-C66E-409D-999C-6BA7D743D7C8}" srcOrd="9" destOrd="0" presId="urn:microsoft.com/office/officeart/2008/layout/VerticalCurvedList"/>
    <dgm:cxn modelId="{6CB1ECCF-35BA-4539-89CA-B8296D9A4095}" type="presParOf" srcId="{AF04EB4B-18A0-45FE-9C3B-AE6E82E0FEBD}" destId="{65D42408-EAED-4838-BA72-E7CD501563A4}" srcOrd="10" destOrd="0" presId="urn:microsoft.com/office/officeart/2008/layout/VerticalCurvedList"/>
    <dgm:cxn modelId="{F76CE8BB-F4A1-43D3-8227-EEAC1536B8D8}" type="presParOf" srcId="{65D42408-EAED-4838-BA72-E7CD501563A4}" destId="{9CCA6A7A-BF9E-4629-9A98-3F52FACD272C}" srcOrd="0" destOrd="0" presId="urn:microsoft.com/office/officeart/2008/layout/VerticalCurvedList"/>
    <dgm:cxn modelId="{C92285FC-C964-488A-A033-B3DCFE557EBA}" type="presParOf" srcId="{AF04EB4B-18A0-45FE-9C3B-AE6E82E0FEBD}" destId="{6274A452-2BAB-44ED-8E96-7C6F612425DB}" srcOrd="11" destOrd="0" presId="urn:microsoft.com/office/officeart/2008/layout/VerticalCurvedList"/>
    <dgm:cxn modelId="{FFCDA464-1F55-474A-857B-D82CC46E83CC}" type="presParOf" srcId="{AF04EB4B-18A0-45FE-9C3B-AE6E82E0FEBD}" destId="{54E13F06-D181-46CD-A449-4DAFA6020988}" srcOrd="12" destOrd="0" presId="urn:microsoft.com/office/officeart/2008/layout/VerticalCurvedList"/>
    <dgm:cxn modelId="{FEA8B0D6-9AD9-47CB-B045-B95F10B97226}" type="presParOf" srcId="{54E13F06-D181-46CD-A449-4DAFA6020988}" destId="{4459462F-2D0C-4CCC-8159-1207EE2038C9}" srcOrd="0" destOrd="0" presId="urn:microsoft.com/office/officeart/2008/layout/VerticalCurvedList"/>
    <dgm:cxn modelId="{0E16E3CC-C637-4D1A-BA8F-A77260A5422C}" type="presParOf" srcId="{AF04EB4B-18A0-45FE-9C3B-AE6E82E0FEBD}" destId="{B7807916-FB08-410F-A39C-91A178596CE9}" srcOrd="13" destOrd="0" presId="urn:microsoft.com/office/officeart/2008/layout/VerticalCurvedList"/>
    <dgm:cxn modelId="{6B81DCBF-796D-49C2-96F8-C23A0160E5B5}" type="presParOf" srcId="{AF04EB4B-18A0-45FE-9C3B-AE6E82E0FEBD}" destId="{BF1DD2BD-55A8-45DD-8A0A-5B0D526330E9}" srcOrd="14" destOrd="0" presId="urn:microsoft.com/office/officeart/2008/layout/VerticalCurvedList"/>
    <dgm:cxn modelId="{131506E9-09F1-485E-AC29-13075335AE5B}" type="presParOf" srcId="{BF1DD2BD-55A8-45DD-8A0A-5B0D526330E9}" destId="{6E23B5E7-529B-43C2-95DA-40FE7068AD8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236DB-ACF4-4E00-83A5-EABE8E62721B}" type="doc">
      <dgm:prSet loTypeId="urn:microsoft.com/office/officeart/2005/8/layout/hList6" loCatId="list" qsTypeId="urn:microsoft.com/office/officeart/2005/8/quickstyle/3d1" qsCatId="3D" csTypeId="urn:microsoft.com/office/officeart/2005/8/colors/accent1_5" csCatId="accent1" phldr="1"/>
      <dgm:spPr/>
      <dgm:t>
        <a:bodyPr/>
        <a:lstStyle/>
        <a:p>
          <a:endParaRPr lang="ru-RU"/>
        </a:p>
      </dgm:t>
    </dgm:pt>
    <dgm:pt modelId="{AA0214EF-87E3-4AC6-866F-31041571A1A7}">
      <dgm:prSet phldrT="[Текст]" custT="1"/>
      <dgm:spPr/>
      <dgm:t>
        <a:bodyPr/>
        <a:lstStyle/>
        <a:p>
          <a:endParaRPr lang="ru-RU" sz="1600" b="1" dirty="0">
            <a:latin typeface="Times New Roman" pitchFamily="18" charset="0"/>
            <a:cs typeface="Times New Roman" pitchFamily="18" charset="0"/>
          </a:endParaRPr>
        </a:p>
        <a:p>
          <a:r>
            <a:rPr lang="ru-RU" sz="1600" b="1" dirty="0">
              <a:solidFill>
                <a:schemeClr val="accent5">
                  <a:lumMod val="50000"/>
                </a:schemeClr>
              </a:solidFill>
              <a:latin typeface="Times New Roman" pitchFamily="18" charset="0"/>
              <a:cs typeface="Times New Roman" pitchFamily="18" charset="0"/>
            </a:rPr>
            <a:t>Обрабатывающие производства</a:t>
          </a:r>
        </a:p>
        <a:p>
          <a:r>
            <a:rPr lang="ru-RU" sz="1600" b="0" dirty="0">
              <a:solidFill>
                <a:schemeClr val="accent5">
                  <a:lumMod val="50000"/>
                </a:schemeClr>
              </a:solidFill>
              <a:latin typeface="Times New Roman" pitchFamily="18" charset="0"/>
              <a:cs typeface="Times New Roman" pitchFamily="18" charset="0"/>
            </a:rPr>
            <a:t>2020 год – 4606,6 млн.руб.</a:t>
          </a:r>
          <a:endParaRPr lang="ru-RU" sz="1600" b="0" dirty="0">
            <a:solidFill>
              <a:schemeClr val="accent5">
                <a:lumMod val="50000"/>
              </a:schemeClr>
            </a:solidFill>
          </a:endParaRPr>
        </a:p>
      </dgm:t>
    </dgm:pt>
    <dgm:pt modelId="{F24098B4-494D-45CB-8ECD-CDCEA8CA8C0B}" type="parTrans" cxnId="{C04D8048-DD5E-4E82-81C9-AEAA75ACE79A}">
      <dgm:prSet/>
      <dgm:spPr/>
      <dgm:t>
        <a:bodyPr/>
        <a:lstStyle/>
        <a:p>
          <a:endParaRPr lang="ru-RU"/>
        </a:p>
      </dgm:t>
    </dgm:pt>
    <dgm:pt modelId="{71013686-2C62-4356-8FA3-2FA4AD085DBF}" type="sibTrans" cxnId="{C04D8048-DD5E-4E82-81C9-AEAA75ACE79A}">
      <dgm:prSet/>
      <dgm:spPr/>
      <dgm:t>
        <a:bodyPr/>
        <a:lstStyle/>
        <a:p>
          <a:endParaRPr lang="ru-RU"/>
        </a:p>
      </dgm:t>
    </dgm:pt>
    <dgm:pt modelId="{9864C969-486B-4014-AA21-AFACAC158B2E}">
      <dgm:prSet phldrT="[Текст]" custT="1"/>
      <dgm:spPr/>
      <dgm:t>
        <a:bodyPr/>
        <a:lstStyle/>
        <a:p>
          <a:pPr>
            <a:spcAft>
              <a:spcPts val="0"/>
            </a:spcAft>
          </a:pPr>
          <a:r>
            <a:rPr lang="ru-RU" sz="1600" b="1" dirty="0">
              <a:solidFill>
                <a:schemeClr val="accent5">
                  <a:lumMod val="50000"/>
                </a:schemeClr>
              </a:solidFill>
              <a:latin typeface="Times New Roman"/>
              <a:ea typeface="Times New Roman"/>
            </a:rPr>
            <a:t>Обеспечение электроэнергией,</a:t>
          </a:r>
        </a:p>
        <a:p>
          <a:pPr>
            <a:spcAft>
              <a:spcPts val="0"/>
            </a:spcAft>
          </a:pPr>
          <a:r>
            <a:rPr lang="ru-RU" sz="1600" b="1" dirty="0">
              <a:solidFill>
                <a:schemeClr val="accent5">
                  <a:lumMod val="50000"/>
                </a:schemeClr>
              </a:solidFill>
              <a:latin typeface="Times New Roman"/>
              <a:ea typeface="Times New Roman"/>
            </a:rPr>
            <a:t> газом, паром </a:t>
          </a:r>
        </a:p>
        <a:p>
          <a:pPr>
            <a:spcAft>
              <a:spcPts val="600"/>
            </a:spcAft>
          </a:pPr>
          <a:r>
            <a:rPr lang="ru-RU" sz="1600" b="0" dirty="0">
              <a:solidFill>
                <a:schemeClr val="accent5">
                  <a:lumMod val="50000"/>
                </a:schemeClr>
              </a:solidFill>
              <a:latin typeface="Times New Roman"/>
            </a:rPr>
            <a:t>2020 год -  69,4млн.руб.</a:t>
          </a:r>
        </a:p>
        <a:p>
          <a:pPr>
            <a:spcAft>
              <a:spcPts val="0"/>
            </a:spcAft>
          </a:pPr>
          <a:endParaRPr lang="ru-RU" sz="1600" dirty="0"/>
        </a:p>
      </dgm:t>
    </dgm:pt>
    <dgm:pt modelId="{36C2FDCE-D262-404A-BE1A-5C9B8EAB4EA0}" type="parTrans" cxnId="{31AF2E90-FA1A-4858-86B8-5E76D96E0FF1}">
      <dgm:prSet/>
      <dgm:spPr/>
      <dgm:t>
        <a:bodyPr/>
        <a:lstStyle/>
        <a:p>
          <a:endParaRPr lang="ru-RU"/>
        </a:p>
      </dgm:t>
    </dgm:pt>
    <dgm:pt modelId="{957609E4-1C84-4265-B2D1-34863CAC7B0F}" type="sibTrans" cxnId="{31AF2E90-FA1A-4858-86B8-5E76D96E0FF1}">
      <dgm:prSet/>
      <dgm:spPr/>
      <dgm:t>
        <a:bodyPr/>
        <a:lstStyle/>
        <a:p>
          <a:endParaRPr lang="ru-RU"/>
        </a:p>
      </dgm:t>
    </dgm:pt>
    <dgm:pt modelId="{2FB5F940-548D-45D0-A05D-53C1AEEB8FB0}">
      <dgm:prSet phldrT="[Текст]" custT="1"/>
      <dgm:spPr/>
      <dgm:t>
        <a:bodyPr/>
        <a:lstStyle/>
        <a:p>
          <a:r>
            <a:rPr lang="ru-RU" sz="1600" b="1" dirty="0">
              <a:solidFill>
                <a:schemeClr val="accent5">
                  <a:lumMod val="50000"/>
                </a:schemeClr>
              </a:solidFill>
              <a:latin typeface="Times New Roman"/>
              <a:ea typeface="Times New Roman"/>
            </a:rPr>
            <a:t>Водоснабжение; водоотведение, организация сбора и утилизация отходов</a:t>
          </a:r>
        </a:p>
        <a:p>
          <a:r>
            <a:rPr lang="ru-RU" sz="1600" b="0" dirty="0">
              <a:solidFill>
                <a:schemeClr val="accent5">
                  <a:lumMod val="50000"/>
                </a:schemeClr>
              </a:solidFill>
              <a:latin typeface="Times New Roman"/>
            </a:rPr>
            <a:t>2020 год – 35,4 млн.руб.</a:t>
          </a:r>
          <a:endParaRPr lang="ru-RU" sz="1600" b="0" dirty="0">
            <a:solidFill>
              <a:schemeClr val="accent5">
                <a:lumMod val="50000"/>
              </a:schemeClr>
            </a:solidFill>
          </a:endParaRPr>
        </a:p>
      </dgm:t>
    </dgm:pt>
    <dgm:pt modelId="{034C2E04-9022-4337-AF2C-31C6C351A803}" type="parTrans" cxnId="{D8EA38F3-1807-48B3-A5AB-1D608E39B5A9}">
      <dgm:prSet/>
      <dgm:spPr/>
      <dgm:t>
        <a:bodyPr/>
        <a:lstStyle/>
        <a:p>
          <a:endParaRPr lang="ru-RU"/>
        </a:p>
      </dgm:t>
    </dgm:pt>
    <dgm:pt modelId="{080A24FC-C839-428B-A57C-2D8197E98CBB}" type="sibTrans" cxnId="{D8EA38F3-1807-48B3-A5AB-1D608E39B5A9}">
      <dgm:prSet/>
      <dgm:spPr/>
      <dgm:t>
        <a:bodyPr/>
        <a:lstStyle/>
        <a:p>
          <a:endParaRPr lang="ru-RU"/>
        </a:p>
      </dgm:t>
    </dgm:pt>
    <dgm:pt modelId="{34FE0F40-4D6D-48BC-9939-E9F827CB373C}" type="pres">
      <dgm:prSet presAssocID="{0C5236DB-ACF4-4E00-83A5-EABE8E62721B}" presName="Name0" presStyleCnt="0">
        <dgm:presLayoutVars>
          <dgm:dir/>
          <dgm:resizeHandles val="exact"/>
        </dgm:presLayoutVars>
      </dgm:prSet>
      <dgm:spPr/>
    </dgm:pt>
    <dgm:pt modelId="{4551CE55-6D1B-4082-9FF4-EFB6314EA644}" type="pres">
      <dgm:prSet presAssocID="{AA0214EF-87E3-4AC6-866F-31041571A1A7}" presName="node" presStyleLbl="node1" presStyleIdx="0" presStyleCnt="3" custLinFactNeighborX="-512" custLinFactNeighborY="-10601">
        <dgm:presLayoutVars>
          <dgm:bulletEnabled val="1"/>
        </dgm:presLayoutVars>
      </dgm:prSet>
      <dgm:spPr/>
    </dgm:pt>
    <dgm:pt modelId="{7C7E6418-4D8D-4A57-B574-4829559BF834}" type="pres">
      <dgm:prSet presAssocID="{71013686-2C62-4356-8FA3-2FA4AD085DBF}" presName="sibTrans" presStyleCnt="0"/>
      <dgm:spPr/>
    </dgm:pt>
    <dgm:pt modelId="{0275E026-14F5-4EE8-B1B0-3A74AA3333C0}" type="pres">
      <dgm:prSet presAssocID="{9864C969-486B-4014-AA21-AFACAC158B2E}" presName="node" presStyleLbl="node1" presStyleIdx="1" presStyleCnt="3">
        <dgm:presLayoutVars>
          <dgm:bulletEnabled val="1"/>
        </dgm:presLayoutVars>
      </dgm:prSet>
      <dgm:spPr/>
    </dgm:pt>
    <dgm:pt modelId="{B7671FC6-8371-46B4-B4B8-90B41D86E4F6}" type="pres">
      <dgm:prSet presAssocID="{957609E4-1C84-4265-B2D1-34863CAC7B0F}" presName="sibTrans" presStyleCnt="0"/>
      <dgm:spPr/>
    </dgm:pt>
    <dgm:pt modelId="{A848945A-1A63-4B2B-A6DA-4DECDF80EA6F}" type="pres">
      <dgm:prSet presAssocID="{2FB5F940-548D-45D0-A05D-53C1AEEB8FB0}" presName="node" presStyleLbl="node1" presStyleIdx="2" presStyleCnt="3">
        <dgm:presLayoutVars>
          <dgm:bulletEnabled val="1"/>
        </dgm:presLayoutVars>
      </dgm:prSet>
      <dgm:spPr/>
    </dgm:pt>
  </dgm:ptLst>
  <dgm:cxnLst>
    <dgm:cxn modelId="{993A1504-6C3D-4875-BE3A-C5471CE69627}" type="presOf" srcId="{AA0214EF-87E3-4AC6-866F-31041571A1A7}" destId="{4551CE55-6D1B-4082-9FF4-EFB6314EA644}" srcOrd="0" destOrd="0" presId="urn:microsoft.com/office/officeart/2005/8/layout/hList6"/>
    <dgm:cxn modelId="{59C2F83A-6255-4D33-B80C-4FDA855E6120}" type="presOf" srcId="{0C5236DB-ACF4-4E00-83A5-EABE8E62721B}" destId="{34FE0F40-4D6D-48BC-9939-E9F827CB373C}" srcOrd="0" destOrd="0" presId="urn:microsoft.com/office/officeart/2005/8/layout/hList6"/>
    <dgm:cxn modelId="{C04D8048-DD5E-4E82-81C9-AEAA75ACE79A}" srcId="{0C5236DB-ACF4-4E00-83A5-EABE8E62721B}" destId="{AA0214EF-87E3-4AC6-866F-31041571A1A7}" srcOrd="0" destOrd="0" parTransId="{F24098B4-494D-45CB-8ECD-CDCEA8CA8C0B}" sibTransId="{71013686-2C62-4356-8FA3-2FA4AD085DBF}"/>
    <dgm:cxn modelId="{45B34784-710B-454E-B208-D3BF0E782C8C}" type="presOf" srcId="{9864C969-486B-4014-AA21-AFACAC158B2E}" destId="{0275E026-14F5-4EE8-B1B0-3A74AA3333C0}" srcOrd="0" destOrd="0" presId="urn:microsoft.com/office/officeart/2005/8/layout/hList6"/>
    <dgm:cxn modelId="{31AF2E90-FA1A-4858-86B8-5E76D96E0FF1}" srcId="{0C5236DB-ACF4-4E00-83A5-EABE8E62721B}" destId="{9864C969-486B-4014-AA21-AFACAC158B2E}" srcOrd="1" destOrd="0" parTransId="{36C2FDCE-D262-404A-BE1A-5C9B8EAB4EA0}" sibTransId="{957609E4-1C84-4265-B2D1-34863CAC7B0F}"/>
    <dgm:cxn modelId="{AD92A5C1-9525-44BC-BA7A-77B48598EBA7}" type="presOf" srcId="{2FB5F940-548D-45D0-A05D-53C1AEEB8FB0}" destId="{A848945A-1A63-4B2B-A6DA-4DECDF80EA6F}" srcOrd="0" destOrd="0" presId="urn:microsoft.com/office/officeart/2005/8/layout/hList6"/>
    <dgm:cxn modelId="{D8EA38F3-1807-48B3-A5AB-1D608E39B5A9}" srcId="{0C5236DB-ACF4-4E00-83A5-EABE8E62721B}" destId="{2FB5F940-548D-45D0-A05D-53C1AEEB8FB0}" srcOrd="2" destOrd="0" parTransId="{034C2E04-9022-4337-AF2C-31C6C351A803}" sibTransId="{080A24FC-C839-428B-A57C-2D8197E98CBB}"/>
    <dgm:cxn modelId="{258B4B0D-7B1B-4EC8-83D7-F294E3A386C9}" type="presParOf" srcId="{34FE0F40-4D6D-48BC-9939-E9F827CB373C}" destId="{4551CE55-6D1B-4082-9FF4-EFB6314EA644}" srcOrd="0" destOrd="0" presId="urn:microsoft.com/office/officeart/2005/8/layout/hList6"/>
    <dgm:cxn modelId="{49ECF1DF-E546-402A-B949-2C56735F8E6A}" type="presParOf" srcId="{34FE0F40-4D6D-48BC-9939-E9F827CB373C}" destId="{7C7E6418-4D8D-4A57-B574-4829559BF834}" srcOrd="1" destOrd="0" presId="urn:microsoft.com/office/officeart/2005/8/layout/hList6"/>
    <dgm:cxn modelId="{855D61DF-6288-4594-9650-96BBFA95FE5D}" type="presParOf" srcId="{34FE0F40-4D6D-48BC-9939-E9F827CB373C}" destId="{0275E026-14F5-4EE8-B1B0-3A74AA3333C0}" srcOrd="2" destOrd="0" presId="urn:microsoft.com/office/officeart/2005/8/layout/hList6"/>
    <dgm:cxn modelId="{942B0119-5909-40C5-B197-F250D9A4322F}" type="presParOf" srcId="{34FE0F40-4D6D-48BC-9939-E9F827CB373C}" destId="{B7671FC6-8371-46B4-B4B8-90B41D86E4F6}" srcOrd="3" destOrd="0" presId="urn:microsoft.com/office/officeart/2005/8/layout/hList6"/>
    <dgm:cxn modelId="{11302651-2A68-49DB-8F48-04C233F7C370}" type="presParOf" srcId="{34FE0F40-4D6D-48BC-9939-E9F827CB373C}" destId="{A848945A-1A63-4B2B-A6DA-4DECDF80EA6F}"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BEEDEB-4A8F-471B-B37F-D145B41A9A7B}" type="doc">
      <dgm:prSet loTypeId="urn:microsoft.com/office/officeart/2005/8/layout/venn1" loCatId="relationship" qsTypeId="urn:microsoft.com/office/officeart/2005/8/quickstyle/simple2" qsCatId="simple" csTypeId="urn:microsoft.com/office/officeart/2005/8/colors/colorful3" csCatId="colorful" phldr="1"/>
      <dgm:spPr/>
    </dgm:pt>
    <dgm:pt modelId="{80826ECF-8FDD-4BD5-8C4F-CB0959A59A28}">
      <dgm:prSet phldrT="[Текст]" custT="1"/>
      <dgm:spPr/>
      <dgm:t>
        <a:bodyPr/>
        <a:lstStyle/>
        <a:p>
          <a:pPr algn="ctr"/>
          <a:r>
            <a:rPr lang="ru-RU" sz="1400" b="1" dirty="0">
              <a:solidFill>
                <a:schemeClr val="accent5">
                  <a:lumMod val="50000"/>
                </a:schemeClr>
              </a:solidFill>
              <a:latin typeface="Times New Roman" pitchFamily="18" charset="0"/>
              <a:cs typeface="Times New Roman" pitchFamily="18" charset="0"/>
            </a:rPr>
            <a:t>66 магазинов</a:t>
          </a:r>
        </a:p>
      </dgm:t>
    </dgm:pt>
    <dgm:pt modelId="{9E58F5CE-6603-4415-82C4-2552F1150634}" type="parTrans" cxnId="{22A3DA05-8747-45FB-B49F-16387AEB3FE5}">
      <dgm:prSet/>
      <dgm:spPr/>
      <dgm:t>
        <a:bodyPr/>
        <a:lstStyle/>
        <a:p>
          <a:pPr algn="ctr"/>
          <a:endParaRPr lang="ru-RU" sz="1400">
            <a:solidFill>
              <a:schemeClr val="tx1">
                <a:lumMod val="85000"/>
                <a:lumOff val="15000"/>
              </a:schemeClr>
            </a:solidFill>
            <a:latin typeface="+mj-lt"/>
          </a:endParaRPr>
        </a:p>
      </dgm:t>
    </dgm:pt>
    <dgm:pt modelId="{F249CCF3-761F-4F04-947B-8D1207ADBA02}" type="sibTrans" cxnId="{22A3DA05-8747-45FB-B49F-16387AEB3FE5}">
      <dgm:prSet/>
      <dgm:spPr/>
      <dgm:t>
        <a:bodyPr/>
        <a:lstStyle/>
        <a:p>
          <a:pPr algn="ctr"/>
          <a:endParaRPr lang="ru-RU" sz="1400">
            <a:solidFill>
              <a:schemeClr val="tx1">
                <a:lumMod val="85000"/>
                <a:lumOff val="15000"/>
              </a:schemeClr>
            </a:solidFill>
            <a:latin typeface="+mj-lt"/>
          </a:endParaRPr>
        </a:p>
      </dgm:t>
    </dgm:pt>
    <dgm:pt modelId="{0615D44C-DF7B-4A2C-80AF-8747A80EDC71}">
      <dgm:prSet phldrT="[Текст]" custT="1"/>
      <dgm:spPr/>
      <dgm:t>
        <a:bodyPr/>
        <a:lstStyle/>
        <a:p>
          <a:pPr algn="ctr"/>
          <a:r>
            <a:rPr lang="ru-RU" sz="1400" b="1" dirty="0">
              <a:solidFill>
                <a:schemeClr val="accent5">
                  <a:lumMod val="50000"/>
                </a:schemeClr>
              </a:solidFill>
              <a:latin typeface="Times New Roman" pitchFamily="18" charset="0"/>
              <a:cs typeface="Times New Roman" pitchFamily="18" charset="0"/>
            </a:rPr>
            <a:t>21  предприятие бытового обслуживания</a:t>
          </a:r>
        </a:p>
      </dgm:t>
    </dgm:pt>
    <dgm:pt modelId="{2202ABE5-0278-4008-8725-4ABC523DE670}" type="parTrans" cxnId="{A10A5423-ED7F-4001-B376-1C072D336EE4}">
      <dgm:prSet/>
      <dgm:spPr/>
      <dgm:t>
        <a:bodyPr/>
        <a:lstStyle/>
        <a:p>
          <a:pPr algn="ctr"/>
          <a:endParaRPr lang="ru-RU" sz="1400">
            <a:solidFill>
              <a:schemeClr val="tx1">
                <a:lumMod val="85000"/>
                <a:lumOff val="15000"/>
              </a:schemeClr>
            </a:solidFill>
            <a:latin typeface="+mj-lt"/>
          </a:endParaRPr>
        </a:p>
      </dgm:t>
    </dgm:pt>
    <dgm:pt modelId="{002002D4-6532-4E84-B7FB-5ADDD85F448E}" type="sibTrans" cxnId="{A10A5423-ED7F-4001-B376-1C072D336EE4}">
      <dgm:prSet/>
      <dgm:spPr/>
      <dgm:t>
        <a:bodyPr/>
        <a:lstStyle/>
        <a:p>
          <a:pPr algn="ctr"/>
          <a:endParaRPr lang="ru-RU" sz="1400">
            <a:solidFill>
              <a:schemeClr val="tx1">
                <a:lumMod val="85000"/>
                <a:lumOff val="15000"/>
              </a:schemeClr>
            </a:solidFill>
            <a:latin typeface="+mj-lt"/>
          </a:endParaRPr>
        </a:p>
      </dgm:t>
    </dgm:pt>
    <dgm:pt modelId="{E0E3B102-42CE-49B7-A8E4-1B2F6DB4244E}">
      <dgm:prSet phldrT="[Текст]" custT="1"/>
      <dgm:spPr/>
      <dgm:t>
        <a:bodyPr/>
        <a:lstStyle/>
        <a:p>
          <a:pPr algn="ctr"/>
          <a:r>
            <a:rPr lang="ru-RU" sz="1400" b="1" dirty="0">
              <a:solidFill>
                <a:schemeClr val="accent5">
                  <a:lumMod val="50000"/>
                </a:schemeClr>
              </a:solidFill>
              <a:latin typeface="Times New Roman" pitchFamily="18" charset="0"/>
              <a:cs typeface="Times New Roman" pitchFamily="18" charset="0"/>
            </a:rPr>
            <a:t>11 предприятий общественного питания</a:t>
          </a:r>
        </a:p>
      </dgm:t>
    </dgm:pt>
    <dgm:pt modelId="{8DB5EA40-F115-4F93-ABB1-31365F9ACBDA}" type="parTrans" cxnId="{C4E70952-426D-4181-AAB3-9E83E87B14C1}">
      <dgm:prSet/>
      <dgm:spPr/>
      <dgm:t>
        <a:bodyPr/>
        <a:lstStyle/>
        <a:p>
          <a:pPr algn="ctr"/>
          <a:endParaRPr lang="ru-RU" sz="1400">
            <a:solidFill>
              <a:schemeClr val="tx1">
                <a:lumMod val="85000"/>
                <a:lumOff val="15000"/>
              </a:schemeClr>
            </a:solidFill>
            <a:latin typeface="+mj-lt"/>
          </a:endParaRPr>
        </a:p>
      </dgm:t>
    </dgm:pt>
    <dgm:pt modelId="{84DBF4EB-82F3-4FE6-BB4E-5B7FDC4008AD}" type="sibTrans" cxnId="{C4E70952-426D-4181-AAB3-9E83E87B14C1}">
      <dgm:prSet/>
      <dgm:spPr/>
      <dgm:t>
        <a:bodyPr/>
        <a:lstStyle/>
        <a:p>
          <a:pPr algn="ctr"/>
          <a:endParaRPr lang="ru-RU" sz="1400">
            <a:solidFill>
              <a:schemeClr val="tx1">
                <a:lumMod val="85000"/>
                <a:lumOff val="15000"/>
              </a:schemeClr>
            </a:solidFill>
            <a:latin typeface="+mj-lt"/>
          </a:endParaRPr>
        </a:p>
      </dgm:t>
    </dgm:pt>
    <dgm:pt modelId="{9D239171-278F-4BE6-A33B-C11C637D394D}" type="pres">
      <dgm:prSet presAssocID="{3FBEEDEB-4A8F-471B-B37F-D145B41A9A7B}" presName="compositeShape" presStyleCnt="0">
        <dgm:presLayoutVars>
          <dgm:chMax val="7"/>
          <dgm:dir/>
          <dgm:resizeHandles val="exact"/>
        </dgm:presLayoutVars>
      </dgm:prSet>
      <dgm:spPr/>
    </dgm:pt>
    <dgm:pt modelId="{C7F5AA55-E59E-43E9-BB6F-9F9536BF26B5}" type="pres">
      <dgm:prSet presAssocID="{80826ECF-8FDD-4BD5-8C4F-CB0959A59A28}" presName="circ1" presStyleLbl="vennNode1" presStyleIdx="0" presStyleCnt="3" custScaleX="219809" custLinFactNeighborX="-2166" custLinFactNeighborY="-4833"/>
      <dgm:spPr/>
    </dgm:pt>
    <dgm:pt modelId="{7FD6233C-5FAF-44AF-8EB0-0F081C52A280}" type="pres">
      <dgm:prSet presAssocID="{80826ECF-8FDD-4BD5-8C4F-CB0959A59A28}" presName="circ1Tx" presStyleLbl="revTx" presStyleIdx="0" presStyleCnt="0">
        <dgm:presLayoutVars>
          <dgm:chMax val="0"/>
          <dgm:chPref val="0"/>
          <dgm:bulletEnabled val="1"/>
        </dgm:presLayoutVars>
      </dgm:prSet>
      <dgm:spPr/>
    </dgm:pt>
    <dgm:pt modelId="{02BCC004-843C-4427-9B7B-6FC500928784}" type="pres">
      <dgm:prSet presAssocID="{0615D44C-DF7B-4A2C-80AF-8747A80EDC71}" presName="circ2" presStyleLbl="vennNode1" presStyleIdx="1" presStyleCnt="3" custScaleX="192859" custLinFactNeighborX="33610" custLinFactNeighborY="15"/>
      <dgm:spPr/>
    </dgm:pt>
    <dgm:pt modelId="{963C0022-3F95-4DA3-84B7-6DAF1B883864}" type="pres">
      <dgm:prSet presAssocID="{0615D44C-DF7B-4A2C-80AF-8747A80EDC71}" presName="circ2Tx" presStyleLbl="revTx" presStyleIdx="0" presStyleCnt="0">
        <dgm:presLayoutVars>
          <dgm:chMax val="0"/>
          <dgm:chPref val="0"/>
          <dgm:bulletEnabled val="1"/>
        </dgm:presLayoutVars>
      </dgm:prSet>
      <dgm:spPr/>
    </dgm:pt>
    <dgm:pt modelId="{A7017BD5-C2B8-464B-8C12-9F6D7F3C5FC0}" type="pres">
      <dgm:prSet presAssocID="{E0E3B102-42CE-49B7-A8E4-1B2F6DB4244E}" presName="circ3" presStyleLbl="vennNode1" presStyleIdx="2" presStyleCnt="3" custScaleX="183555" custLinFactNeighborX="-31092" custLinFactNeighborY="15"/>
      <dgm:spPr/>
    </dgm:pt>
    <dgm:pt modelId="{59CC2393-2545-4404-A48B-7C125FE37B7A}" type="pres">
      <dgm:prSet presAssocID="{E0E3B102-42CE-49B7-A8E4-1B2F6DB4244E}" presName="circ3Tx" presStyleLbl="revTx" presStyleIdx="0" presStyleCnt="0">
        <dgm:presLayoutVars>
          <dgm:chMax val="0"/>
          <dgm:chPref val="0"/>
          <dgm:bulletEnabled val="1"/>
        </dgm:presLayoutVars>
      </dgm:prSet>
      <dgm:spPr/>
    </dgm:pt>
  </dgm:ptLst>
  <dgm:cxnLst>
    <dgm:cxn modelId="{6AAB1900-001D-4A4A-A393-3829ABB8B48E}" type="presOf" srcId="{0615D44C-DF7B-4A2C-80AF-8747A80EDC71}" destId="{02BCC004-843C-4427-9B7B-6FC500928784}" srcOrd="0" destOrd="0" presId="urn:microsoft.com/office/officeart/2005/8/layout/venn1"/>
    <dgm:cxn modelId="{B0E8A704-3CFE-48E6-879D-54D336DC1722}" type="presOf" srcId="{3FBEEDEB-4A8F-471B-B37F-D145B41A9A7B}" destId="{9D239171-278F-4BE6-A33B-C11C637D394D}" srcOrd="0" destOrd="0" presId="urn:microsoft.com/office/officeart/2005/8/layout/venn1"/>
    <dgm:cxn modelId="{22A3DA05-8747-45FB-B49F-16387AEB3FE5}" srcId="{3FBEEDEB-4A8F-471B-B37F-D145B41A9A7B}" destId="{80826ECF-8FDD-4BD5-8C4F-CB0959A59A28}" srcOrd="0" destOrd="0" parTransId="{9E58F5CE-6603-4415-82C4-2552F1150634}" sibTransId="{F249CCF3-761F-4F04-947B-8D1207ADBA02}"/>
    <dgm:cxn modelId="{A10A5423-ED7F-4001-B376-1C072D336EE4}" srcId="{3FBEEDEB-4A8F-471B-B37F-D145B41A9A7B}" destId="{0615D44C-DF7B-4A2C-80AF-8747A80EDC71}" srcOrd="1" destOrd="0" parTransId="{2202ABE5-0278-4008-8725-4ABC523DE670}" sibTransId="{002002D4-6532-4E84-B7FB-5ADDD85F448E}"/>
    <dgm:cxn modelId="{2D96CC45-26A1-4AA6-A7D5-4E8D3D421A1D}" type="presOf" srcId="{E0E3B102-42CE-49B7-A8E4-1B2F6DB4244E}" destId="{A7017BD5-C2B8-464B-8C12-9F6D7F3C5FC0}" srcOrd="0" destOrd="0" presId="urn:microsoft.com/office/officeart/2005/8/layout/venn1"/>
    <dgm:cxn modelId="{90733C4B-1595-4389-BA26-F893CE78C417}" type="presOf" srcId="{80826ECF-8FDD-4BD5-8C4F-CB0959A59A28}" destId="{7FD6233C-5FAF-44AF-8EB0-0F081C52A280}" srcOrd="1" destOrd="0" presId="urn:microsoft.com/office/officeart/2005/8/layout/venn1"/>
    <dgm:cxn modelId="{C4E70952-426D-4181-AAB3-9E83E87B14C1}" srcId="{3FBEEDEB-4A8F-471B-B37F-D145B41A9A7B}" destId="{E0E3B102-42CE-49B7-A8E4-1B2F6DB4244E}" srcOrd="2" destOrd="0" parTransId="{8DB5EA40-F115-4F93-ABB1-31365F9ACBDA}" sibTransId="{84DBF4EB-82F3-4FE6-BB4E-5B7FDC4008AD}"/>
    <dgm:cxn modelId="{693E5D54-5F30-461C-8779-F34CA286648F}" type="presOf" srcId="{E0E3B102-42CE-49B7-A8E4-1B2F6DB4244E}" destId="{59CC2393-2545-4404-A48B-7C125FE37B7A}" srcOrd="1" destOrd="0" presId="urn:microsoft.com/office/officeart/2005/8/layout/venn1"/>
    <dgm:cxn modelId="{C1B2727A-EF88-4A38-8FEC-52D6E2E56B91}" type="presOf" srcId="{80826ECF-8FDD-4BD5-8C4F-CB0959A59A28}" destId="{C7F5AA55-E59E-43E9-BB6F-9F9536BF26B5}" srcOrd="0" destOrd="0" presId="urn:microsoft.com/office/officeart/2005/8/layout/venn1"/>
    <dgm:cxn modelId="{E227478B-288B-40E5-A837-C42BBAA288B9}" type="presOf" srcId="{0615D44C-DF7B-4A2C-80AF-8747A80EDC71}" destId="{963C0022-3F95-4DA3-84B7-6DAF1B883864}" srcOrd="1" destOrd="0" presId="urn:microsoft.com/office/officeart/2005/8/layout/venn1"/>
    <dgm:cxn modelId="{956BE192-9ADB-48A3-A035-CDD26482E2EC}" type="presParOf" srcId="{9D239171-278F-4BE6-A33B-C11C637D394D}" destId="{C7F5AA55-E59E-43E9-BB6F-9F9536BF26B5}" srcOrd="0" destOrd="0" presId="urn:microsoft.com/office/officeart/2005/8/layout/venn1"/>
    <dgm:cxn modelId="{C72F650C-7642-4331-B59A-251BA95DCEF5}" type="presParOf" srcId="{9D239171-278F-4BE6-A33B-C11C637D394D}" destId="{7FD6233C-5FAF-44AF-8EB0-0F081C52A280}" srcOrd="1" destOrd="0" presId="urn:microsoft.com/office/officeart/2005/8/layout/venn1"/>
    <dgm:cxn modelId="{333C2D6F-C9DA-4C70-BF86-CAEA9EE6EBF1}" type="presParOf" srcId="{9D239171-278F-4BE6-A33B-C11C637D394D}" destId="{02BCC004-843C-4427-9B7B-6FC500928784}" srcOrd="2" destOrd="0" presId="urn:microsoft.com/office/officeart/2005/8/layout/venn1"/>
    <dgm:cxn modelId="{F576262F-3525-4885-8A69-C16B44FF483F}" type="presParOf" srcId="{9D239171-278F-4BE6-A33B-C11C637D394D}" destId="{963C0022-3F95-4DA3-84B7-6DAF1B883864}" srcOrd="3" destOrd="0" presId="urn:microsoft.com/office/officeart/2005/8/layout/venn1"/>
    <dgm:cxn modelId="{3FB45D9F-08A2-4325-9A40-F6AEECFD9D01}" type="presParOf" srcId="{9D239171-278F-4BE6-A33B-C11C637D394D}" destId="{A7017BD5-C2B8-464B-8C12-9F6D7F3C5FC0}" srcOrd="4" destOrd="0" presId="urn:microsoft.com/office/officeart/2005/8/layout/venn1"/>
    <dgm:cxn modelId="{521E6647-3579-4E0C-AD21-16746B7DD8C7}" type="presParOf" srcId="{9D239171-278F-4BE6-A33B-C11C637D394D}" destId="{59CC2393-2545-4404-A48B-7C125FE37B7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5" qsCatId="simple" csTypeId="urn:microsoft.com/office/officeart/2005/8/colors/accent2_4" csCatId="accent2" phldr="1"/>
      <dgm:spPr/>
      <dgm:t>
        <a:bodyPr/>
        <a:lstStyle/>
        <a:p>
          <a:endParaRPr lang="ru-RU"/>
        </a:p>
      </dgm:t>
    </dgm:pt>
    <dgm:pt modelId="{D6697977-6FE2-40F5-B910-5DC1316331D7}">
      <dgm:prSet phldrT="[Текст]" custT="1"/>
      <dgm:spPr/>
      <dgm:t>
        <a:bodyPr/>
        <a:lstStyle/>
        <a:p>
          <a:r>
            <a:rPr lang="ru-RU" sz="2000" b="0" dirty="0">
              <a:solidFill>
                <a:srgbClr val="002060"/>
              </a:solidFill>
              <a:latin typeface="Times New Roman" pitchFamily="18" charset="0"/>
              <a:cs typeface="Times New Roman" pitchFamily="18" charset="0"/>
            </a:rPr>
            <a:t>Ремонт муниципального жилищного фонда – 283,0 тыс.руб.</a:t>
          </a:r>
        </a:p>
      </dgm:t>
    </dgm:pt>
    <dgm:pt modelId="{1064911C-9C4C-425D-8F92-03C0E2696F0E}" type="parTrans" cxnId="{1944F1F1-D7F5-4934-95C9-A0DFE8AE7DDB}">
      <dgm:prSet/>
      <dgm:spPr/>
      <dgm:t>
        <a:bodyPr/>
        <a:lstStyle/>
        <a:p>
          <a:endParaRPr lang="ru-RU" sz="1800"/>
        </a:p>
      </dgm:t>
    </dgm:pt>
    <dgm:pt modelId="{D2A63BA7-4DD9-4D81-B59F-0939833470FD}" type="sibTrans" cxnId="{1944F1F1-D7F5-4934-95C9-A0DFE8AE7DDB}">
      <dgm:prSet/>
      <dgm:spPr/>
      <dgm:t>
        <a:bodyPr/>
        <a:lstStyle/>
        <a:p>
          <a:endParaRPr lang="ru-RU" sz="1800"/>
        </a:p>
      </dgm:t>
    </dgm:pt>
    <dgm:pt modelId="{492310E2-6157-4381-BECF-CC65768DE3FD}">
      <dgm:prSet phldrT="[Текст]" custT="1"/>
      <dgm:spPr/>
      <dgm:t>
        <a:bodyPr/>
        <a:lstStyle/>
        <a:p>
          <a:r>
            <a:rPr lang="ru-RU" sz="2000" b="0" dirty="0">
              <a:solidFill>
                <a:srgbClr val="002060"/>
              </a:solidFill>
              <a:latin typeface="Times New Roman" pitchFamily="18" charset="0"/>
              <a:cs typeface="Times New Roman" pitchFamily="18" charset="0"/>
            </a:rPr>
            <a:t>Взносы на капитальный ремонт общего имущества в многоквартирных домах – 1527,2 тыс.руб.</a:t>
          </a:r>
        </a:p>
      </dgm:t>
    </dgm:pt>
    <dgm:pt modelId="{4E092AE0-C6FE-44D3-9EF5-EF10CCF97BD1}" type="parTrans" cxnId="{472CA5BA-782B-4AF0-800A-9C55B0F23CDB}">
      <dgm:prSet/>
      <dgm:spPr/>
      <dgm:t>
        <a:bodyPr/>
        <a:lstStyle/>
        <a:p>
          <a:endParaRPr lang="ru-RU" sz="1800"/>
        </a:p>
      </dgm:t>
    </dgm:pt>
    <dgm:pt modelId="{92D0D89B-3EF1-4536-BB55-89A0E6972FCA}" type="sibTrans" cxnId="{472CA5BA-782B-4AF0-800A-9C55B0F23CDB}">
      <dgm:prSet/>
      <dgm:spPr/>
      <dgm:t>
        <a:bodyPr/>
        <a:lstStyle/>
        <a:p>
          <a:endParaRPr lang="ru-RU" sz="1800"/>
        </a:p>
      </dgm:t>
    </dgm:pt>
    <dgm:pt modelId="{407FB28F-533B-48C2-A389-CA2966509EE6}">
      <dgm:prSet phldrT="[Текст]" custT="1"/>
      <dgm:spPr/>
      <dgm:t>
        <a:bodyPr/>
        <a:lstStyle/>
        <a:p>
          <a:r>
            <a:rPr lang="ru-RU" sz="2000" b="0" dirty="0">
              <a:solidFill>
                <a:srgbClr val="002060"/>
              </a:solidFill>
              <a:latin typeface="Times New Roman" pitchFamily="18" charset="0"/>
              <a:cs typeface="Times New Roman" pitchFamily="18" charset="0"/>
            </a:rPr>
            <a:t>Прочие мероприятия в области жилищного хозяйства– 37,8 тыс.руб.</a:t>
          </a:r>
        </a:p>
      </dgm:t>
    </dgm:pt>
    <dgm:pt modelId="{7E3E858B-29E1-4396-9B01-BADBCDBBBAEE}" type="parTrans" cxnId="{B684BDDE-5882-4A45-AF51-1768CFCE6975}">
      <dgm:prSet/>
      <dgm:spPr/>
      <dgm:t>
        <a:bodyPr/>
        <a:lstStyle/>
        <a:p>
          <a:endParaRPr lang="ru-RU" sz="1800"/>
        </a:p>
      </dgm:t>
    </dgm:pt>
    <dgm:pt modelId="{9FD33B88-3C0E-4747-AC72-1859E7ABEDB5}" type="sibTrans" cxnId="{B684BDDE-5882-4A45-AF51-1768CFCE6975}">
      <dgm:prSet/>
      <dgm:spPr/>
      <dgm:t>
        <a:bodyPr/>
        <a:lstStyle/>
        <a:p>
          <a:endParaRPr lang="ru-RU" sz="1800"/>
        </a:p>
      </dgm:t>
    </dgm:pt>
    <dgm:pt modelId="{73775184-53B5-4669-AD82-083BC240D278}">
      <dgm:prSet phldrT="[Текст]" custT="1"/>
      <dgm:spPr/>
      <dgm:t>
        <a:bodyPr/>
        <a:lstStyle/>
        <a:p>
          <a:r>
            <a:rPr lang="ru-RU" sz="2000" b="0" dirty="0">
              <a:solidFill>
                <a:srgbClr val="002060"/>
              </a:solidFill>
              <a:latin typeface="Times New Roman" pitchFamily="18" charset="0"/>
              <a:cs typeface="Times New Roman" pitchFamily="18" charset="0"/>
            </a:rPr>
            <a:t>Разработка проекта сноса (демонтажа части дома №25 по ул.  4 Пятилетка г.Наволоки – 25,0 тыс.руб.</a:t>
          </a:r>
        </a:p>
      </dgm:t>
    </dgm:pt>
    <dgm:pt modelId="{8BE9AD05-7D0D-4C9C-8FBF-166BA0F12AB5}" type="parTrans" cxnId="{5587191D-0679-4A03-882C-9B1EAFE3F54B}">
      <dgm:prSet/>
      <dgm:spPr/>
      <dgm:t>
        <a:bodyPr/>
        <a:lstStyle/>
        <a:p>
          <a:endParaRPr lang="ru-RU"/>
        </a:p>
      </dgm:t>
    </dgm:pt>
    <dgm:pt modelId="{5F61D90F-022E-4CA6-A015-33B1CF5B913A}" type="sibTrans" cxnId="{5587191D-0679-4A03-882C-9B1EAFE3F54B}">
      <dgm:prSet/>
      <dgm:spPr/>
      <dgm:t>
        <a:bodyPr/>
        <a:lstStyle/>
        <a:p>
          <a:endParaRPr lang="ru-RU"/>
        </a:p>
      </dgm:t>
    </dgm:pt>
    <dgm:pt modelId="{CDB35C4B-4C26-4618-B3D7-6EC383E84BD8}">
      <dgm:prSet phldrT="[Текст]" custT="1"/>
      <dgm:spPr/>
      <dgm:t>
        <a:bodyPr/>
        <a:lstStyle/>
        <a:p>
          <a:r>
            <a:rPr lang="ru-RU" sz="2000" b="0" dirty="0">
              <a:solidFill>
                <a:srgbClr val="002060"/>
              </a:solidFill>
              <a:latin typeface="Times New Roman" pitchFamily="18" charset="0"/>
              <a:cs typeface="Times New Roman" pitchFamily="18" charset="0"/>
            </a:rPr>
            <a:t>Софинансирование капитального ремонта общего имущества дома №1 ул.Вилкова г.Наволоки – 88,1 тыс.руб.</a:t>
          </a:r>
        </a:p>
      </dgm:t>
    </dgm:pt>
    <dgm:pt modelId="{DC943A6C-3BC5-4805-B3E7-1F86FEAE17BC}" type="parTrans" cxnId="{029BA9D6-532A-40B6-A0E1-C6FC92981CA4}">
      <dgm:prSet/>
      <dgm:spPr/>
      <dgm:t>
        <a:bodyPr/>
        <a:lstStyle/>
        <a:p>
          <a:endParaRPr lang="ru-RU"/>
        </a:p>
      </dgm:t>
    </dgm:pt>
    <dgm:pt modelId="{BD2DD881-7F23-486C-B95E-DDB31BFCD898}" type="sibTrans" cxnId="{029BA9D6-532A-40B6-A0E1-C6FC92981CA4}">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5"/>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5"/>
      <dgm:spPr/>
    </dgm:pt>
    <dgm:pt modelId="{9FBE8D94-B585-4A73-B4EF-DD02E90B7C55}" type="pres">
      <dgm:prSet presAssocID="{315699C9-F5A1-4F9E-A9C2-31B6ACCD52EF}" presName="dstNode" presStyleLbl="node1" presStyleIdx="0" presStyleCnt="5"/>
      <dgm:spPr/>
    </dgm:pt>
    <dgm:pt modelId="{BA38E1CD-FD6E-4431-A276-A51AE78A344E}" type="pres">
      <dgm:prSet presAssocID="{D6697977-6FE2-40F5-B910-5DC1316331D7}" presName="text_1" presStyleLbl="node1" presStyleIdx="0" presStyleCnt="5">
        <dgm:presLayoutVars>
          <dgm:bulletEnabled val="1"/>
        </dgm:presLayoutVars>
      </dgm:prSet>
      <dgm:spPr/>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5"/>
      <dgm:spPr/>
    </dgm:pt>
    <dgm:pt modelId="{A137F730-0FFF-4ADC-9667-420605992DDA}" type="pres">
      <dgm:prSet presAssocID="{73775184-53B5-4669-AD82-083BC240D278}" presName="text_2" presStyleLbl="node1" presStyleIdx="1" presStyleCnt="5">
        <dgm:presLayoutVars>
          <dgm:bulletEnabled val="1"/>
        </dgm:presLayoutVars>
      </dgm:prSet>
      <dgm:spPr/>
    </dgm:pt>
    <dgm:pt modelId="{34F33585-251C-4D81-B33B-7068CB01767B}" type="pres">
      <dgm:prSet presAssocID="{73775184-53B5-4669-AD82-083BC240D278}" presName="accent_2" presStyleCnt="0"/>
      <dgm:spPr/>
    </dgm:pt>
    <dgm:pt modelId="{C1053215-20D8-4FAA-8CA8-7D93E664AF2B}" type="pres">
      <dgm:prSet presAssocID="{73775184-53B5-4669-AD82-083BC240D278}" presName="accentRepeatNode" presStyleLbl="solidFgAcc1" presStyleIdx="1" presStyleCnt="5"/>
      <dgm:spPr/>
    </dgm:pt>
    <dgm:pt modelId="{76E876FF-80EA-4013-B654-593F5A1EF724}" type="pres">
      <dgm:prSet presAssocID="{492310E2-6157-4381-BECF-CC65768DE3FD}" presName="text_3" presStyleLbl="node1" presStyleIdx="2" presStyleCnt="5">
        <dgm:presLayoutVars>
          <dgm:bulletEnabled val="1"/>
        </dgm:presLayoutVars>
      </dgm:prSet>
      <dgm:spPr/>
    </dgm:pt>
    <dgm:pt modelId="{C669C7A7-8724-4724-9B44-8BB5AB9866E8}" type="pres">
      <dgm:prSet presAssocID="{492310E2-6157-4381-BECF-CC65768DE3FD}" presName="accent_3" presStyleCnt="0"/>
      <dgm:spPr/>
    </dgm:pt>
    <dgm:pt modelId="{5342AECB-5CB5-4A08-9CE7-6DD90A890C3E}" type="pres">
      <dgm:prSet presAssocID="{492310E2-6157-4381-BECF-CC65768DE3FD}" presName="accentRepeatNode" presStyleLbl="solidFgAcc1" presStyleIdx="2" presStyleCnt="5"/>
      <dgm:spPr/>
    </dgm:pt>
    <dgm:pt modelId="{2CFFAE22-99A9-4E49-923B-FA622EE09DA2}" type="pres">
      <dgm:prSet presAssocID="{CDB35C4B-4C26-4618-B3D7-6EC383E84BD8}" presName="text_4" presStyleLbl="node1" presStyleIdx="3" presStyleCnt="5">
        <dgm:presLayoutVars>
          <dgm:bulletEnabled val="1"/>
        </dgm:presLayoutVars>
      </dgm:prSet>
      <dgm:spPr/>
    </dgm:pt>
    <dgm:pt modelId="{4670CF88-424F-429E-8234-3E65883E73D4}" type="pres">
      <dgm:prSet presAssocID="{CDB35C4B-4C26-4618-B3D7-6EC383E84BD8}" presName="accent_4" presStyleCnt="0"/>
      <dgm:spPr/>
    </dgm:pt>
    <dgm:pt modelId="{4FE1CFB4-81EB-493C-B448-D3CE0659645F}" type="pres">
      <dgm:prSet presAssocID="{CDB35C4B-4C26-4618-B3D7-6EC383E84BD8}" presName="accentRepeatNode" presStyleLbl="solidFgAcc1" presStyleIdx="3" presStyleCnt="5"/>
      <dgm:spPr/>
    </dgm:pt>
    <dgm:pt modelId="{6023554F-4425-46A7-ACB7-0E7CF673FA0E}" type="pres">
      <dgm:prSet presAssocID="{407FB28F-533B-48C2-A389-CA2966509EE6}" presName="text_5" presStyleLbl="node1" presStyleIdx="4" presStyleCnt="5">
        <dgm:presLayoutVars>
          <dgm:bulletEnabled val="1"/>
        </dgm:presLayoutVars>
      </dgm:prSet>
      <dgm:spPr/>
    </dgm:pt>
    <dgm:pt modelId="{1B31ADDC-0E17-4A9A-9B05-3CD1487195F1}" type="pres">
      <dgm:prSet presAssocID="{407FB28F-533B-48C2-A389-CA2966509EE6}" presName="accent_5" presStyleCnt="0"/>
      <dgm:spPr/>
    </dgm:pt>
    <dgm:pt modelId="{4459462F-2D0C-4CCC-8159-1207EE2038C9}" type="pres">
      <dgm:prSet presAssocID="{407FB28F-533B-48C2-A389-CA2966509EE6}" presName="accentRepeatNode" presStyleLbl="solidFgAcc1" presStyleIdx="4" presStyleCnt="5"/>
      <dgm:spPr/>
    </dgm:pt>
  </dgm:ptLst>
  <dgm:cxnLst>
    <dgm:cxn modelId="{5587191D-0679-4A03-882C-9B1EAFE3F54B}" srcId="{315699C9-F5A1-4F9E-A9C2-31B6ACCD52EF}" destId="{73775184-53B5-4669-AD82-083BC240D278}" srcOrd="1" destOrd="0" parTransId="{8BE9AD05-7D0D-4C9C-8FBF-166BA0F12AB5}" sibTransId="{5F61D90F-022E-4CA6-A015-33B1CF5B913A}"/>
    <dgm:cxn modelId="{8B24A16B-FA62-43ED-85F4-272B051DACE6}" type="presOf" srcId="{407FB28F-533B-48C2-A389-CA2966509EE6}" destId="{6023554F-4425-46A7-ACB7-0E7CF673FA0E}" srcOrd="0" destOrd="0" presId="urn:microsoft.com/office/officeart/2008/layout/VerticalCurvedList"/>
    <dgm:cxn modelId="{2E30406D-56B7-4D1A-A4A5-E37EC1F0D648}" type="presOf" srcId="{CDB35C4B-4C26-4618-B3D7-6EC383E84BD8}" destId="{2CFFAE22-99A9-4E49-923B-FA622EE09DA2}" srcOrd="0" destOrd="0" presId="urn:microsoft.com/office/officeart/2008/layout/VerticalCurvedList"/>
    <dgm:cxn modelId="{4A60B450-1DA7-43DE-9C99-C3EAA26C0D55}" type="presOf" srcId="{D2A63BA7-4DD9-4D81-B59F-0939833470FD}" destId="{19185CE7-8543-41F1-9AE9-6B616CA58444}" srcOrd="0" destOrd="0" presId="urn:microsoft.com/office/officeart/2008/layout/VerticalCurvedList"/>
    <dgm:cxn modelId="{90B89051-25BC-426B-A03B-7E931092272F}" type="presOf" srcId="{73775184-53B5-4669-AD82-083BC240D278}" destId="{A137F730-0FFF-4ADC-9667-420605992DDA}" srcOrd="0" destOrd="0" presId="urn:microsoft.com/office/officeart/2008/layout/VerticalCurvedList"/>
    <dgm:cxn modelId="{6461D651-08FF-480C-A5DF-3B8ECC2030AA}" type="presOf" srcId="{315699C9-F5A1-4F9E-A9C2-31B6ACCD52EF}" destId="{C1768847-A479-40DD-AB73-04B5AE468FE6}" srcOrd="0" destOrd="0" presId="urn:microsoft.com/office/officeart/2008/layout/VerticalCurvedList"/>
    <dgm:cxn modelId="{588D4D81-4F57-4667-96B0-B541178EEEFB}" type="presOf" srcId="{492310E2-6157-4381-BECF-CC65768DE3FD}" destId="{76E876FF-80EA-4013-B654-593F5A1EF724}" srcOrd="0" destOrd="0" presId="urn:microsoft.com/office/officeart/2008/layout/VerticalCurvedList"/>
    <dgm:cxn modelId="{472CA5BA-782B-4AF0-800A-9C55B0F23CDB}" srcId="{315699C9-F5A1-4F9E-A9C2-31B6ACCD52EF}" destId="{492310E2-6157-4381-BECF-CC65768DE3FD}" srcOrd="2" destOrd="0" parTransId="{4E092AE0-C6FE-44D3-9EF5-EF10CCF97BD1}" sibTransId="{92D0D89B-3EF1-4536-BB55-89A0E6972FCA}"/>
    <dgm:cxn modelId="{F64EA0BB-6D63-4B59-B254-B5643D5421FC}" type="presOf" srcId="{D6697977-6FE2-40F5-B910-5DC1316331D7}" destId="{BA38E1CD-FD6E-4431-A276-A51AE78A344E}" srcOrd="0" destOrd="0" presId="urn:microsoft.com/office/officeart/2008/layout/VerticalCurvedList"/>
    <dgm:cxn modelId="{029BA9D6-532A-40B6-A0E1-C6FC92981CA4}" srcId="{315699C9-F5A1-4F9E-A9C2-31B6ACCD52EF}" destId="{CDB35C4B-4C26-4618-B3D7-6EC383E84BD8}" srcOrd="3" destOrd="0" parTransId="{DC943A6C-3BC5-4805-B3E7-1F86FEAE17BC}" sibTransId="{BD2DD881-7F23-486C-B95E-DDB31BFCD898}"/>
    <dgm:cxn modelId="{B684BDDE-5882-4A45-AF51-1768CFCE6975}" srcId="{315699C9-F5A1-4F9E-A9C2-31B6ACCD52EF}" destId="{407FB28F-533B-48C2-A389-CA2966509EE6}" srcOrd="4" destOrd="0" parTransId="{7E3E858B-29E1-4396-9B01-BADBCDBBBAEE}" sibTransId="{9FD33B88-3C0E-4747-AC72-1859E7ABEDB5}"/>
    <dgm:cxn modelId="{1944F1F1-D7F5-4934-95C9-A0DFE8AE7DDB}" srcId="{315699C9-F5A1-4F9E-A9C2-31B6ACCD52EF}" destId="{D6697977-6FE2-40F5-B910-5DC1316331D7}" srcOrd="0" destOrd="0" parTransId="{1064911C-9C4C-425D-8F92-03C0E2696F0E}" sibTransId="{D2A63BA7-4DD9-4D81-B59F-0939833470FD}"/>
    <dgm:cxn modelId="{B8C0B00C-BB2F-4366-AB1A-14BB511CBA8B}" type="presParOf" srcId="{C1768847-A479-40DD-AB73-04B5AE468FE6}" destId="{AF04EB4B-18A0-45FE-9C3B-AE6E82E0FEBD}" srcOrd="0" destOrd="0" presId="urn:microsoft.com/office/officeart/2008/layout/VerticalCurvedList"/>
    <dgm:cxn modelId="{C869E6F2-2C0E-48F0-8309-3333221BD8FF}" type="presParOf" srcId="{AF04EB4B-18A0-45FE-9C3B-AE6E82E0FEBD}" destId="{5C7A0B86-63F1-4C07-BC1A-7C0FB584BB2A}" srcOrd="0" destOrd="0" presId="urn:microsoft.com/office/officeart/2008/layout/VerticalCurvedList"/>
    <dgm:cxn modelId="{57287B60-A776-42D8-A101-9001ABDCEC02}" type="presParOf" srcId="{5C7A0B86-63F1-4C07-BC1A-7C0FB584BB2A}" destId="{3BD598F3-F25A-4F42-BEED-E1D976A31EDD}" srcOrd="0" destOrd="0" presId="urn:microsoft.com/office/officeart/2008/layout/VerticalCurvedList"/>
    <dgm:cxn modelId="{3EECF5A7-769A-4A3E-B0D3-B2F0A559D729}" type="presParOf" srcId="{5C7A0B86-63F1-4C07-BC1A-7C0FB584BB2A}" destId="{19185CE7-8543-41F1-9AE9-6B616CA58444}" srcOrd="1" destOrd="0" presId="urn:microsoft.com/office/officeart/2008/layout/VerticalCurvedList"/>
    <dgm:cxn modelId="{873821AB-5E6E-4F81-86D5-E8CF1C16087F}" type="presParOf" srcId="{5C7A0B86-63F1-4C07-BC1A-7C0FB584BB2A}" destId="{A1481B2D-3761-4797-BEB6-284CA48B147D}" srcOrd="2" destOrd="0" presId="urn:microsoft.com/office/officeart/2008/layout/VerticalCurvedList"/>
    <dgm:cxn modelId="{AFA19460-C2CE-4BF6-AE3B-4E713F446F58}" type="presParOf" srcId="{5C7A0B86-63F1-4C07-BC1A-7C0FB584BB2A}" destId="{9FBE8D94-B585-4A73-B4EF-DD02E90B7C55}" srcOrd="3" destOrd="0" presId="urn:microsoft.com/office/officeart/2008/layout/VerticalCurvedList"/>
    <dgm:cxn modelId="{F5DE2BBC-E16C-4072-8B20-99BD4DBFA19A}" type="presParOf" srcId="{AF04EB4B-18A0-45FE-9C3B-AE6E82E0FEBD}" destId="{BA38E1CD-FD6E-4431-A276-A51AE78A344E}" srcOrd="1" destOrd="0" presId="urn:microsoft.com/office/officeart/2008/layout/VerticalCurvedList"/>
    <dgm:cxn modelId="{5AD63AEA-3187-494F-B1A6-E1A9BF69A4DF}" type="presParOf" srcId="{AF04EB4B-18A0-45FE-9C3B-AE6E82E0FEBD}" destId="{EF2786C8-ED75-425E-A440-8AEC9A31FBD0}" srcOrd="2" destOrd="0" presId="urn:microsoft.com/office/officeart/2008/layout/VerticalCurvedList"/>
    <dgm:cxn modelId="{5F087DA6-1159-48BD-A96A-178D7A7A25E1}" type="presParOf" srcId="{EF2786C8-ED75-425E-A440-8AEC9A31FBD0}" destId="{052F6C1F-EB67-4700-AA9B-912E0BCD417F}" srcOrd="0" destOrd="0" presId="urn:microsoft.com/office/officeart/2008/layout/VerticalCurvedList"/>
    <dgm:cxn modelId="{31643BB2-852A-4A25-888D-DBA68E024140}" type="presParOf" srcId="{AF04EB4B-18A0-45FE-9C3B-AE6E82E0FEBD}" destId="{A137F730-0FFF-4ADC-9667-420605992DDA}" srcOrd="3" destOrd="0" presId="urn:microsoft.com/office/officeart/2008/layout/VerticalCurvedList"/>
    <dgm:cxn modelId="{E00D8033-BC15-40F8-A986-7F9BED7F0C4E}" type="presParOf" srcId="{AF04EB4B-18A0-45FE-9C3B-AE6E82E0FEBD}" destId="{34F33585-251C-4D81-B33B-7068CB01767B}" srcOrd="4" destOrd="0" presId="urn:microsoft.com/office/officeart/2008/layout/VerticalCurvedList"/>
    <dgm:cxn modelId="{0DC7CE62-6C81-41EB-8171-0AEEBD885A4F}" type="presParOf" srcId="{34F33585-251C-4D81-B33B-7068CB01767B}" destId="{C1053215-20D8-4FAA-8CA8-7D93E664AF2B}" srcOrd="0" destOrd="0" presId="urn:microsoft.com/office/officeart/2008/layout/VerticalCurvedList"/>
    <dgm:cxn modelId="{9C8272F8-D3C3-4FDC-98F0-B404624042C3}" type="presParOf" srcId="{AF04EB4B-18A0-45FE-9C3B-AE6E82E0FEBD}" destId="{76E876FF-80EA-4013-B654-593F5A1EF724}" srcOrd="5" destOrd="0" presId="urn:microsoft.com/office/officeart/2008/layout/VerticalCurvedList"/>
    <dgm:cxn modelId="{A8EF207E-4CD8-4348-A167-256E0278A4A7}" type="presParOf" srcId="{AF04EB4B-18A0-45FE-9C3B-AE6E82E0FEBD}" destId="{C669C7A7-8724-4724-9B44-8BB5AB9866E8}" srcOrd="6" destOrd="0" presId="urn:microsoft.com/office/officeart/2008/layout/VerticalCurvedList"/>
    <dgm:cxn modelId="{48EB2569-1994-44DB-B05E-6E0F795462C8}" type="presParOf" srcId="{C669C7A7-8724-4724-9B44-8BB5AB9866E8}" destId="{5342AECB-5CB5-4A08-9CE7-6DD90A890C3E}" srcOrd="0" destOrd="0" presId="urn:microsoft.com/office/officeart/2008/layout/VerticalCurvedList"/>
    <dgm:cxn modelId="{41120BAF-D5AA-4F0D-A463-4969AA82FEF8}" type="presParOf" srcId="{AF04EB4B-18A0-45FE-9C3B-AE6E82E0FEBD}" destId="{2CFFAE22-99A9-4E49-923B-FA622EE09DA2}" srcOrd="7" destOrd="0" presId="urn:microsoft.com/office/officeart/2008/layout/VerticalCurvedList"/>
    <dgm:cxn modelId="{46D9B2B8-6171-4AAE-B17A-5D58996A63C6}" type="presParOf" srcId="{AF04EB4B-18A0-45FE-9C3B-AE6E82E0FEBD}" destId="{4670CF88-424F-429E-8234-3E65883E73D4}" srcOrd="8" destOrd="0" presId="urn:microsoft.com/office/officeart/2008/layout/VerticalCurvedList"/>
    <dgm:cxn modelId="{DD8EF18A-91CB-41B3-B3D0-6EB182D8C697}" type="presParOf" srcId="{4670CF88-424F-429E-8234-3E65883E73D4}" destId="{4FE1CFB4-81EB-493C-B448-D3CE0659645F}" srcOrd="0" destOrd="0" presId="urn:microsoft.com/office/officeart/2008/layout/VerticalCurvedList"/>
    <dgm:cxn modelId="{D761EFB1-683E-4E1C-83BD-87C382675497}" type="presParOf" srcId="{AF04EB4B-18A0-45FE-9C3B-AE6E82E0FEBD}" destId="{6023554F-4425-46A7-ACB7-0E7CF673FA0E}" srcOrd="9" destOrd="0" presId="urn:microsoft.com/office/officeart/2008/layout/VerticalCurvedList"/>
    <dgm:cxn modelId="{8059B403-9C65-42F6-8F8F-E0D495C8FF09}" type="presParOf" srcId="{AF04EB4B-18A0-45FE-9C3B-AE6E82E0FEBD}" destId="{1B31ADDC-0E17-4A9A-9B05-3CD1487195F1}" srcOrd="10" destOrd="0" presId="urn:microsoft.com/office/officeart/2008/layout/VerticalCurvedList"/>
    <dgm:cxn modelId="{95D3D288-AD92-487C-ADCC-C43F6BC56717}" type="presParOf" srcId="{1B31ADDC-0E17-4A9A-9B05-3CD1487195F1}" destId="{4459462F-2D0C-4CCC-8159-1207EE2038C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2000" dirty="0">
              <a:solidFill>
                <a:srgbClr val="002060"/>
              </a:solidFill>
              <a:latin typeface="Times New Roman" pitchFamily="18" charset="0"/>
              <a:cs typeface="Times New Roman" pitchFamily="18" charset="0"/>
            </a:rPr>
            <a:t>Техническое обслуживание и ремонт инженерный сетей, находящихся в муниципальной собственности  – 9,1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2000" dirty="0">
              <a:solidFill>
                <a:srgbClr val="002060"/>
              </a:solidFill>
              <a:latin typeface="Times New Roman" pitchFamily="18" charset="0"/>
              <a:cs typeface="Times New Roman" pitchFamily="18" charset="0"/>
            </a:rPr>
            <a:t>Ремонт, очистка и исследование воды шахтных колодцев– 134,1 тыс.руб.</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2000" dirty="0">
              <a:solidFill>
                <a:srgbClr val="002060"/>
              </a:solidFill>
              <a:latin typeface="Times New Roman" pitchFamily="18" charset="0"/>
              <a:cs typeface="Times New Roman" pitchFamily="18" charset="0"/>
            </a:rPr>
            <a:t>Теплоизоляция теплосети  с.Октябрьский – 196,0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407FB28F-533B-48C2-A389-CA2966509EE6}">
      <dgm:prSet phldrT="[Текст]" custT="1"/>
      <dgm:spPr/>
      <dgm:t>
        <a:bodyPr/>
        <a:lstStyle/>
        <a:p>
          <a:r>
            <a:rPr lang="ru-RU" sz="2000" dirty="0">
              <a:solidFill>
                <a:srgbClr val="002060"/>
              </a:solidFill>
              <a:latin typeface="Times New Roman" pitchFamily="18" charset="0"/>
              <a:cs typeface="Times New Roman" pitchFamily="18" charset="0"/>
            </a:rPr>
            <a:t>Прочие мероприятия в области коммунального хозяйства – 70,0 тыс.руб.</a:t>
          </a:r>
        </a:p>
      </dgm:t>
    </dgm:pt>
    <dgm:pt modelId="{7E3E858B-29E1-4396-9B01-BADBCDBBBAEE}" type="parTrans" cxnId="{B684BDDE-5882-4A45-AF51-1768CFCE6975}">
      <dgm:prSet/>
      <dgm:spPr/>
      <dgm:t>
        <a:bodyPr/>
        <a:lstStyle/>
        <a:p>
          <a:endParaRPr lang="ru-RU" sz="1800">
            <a:solidFill>
              <a:srgbClr val="002060"/>
            </a:solidFill>
          </a:endParaRPr>
        </a:p>
      </dgm:t>
    </dgm:pt>
    <dgm:pt modelId="{9FD33B88-3C0E-4747-AC72-1859E7ABEDB5}" type="sibTrans" cxnId="{B684BDDE-5882-4A45-AF51-1768CFCE6975}">
      <dgm:prSet/>
      <dgm:spPr/>
      <dgm:t>
        <a:bodyPr/>
        <a:lstStyle/>
        <a:p>
          <a:endParaRPr lang="ru-RU" sz="1800">
            <a:solidFill>
              <a:srgbClr val="002060"/>
            </a:solidFill>
          </a:endParaRPr>
        </a:p>
      </dgm:t>
    </dgm:pt>
    <dgm:pt modelId="{F7CF9570-15A0-432E-BA1C-C44BAEC6F0EE}">
      <dgm:prSet phldrT="[Текст]" custT="1"/>
      <dgm:spPr/>
      <dgm:t>
        <a:bodyPr/>
        <a:lstStyle/>
        <a:p>
          <a:r>
            <a:rPr lang="ru-RU" sz="2000" dirty="0">
              <a:solidFill>
                <a:srgbClr val="002060"/>
              </a:solidFill>
              <a:latin typeface="Times New Roman" pitchFamily="18" charset="0"/>
              <a:cs typeface="Times New Roman" pitchFamily="18" charset="0"/>
            </a:rPr>
            <a:t>Замена приборов учета в муниципальных квартирах – 9,8 тыс.руб.</a:t>
          </a:r>
        </a:p>
      </dgm:t>
    </dgm:pt>
    <dgm:pt modelId="{4C1D0133-D106-4D9B-854F-9B1167004CEE}" type="parTrans" cxnId="{3F2A64EA-0ED7-4B56-BFC9-0AEF0F55422B}">
      <dgm:prSet/>
      <dgm:spPr/>
      <dgm:t>
        <a:bodyPr/>
        <a:lstStyle/>
        <a:p>
          <a:endParaRPr lang="ru-RU"/>
        </a:p>
      </dgm:t>
    </dgm:pt>
    <dgm:pt modelId="{939562A1-6D68-4EAE-9D7F-136443C48B87}" type="sibTrans" cxnId="{3F2A64EA-0ED7-4B56-BFC9-0AEF0F55422B}">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5"/>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5"/>
      <dgm:spPr/>
    </dgm:pt>
    <dgm:pt modelId="{9FBE8D94-B585-4A73-B4EF-DD02E90B7C55}" type="pres">
      <dgm:prSet presAssocID="{315699C9-F5A1-4F9E-A9C2-31B6ACCD52EF}" presName="dstNode" presStyleLbl="node1" presStyleIdx="0" presStyleCnt="5"/>
      <dgm:spPr/>
    </dgm:pt>
    <dgm:pt modelId="{4AD34FEB-3FF6-44D9-8B51-AAA3BAA7CEA3}" type="pres">
      <dgm:prSet presAssocID="{F7CF9570-15A0-432E-BA1C-C44BAEC6F0EE}" presName="text_1" presStyleLbl="node1" presStyleIdx="0" presStyleCnt="5">
        <dgm:presLayoutVars>
          <dgm:bulletEnabled val="1"/>
        </dgm:presLayoutVars>
      </dgm:prSet>
      <dgm:spPr/>
    </dgm:pt>
    <dgm:pt modelId="{DC9CF90E-24D7-4D5A-82E4-75A516ED01B6}" type="pres">
      <dgm:prSet presAssocID="{F7CF9570-15A0-432E-BA1C-C44BAEC6F0EE}" presName="accent_1" presStyleCnt="0"/>
      <dgm:spPr/>
    </dgm:pt>
    <dgm:pt modelId="{9C2A1EED-BD66-4FF9-ADB9-120040CA6AEB}" type="pres">
      <dgm:prSet presAssocID="{F7CF9570-15A0-432E-BA1C-C44BAEC6F0EE}" presName="accentRepeatNode" presStyleLbl="solidFgAcc1" presStyleIdx="0" presStyleCnt="5"/>
      <dgm:spPr/>
    </dgm:pt>
    <dgm:pt modelId="{566672B8-74E6-4B09-B611-8454CD98D12C}" type="pres">
      <dgm:prSet presAssocID="{D6697977-6FE2-40F5-B910-5DC1316331D7}" presName="text_2" presStyleLbl="node1" presStyleIdx="1" presStyleCnt="5">
        <dgm:presLayoutVars>
          <dgm:bulletEnabled val="1"/>
        </dgm:presLayoutVars>
      </dgm:prSet>
      <dgm:spPr/>
    </dgm:pt>
    <dgm:pt modelId="{1370DE04-2BA7-4349-A3E0-EE3660957EEE}" type="pres">
      <dgm:prSet presAssocID="{D6697977-6FE2-40F5-B910-5DC1316331D7}" presName="accent_2" presStyleCnt="0"/>
      <dgm:spPr/>
    </dgm:pt>
    <dgm:pt modelId="{052F6C1F-EB67-4700-AA9B-912E0BCD417F}" type="pres">
      <dgm:prSet presAssocID="{D6697977-6FE2-40F5-B910-5DC1316331D7}" presName="accentRepeatNode" presStyleLbl="solidFgAcc1" presStyleIdx="1" presStyleCnt="5"/>
      <dgm:spPr/>
    </dgm:pt>
    <dgm:pt modelId="{207E39B2-55DE-4186-9DA9-B224EC9F6D4E}" type="pres">
      <dgm:prSet presAssocID="{492310E2-6157-4381-BECF-CC65768DE3FD}" presName="text_3" presStyleLbl="node1" presStyleIdx="2" presStyleCnt="5">
        <dgm:presLayoutVars>
          <dgm:bulletEnabled val="1"/>
        </dgm:presLayoutVars>
      </dgm:prSet>
      <dgm:spPr/>
    </dgm:pt>
    <dgm:pt modelId="{97DC8080-F1C1-46F7-A3C5-F89DD60BACDA}" type="pres">
      <dgm:prSet presAssocID="{492310E2-6157-4381-BECF-CC65768DE3FD}" presName="accent_3" presStyleCnt="0"/>
      <dgm:spPr/>
    </dgm:pt>
    <dgm:pt modelId="{5342AECB-5CB5-4A08-9CE7-6DD90A890C3E}" type="pres">
      <dgm:prSet presAssocID="{492310E2-6157-4381-BECF-CC65768DE3FD}" presName="accentRepeatNode" presStyleLbl="solidFgAcc1" presStyleIdx="2" presStyleCnt="5"/>
      <dgm:spPr/>
    </dgm:pt>
    <dgm:pt modelId="{18E7ECB1-BB5C-43B2-BDAD-626E8EC6F05B}" type="pres">
      <dgm:prSet presAssocID="{D1975AAD-FDB2-4E6F-AE2A-4B2F4702BD58}" presName="text_4" presStyleLbl="node1" presStyleIdx="3" presStyleCnt="5">
        <dgm:presLayoutVars>
          <dgm:bulletEnabled val="1"/>
        </dgm:presLayoutVars>
      </dgm:prSet>
      <dgm:spPr/>
    </dgm:pt>
    <dgm:pt modelId="{92902416-D1F8-4F5F-AABB-BC957AC7765C}" type="pres">
      <dgm:prSet presAssocID="{D1975AAD-FDB2-4E6F-AE2A-4B2F4702BD58}" presName="accent_4" presStyleCnt="0"/>
      <dgm:spPr/>
    </dgm:pt>
    <dgm:pt modelId="{1700BC00-DC0E-4C9B-BC51-5F75907F6CED}" type="pres">
      <dgm:prSet presAssocID="{D1975AAD-FDB2-4E6F-AE2A-4B2F4702BD58}" presName="accentRepeatNode" presStyleLbl="solidFgAcc1" presStyleIdx="3" presStyleCnt="5"/>
      <dgm:spPr/>
    </dgm:pt>
    <dgm:pt modelId="{72781F74-BEAB-422F-9E7E-DF0ED4CF7DF9}" type="pres">
      <dgm:prSet presAssocID="{407FB28F-533B-48C2-A389-CA2966509EE6}" presName="text_5" presStyleLbl="node1" presStyleIdx="4" presStyleCnt="5">
        <dgm:presLayoutVars>
          <dgm:bulletEnabled val="1"/>
        </dgm:presLayoutVars>
      </dgm:prSet>
      <dgm:spPr/>
    </dgm:pt>
    <dgm:pt modelId="{5A107B92-AC1E-43BD-B6FF-4CC033EC24EB}" type="pres">
      <dgm:prSet presAssocID="{407FB28F-533B-48C2-A389-CA2966509EE6}" presName="accent_5" presStyleCnt="0"/>
      <dgm:spPr/>
    </dgm:pt>
    <dgm:pt modelId="{4459462F-2D0C-4CCC-8159-1207EE2038C9}" type="pres">
      <dgm:prSet presAssocID="{407FB28F-533B-48C2-A389-CA2966509EE6}" presName="accentRepeatNode" presStyleLbl="solidFgAcc1" presStyleIdx="4" presStyleCnt="5"/>
      <dgm:spPr/>
    </dgm:pt>
  </dgm:ptLst>
  <dgm:cxnLst>
    <dgm:cxn modelId="{052E1106-5EF1-4FA4-B7E7-4FADBD5FC788}" type="presOf" srcId="{315699C9-F5A1-4F9E-A9C2-31B6ACCD52EF}" destId="{C1768847-A479-40DD-AB73-04B5AE468FE6}" srcOrd="0" destOrd="0" presId="urn:microsoft.com/office/officeart/2008/layout/VerticalCurvedList"/>
    <dgm:cxn modelId="{14012E3E-97A9-46E1-8FDC-45A8B9C27677}" type="presOf" srcId="{939562A1-6D68-4EAE-9D7F-136443C48B87}" destId="{19185CE7-8543-41F1-9AE9-6B616CA58444}" srcOrd="0" destOrd="0" presId="urn:microsoft.com/office/officeart/2008/layout/VerticalCurvedList"/>
    <dgm:cxn modelId="{CD26C674-034C-4DAF-8BC1-952B7AD27441}" type="presOf" srcId="{D6697977-6FE2-40F5-B910-5DC1316331D7}" destId="{566672B8-74E6-4B09-B611-8454CD98D12C}" srcOrd="0" destOrd="0" presId="urn:microsoft.com/office/officeart/2008/layout/VerticalCurvedList"/>
    <dgm:cxn modelId="{1296F082-56B4-4DCD-89AA-C94704C5D4EB}" type="presOf" srcId="{D1975AAD-FDB2-4E6F-AE2A-4B2F4702BD58}" destId="{18E7ECB1-BB5C-43B2-BDAD-626E8EC6F05B}" srcOrd="0" destOrd="0" presId="urn:microsoft.com/office/officeart/2008/layout/VerticalCurvedList"/>
    <dgm:cxn modelId="{4058C186-65C9-4B9E-B850-A10915981040}" srcId="{315699C9-F5A1-4F9E-A9C2-31B6ACCD52EF}" destId="{D1975AAD-FDB2-4E6F-AE2A-4B2F4702BD58}" srcOrd="3" destOrd="0" parTransId="{B2131C15-CCBA-4A35-883D-C4825C6F89AA}" sibTransId="{C1D35FD1-F35F-4AF7-9CD3-10C9694ED40D}"/>
    <dgm:cxn modelId="{B1EEBEA2-D59A-498C-AE69-4E32F75C4022}" type="presOf" srcId="{F7CF9570-15A0-432E-BA1C-C44BAEC6F0EE}" destId="{4AD34FEB-3FF6-44D9-8B51-AAA3BAA7CEA3}" srcOrd="0" destOrd="0" presId="urn:microsoft.com/office/officeart/2008/layout/VerticalCurvedList"/>
    <dgm:cxn modelId="{472CA5BA-782B-4AF0-800A-9C55B0F23CDB}" srcId="{315699C9-F5A1-4F9E-A9C2-31B6ACCD52EF}" destId="{492310E2-6157-4381-BECF-CC65768DE3FD}" srcOrd="2" destOrd="0" parTransId="{4E092AE0-C6FE-44D3-9EF5-EF10CCF97BD1}" sibTransId="{92D0D89B-3EF1-4536-BB55-89A0E6972FCA}"/>
    <dgm:cxn modelId="{36C182BC-DFDB-4116-BF99-21D3F773DF60}" type="presOf" srcId="{492310E2-6157-4381-BECF-CC65768DE3FD}" destId="{207E39B2-55DE-4186-9DA9-B224EC9F6D4E}" srcOrd="0" destOrd="0" presId="urn:microsoft.com/office/officeart/2008/layout/VerticalCurvedList"/>
    <dgm:cxn modelId="{B684BDDE-5882-4A45-AF51-1768CFCE6975}" srcId="{315699C9-F5A1-4F9E-A9C2-31B6ACCD52EF}" destId="{407FB28F-533B-48C2-A389-CA2966509EE6}" srcOrd="4" destOrd="0" parTransId="{7E3E858B-29E1-4396-9B01-BADBCDBBBAEE}" sibTransId="{9FD33B88-3C0E-4747-AC72-1859E7ABEDB5}"/>
    <dgm:cxn modelId="{3F2A64EA-0ED7-4B56-BFC9-0AEF0F55422B}" srcId="{315699C9-F5A1-4F9E-A9C2-31B6ACCD52EF}" destId="{F7CF9570-15A0-432E-BA1C-C44BAEC6F0EE}" srcOrd="0" destOrd="0" parTransId="{4C1D0133-D106-4D9B-854F-9B1167004CEE}" sibTransId="{939562A1-6D68-4EAE-9D7F-136443C48B87}"/>
    <dgm:cxn modelId="{B51532ED-25CD-4EBF-A8BC-08098F710F66}" type="presOf" srcId="{407FB28F-533B-48C2-A389-CA2966509EE6}" destId="{72781F74-BEAB-422F-9E7E-DF0ED4CF7DF9}" srcOrd="0" destOrd="0" presId="urn:microsoft.com/office/officeart/2008/layout/VerticalCurvedList"/>
    <dgm:cxn modelId="{1944F1F1-D7F5-4934-95C9-A0DFE8AE7DDB}" srcId="{315699C9-F5A1-4F9E-A9C2-31B6ACCD52EF}" destId="{D6697977-6FE2-40F5-B910-5DC1316331D7}" srcOrd="1" destOrd="0" parTransId="{1064911C-9C4C-425D-8F92-03C0E2696F0E}" sibTransId="{D2A63BA7-4DD9-4D81-B59F-0939833470FD}"/>
    <dgm:cxn modelId="{D56BCC24-F1B4-4B4E-91AE-075F0521EA2E}" type="presParOf" srcId="{C1768847-A479-40DD-AB73-04B5AE468FE6}" destId="{AF04EB4B-18A0-45FE-9C3B-AE6E82E0FEBD}" srcOrd="0" destOrd="0" presId="urn:microsoft.com/office/officeart/2008/layout/VerticalCurvedList"/>
    <dgm:cxn modelId="{8C50205A-10E9-48F5-A451-960F4E3E1577}" type="presParOf" srcId="{AF04EB4B-18A0-45FE-9C3B-AE6E82E0FEBD}" destId="{5C7A0B86-63F1-4C07-BC1A-7C0FB584BB2A}" srcOrd="0" destOrd="0" presId="urn:microsoft.com/office/officeart/2008/layout/VerticalCurvedList"/>
    <dgm:cxn modelId="{070B7AB8-4594-4198-8BCF-F7A0FB480A10}" type="presParOf" srcId="{5C7A0B86-63F1-4C07-BC1A-7C0FB584BB2A}" destId="{3BD598F3-F25A-4F42-BEED-E1D976A31EDD}" srcOrd="0" destOrd="0" presId="urn:microsoft.com/office/officeart/2008/layout/VerticalCurvedList"/>
    <dgm:cxn modelId="{9948D770-48C7-48E3-A63A-6942BD724DCB}" type="presParOf" srcId="{5C7A0B86-63F1-4C07-BC1A-7C0FB584BB2A}" destId="{19185CE7-8543-41F1-9AE9-6B616CA58444}" srcOrd="1" destOrd="0" presId="urn:microsoft.com/office/officeart/2008/layout/VerticalCurvedList"/>
    <dgm:cxn modelId="{B90CD38D-B7F9-4F59-886A-13CD39904717}" type="presParOf" srcId="{5C7A0B86-63F1-4C07-BC1A-7C0FB584BB2A}" destId="{A1481B2D-3761-4797-BEB6-284CA48B147D}" srcOrd="2" destOrd="0" presId="urn:microsoft.com/office/officeart/2008/layout/VerticalCurvedList"/>
    <dgm:cxn modelId="{6F416422-FA03-4720-BB70-008705B76CE5}" type="presParOf" srcId="{5C7A0B86-63F1-4C07-BC1A-7C0FB584BB2A}" destId="{9FBE8D94-B585-4A73-B4EF-DD02E90B7C55}" srcOrd="3" destOrd="0" presId="urn:microsoft.com/office/officeart/2008/layout/VerticalCurvedList"/>
    <dgm:cxn modelId="{B8DB1963-54D7-4E8A-A8DB-1D776C9A5D66}" type="presParOf" srcId="{AF04EB4B-18A0-45FE-9C3B-AE6E82E0FEBD}" destId="{4AD34FEB-3FF6-44D9-8B51-AAA3BAA7CEA3}" srcOrd="1" destOrd="0" presId="urn:microsoft.com/office/officeart/2008/layout/VerticalCurvedList"/>
    <dgm:cxn modelId="{5A0499EA-5091-4FAA-A224-6402D04C84BB}" type="presParOf" srcId="{AF04EB4B-18A0-45FE-9C3B-AE6E82E0FEBD}" destId="{DC9CF90E-24D7-4D5A-82E4-75A516ED01B6}" srcOrd="2" destOrd="0" presId="urn:microsoft.com/office/officeart/2008/layout/VerticalCurvedList"/>
    <dgm:cxn modelId="{13B1CC29-FAD2-4BD2-98E6-A688D549302A}" type="presParOf" srcId="{DC9CF90E-24D7-4D5A-82E4-75A516ED01B6}" destId="{9C2A1EED-BD66-4FF9-ADB9-120040CA6AEB}" srcOrd="0" destOrd="0" presId="urn:microsoft.com/office/officeart/2008/layout/VerticalCurvedList"/>
    <dgm:cxn modelId="{5E6C47E7-9EDE-4E1B-8799-82308D4330D0}" type="presParOf" srcId="{AF04EB4B-18A0-45FE-9C3B-AE6E82E0FEBD}" destId="{566672B8-74E6-4B09-B611-8454CD98D12C}" srcOrd="3" destOrd="0" presId="urn:microsoft.com/office/officeart/2008/layout/VerticalCurvedList"/>
    <dgm:cxn modelId="{0820E0AE-8557-46CF-8972-90696CF5BD10}" type="presParOf" srcId="{AF04EB4B-18A0-45FE-9C3B-AE6E82E0FEBD}" destId="{1370DE04-2BA7-4349-A3E0-EE3660957EEE}" srcOrd="4" destOrd="0" presId="urn:microsoft.com/office/officeart/2008/layout/VerticalCurvedList"/>
    <dgm:cxn modelId="{7BF15895-EEF2-4188-A159-6F54AD36C29A}" type="presParOf" srcId="{1370DE04-2BA7-4349-A3E0-EE3660957EEE}" destId="{052F6C1F-EB67-4700-AA9B-912E0BCD417F}" srcOrd="0" destOrd="0" presId="urn:microsoft.com/office/officeart/2008/layout/VerticalCurvedList"/>
    <dgm:cxn modelId="{91A51D04-AA9B-45DF-ABC3-65D7029A5163}" type="presParOf" srcId="{AF04EB4B-18A0-45FE-9C3B-AE6E82E0FEBD}" destId="{207E39B2-55DE-4186-9DA9-B224EC9F6D4E}" srcOrd="5" destOrd="0" presId="urn:microsoft.com/office/officeart/2008/layout/VerticalCurvedList"/>
    <dgm:cxn modelId="{99ED9980-6098-4FAA-9AB8-FE15569E320D}" type="presParOf" srcId="{AF04EB4B-18A0-45FE-9C3B-AE6E82E0FEBD}" destId="{97DC8080-F1C1-46F7-A3C5-F89DD60BACDA}" srcOrd="6" destOrd="0" presId="urn:microsoft.com/office/officeart/2008/layout/VerticalCurvedList"/>
    <dgm:cxn modelId="{BFBD4580-0242-413A-99FE-CDABC3D58D32}" type="presParOf" srcId="{97DC8080-F1C1-46F7-A3C5-F89DD60BACDA}" destId="{5342AECB-5CB5-4A08-9CE7-6DD90A890C3E}" srcOrd="0" destOrd="0" presId="urn:microsoft.com/office/officeart/2008/layout/VerticalCurvedList"/>
    <dgm:cxn modelId="{1B0D047A-D754-4B04-8971-D225C986AED3}" type="presParOf" srcId="{AF04EB4B-18A0-45FE-9C3B-AE6E82E0FEBD}" destId="{18E7ECB1-BB5C-43B2-BDAD-626E8EC6F05B}" srcOrd="7" destOrd="0" presId="urn:microsoft.com/office/officeart/2008/layout/VerticalCurvedList"/>
    <dgm:cxn modelId="{DFCA99C1-386B-414E-A446-0A76708DB2D9}" type="presParOf" srcId="{AF04EB4B-18A0-45FE-9C3B-AE6E82E0FEBD}" destId="{92902416-D1F8-4F5F-AABB-BC957AC7765C}" srcOrd="8" destOrd="0" presId="urn:microsoft.com/office/officeart/2008/layout/VerticalCurvedList"/>
    <dgm:cxn modelId="{6F239E44-9456-4C75-AF11-022C83BBE812}" type="presParOf" srcId="{92902416-D1F8-4F5F-AABB-BC957AC7765C}" destId="{1700BC00-DC0E-4C9B-BC51-5F75907F6CED}" srcOrd="0" destOrd="0" presId="urn:microsoft.com/office/officeart/2008/layout/VerticalCurvedList"/>
    <dgm:cxn modelId="{11787ADA-37D0-4D30-B6F9-DE3187AFA2F5}" type="presParOf" srcId="{AF04EB4B-18A0-45FE-9C3B-AE6E82E0FEBD}" destId="{72781F74-BEAB-422F-9E7E-DF0ED4CF7DF9}" srcOrd="9" destOrd="0" presId="urn:microsoft.com/office/officeart/2008/layout/VerticalCurvedList"/>
    <dgm:cxn modelId="{D22E3646-B7FB-4FFE-83B2-04BC96ABADF4}" type="presParOf" srcId="{AF04EB4B-18A0-45FE-9C3B-AE6E82E0FEBD}" destId="{5A107B92-AC1E-43BD-B6FF-4CC033EC24EB}" srcOrd="10" destOrd="0" presId="urn:microsoft.com/office/officeart/2008/layout/VerticalCurvedList"/>
    <dgm:cxn modelId="{2CDDB0FC-A0AA-4FD6-885E-FE5898C3394E}" type="presParOf" srcId="{5A107B92-AC1E-43BD-B6FF-4CC033EC24EB}" destId="{4459462F-2D0C-4CCC-8159-1207EE2038C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и текущий ремонт сетей уличного освещения  </a:t>
          </a:r>
          <a:r>
            <a:rPr lang="ru-RU" sz="1800" dirty="0">
              <a:solidFill>
                <a:srgbClr val="002060"/>
              </a:solidFill>
              <a:latin typeface="Times New Roman" pitchFamily="18" charset="0"/>
              <a:cs typeface="Times New Roman" pitchFamily="18" charset="0"/>
            </a:rPr>
            <a:t>– 1484,0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1800" dirty="0">
              <a:solidFill>
                <a:srgbClr val="002060"/>
              </a:solidFill>
              <a:latin typeface="Times New Roman" pitchFamily="18" charset="0"/>
              <a:cs typeface="Times New Roman" pitchFamily="18" charset="0"/>
            </a:rPr>
            <a:t>Разработка проектно-сметной документации по электроснабжению уличного освещения с. Станко – 52,8 тыс.руб.</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rgbClr val="002060"/>
              </a:solidFill>
              <a:latin typeface="Times New Roman" pitchFamily="18" charset="0"/>
              <a:cs typeface="Times New Roman" pitchFamily="18" charset="0"/>
            </a:rPr>
            <a:t>Монтаж линий уличного освещения на территории Наволокского городского поселения – 689,5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rgbClr val="002060"/>
              </a:solidFill>
              <a:latin typeface="Times New Roman" pitchFamily="18" charset="0"/>
              <a:cs typeface="Times New Roman" pitchFamily="18" charset="0"/>
            </a:rPr>
            <a:t>Приобретение светодиодных  ламп и светильников, расходных материалов – 97,8 тыс.руб.</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AD1B9E7F-DFA9-4029-8800-38A7019F92C9}">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Оплата за потребленную электроэнергию для освещения улиц – 4172,8 тыс.руб.</a:t>
          </a:r>
          <a:endParaRPr lang="ru-RU" sz="1800" dirty="0">
            <a:solidFill>
              <a:srgbClr val="002060"/>
            </a:solidFill>
            <a:latin typeface="Times New Roman" pitchFamily="18" charset="0"/>
            <a:cs typeface="Times New Roman" pitchFamily="18" charset="0"/>
          </a:endParaRPr>
        </a:p>
      </dgm:t>
    </dgm:pt>
    <dgm:pt modelId="{F8052181-4FCF-4EC2-A01B-725AEB73F3F3}" type="parTrans" cxnId="{4376DFED-A861-46EF-B2B8-2198BBA421AA}">
      <dgm:prSet/>
      <dgm:spPr/>
      <dgm:t>
        <a:bodyPr/>
        <a:lstStyle/>
        <a:p>
          <a:endParaRPr lang="ru-RU"/>
        </a:p>
      </dgm:t>
    </dgm:pt>
    <dgm:pt modelId="{04FAF5CF-E231-46B7-BA4F-818AFAFA3146}" type="sibTrans" cxnId="{4376DFED-A861-46EF-B2B8-2198BBA421AA}">
      <dgm:prSet/>
      <dgm:spPr/>
      <dgm:t>
        <a:bodyPr/>
        <a:lstStyle/>
        <a:p>
          <a:endParaRPr lang="ru-RU"/>
        </a:p>
      </dgm:t>
    </dgm:pt>
    <dgm:pt modelId="{B61A4E2A-EFA5-4765-B626-C154E7FBDD7C}">
      <dgm:prSet phldrT="[Текст]" custT="1"/>
      <dgm:spPr/>
      <dgm:t>
        <a:bodyPr/>
        <a:lstStyle/>
        <a:p>
          <a:r>
            <a:rPr lang="ru-RU" sz="1800" dirty="0">
              <a:solidFill>
                <a:srgbClr val="002060"/>
              </a:solidFill>
              <a:latin typeface="Times New Roman" pitchFamily="18" charset="0"/>
              <a:cs typeface="Times New Roman" pitchFamily="18" charset="0"/>
            </a:rPr>
            <a:t>Услуги по размещению линий наружного освещения – 54,7 тыс.руб.</a:t>
          </a:r>
        </a:p>
      </dgm:t>
    </dgm:pt>
    <dgm:pt modelId="{413BA352-6A98-4990-AC3B-1352812AA08A}" type="parTrans" cxnId="{CCDA9765-9E2C-4854-8E63-58796AC2DFCD}">
      <dgm:prSet/>
      <dgm:spPr/>
      <dgm:t>
        <a:bodyPr/>
        <a:lstStyle/>
        <a:p>
          <a:endParaRPr lang="ru-RU"/>
        </a:p>
      </dgm:t>
    </dgm:pt>
    <dgm:pt modelId="{D9A66F2A-9A02-40B9-A964-52E43A1545FF}" type="sibTrans" cxnId="{CCDA9765-9E2C-4854-8E63-58796AC2DFCD}">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6"/>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6"/>
      <dgm:spPr/>
    </dgm:pt>
    <dgm:pt modelId="{9FBE8D94-B585-4A73-B4EF-DD02E90B7C55}" type="pres">
      <dgm:prSet presAssocID="{315699C9-F5A1-4F9E-A9C2-31B6ACCD52EF}" presName="dstNode" presStyleLbl="node1" presStyleIdx="0" presStyleCnt="6"/>
      <dgm:spPr/>
    </dgm:pt>
    <dgm:pt modelId="{9541A85B-C890-441A-B9F8-745FA986B43C}" type="pres">
      <dgm:prSet presAssocID="{AD1B9E7F-DFA9-4029-8800-38A7019F92C9}" presName="text_1" presStyleLbl="node1" presStyleIdx="0" presStyleCnt="6">
        <dgm:presLayoutVars>
          <dgm:bulletEnabled val="1"/>
        </dgm:presLayoutVars>
      </dgm:prSet>
      <dgm:spPr/>
    </dgm:pt>
    <dgm:pt modelId="{19680B5A-F68D-4068-B7D5-0B1BCCE33613}" type="pres">
      <dgm:prSet presAssocID="{AD1B9E7F-DFA9-4029-8800-38A7019F92C9}" presName="accent_1" presStyleCnt="0"/>
      <dgm:spPr/>
    </dgm:pt>
    <dgm:pt modelId="{0314C05F-54CE-4C9A-9C92-F1D1BB4E3914}" type="pres">
      <dgm:prSet presAssocID="{AD1B9E7F-DFA9-4029-8800-38A7019F92C9}" presName="accentRepeatNode" presStyleLbl="solidFgAcc1" presStyleIdx="0" presStyleCnt="6"/>
      <dgm:spPr/>
    </dgm:pt>
    <dgm:pt modelId="{8CA20AA9-2A50-4BD2-A7F0-EA3E4565AC21}" type="pres">
      <dgm:prSet presAssocID="{D6697977-6FE2-40F5-B910-5DC1316331D7}" presName="text_2" presStyleLbl="node1" presStyleIdx="1" presStyleCnt="6">
        <dgm:presLayoutVars>
          <dgm:bulletEnabled val="1"/>
        </dgm:presLayoutVars>
      </dgm:prSet>
      <dgm:spPr/>
    </dgm:pt>
    <dgm:pt modelId="{13E96D56-2DA6-4DCA-AED2-F09CF6138189}" type="pres">
      <dgm:prSet presAssocID="{D6697977-6FE2-40F5-B910-5DC1316331D7}" presName="accent_2" presStyleCnt="0"/>
      <dgm:spPr/>
    </dgm:pt>
    <dgm:pt modelId="{052F6C1F-EB67-4700-AA9B-912E0BCD417F}" type="pres">
      <dgm:prSet presAssocID="{D6697977-6FE2-40F5-B910-5DC1316331D7}" presName="accentRepeatNode" presStyleLbl="solidFgAcc1" presStyleIdx="1" presStyleCnt="6"/>
      <dgm:spPr/>
    </dgm:pt>
    <dgm:pt modelId="{2002E41D-4C90-4A96-97C4-8DCDD6B0AD98}" type="pres">
      <dgm:prSet presAssocID="{B61A4E2A-EFA5-4765-B626-C154E7FBDD7C}" presName="text_3" presStyleLbl="node1" presStyleIdx="2" presStyleCnt="6">
        <dgm:presLayoutVars>
          <dgm:bulletEnabled val="1"/>
        </dgm:presLayoutVars>
      </dgm:prSet>
      <dgm:spPr/>
    </dgm:pt>
    <dgm:pt modelId="{DC17A08A-6350-44BA-847D-5D81F9EAE0FE}" type="pres">
      <dgm:prSet presAssocID="{B61A4E2A-EFA5-4765-B626-C154E7FBDD7C}" presName="accent_3" presStyleCnt="0"/>
      <dgm:spPr/>
    </dgm:pt>
    <dgm:pt modelId="{DE1DD06A-6447-4F1C-BB1E-C50EA865A2C5}" type="pres">
      <dgm:prSet presAssocID="{B61A4E2A-EFA5-4765-B626-C154E7FBDD7C}" presName="accentRepeatNode" presStyleLbl="solidFgAcc1" presStyleIdx="2" presStyleCnt="6"/>
      <dgm:spPr/>
    </dgm:pt>
    <dgm:pt modelId="{BE30C9D1-E5B9-41E3-9B78-A301F65AA13F}" type="pres">
      <dgm:prSet presAssocID="{492310E2-6157-4381-BECF-CC65768DE3FD}" presName="text_4" presStyleLbl="node1" presStyleIdx="3" presStyleCnt="6">
        <dgm:presLayoutVars>
          <dgm:bulletEnabled val="1"/>
        </dgm:presLayoutVars>
      </dgm:prSet>
      <dgm:spPr/>
    </dgm:pt>
    <dgm:pt modelId="{81B1E092-9B88-4D6A-911A-FCD1C6A7BAFC}" type="pres">
      <dgm:prSet presAssocID="{492310E2-6157-4381-BECF-CC65768DE3FD}" presName="accent_4" presStyleCnt="0"/>
      <dgm:spPr/>
    </dgm:pt>
    <dgm:pt modelId="{5342AECB-5CB5-4A08-9CE7-6DD90A890C3E}" type="pres">
      <dgm:prSet presAssocID="{492310E2-6157-4381-BECF-CC65768DE3FD}" presName="accentRepeatNode" presStyleLbl="solidFgAcc1" presStyleIdx="3" presStyleCnt="6"/>
      <dgm:spPr/>
    </dgm:pt>
    <dgm:pt modelId="{061FEA35-7586-4F56-99F6-81E9813276CC}" type="pres">
      <dgm:prSet presAssocID="{D1975AAD-FDB2-4E6F-AE2A-4B2F4702BD58}" presName="text_5" presStyleLbl="node1" presStyleIdx="4" presStyleCnt="6">
        <dgm:presLayoutVars>
          <dgm:bulletEnabled val="1"/>
        </dgm:presLayoutVars>
      </dgm:prSet>
      <dgm:spPr/>
    </dgm:pt>
    <dgm:pt modelId="{E959F7C9-D8BD-48DF-A2A9-C993CA143EFD}" type="pres">
      <dgm:prSet presAssocID="{D1975AAD-FDB2-4E6F-AE2A-4B2F4702BD58}" presName="accent_5" presStyleCnt="0"/>
      <dgm:spPr/>
    </dgm:pt>
    <dgm:pt modelId="{1700BC00-DC0E-4C9B-BC51-5F75907F6CED}" type="pres">
      <dgm:prSet presAssocID="{D1975AAD-FDB2-4E6F-AE2A-4B2F4702BD58}" presName="accentRepeatNode" presStyleLbl="solidFgAcc1" presStyleIdx="4" presStyleCnt="6"/>
      <dgm:spPr/>
    </dgm:pt>
    <dgm:pt modelId="{B425B50F-E335-4794-A93F-8DCCC5AACEAB}" type="pres">
      <dgm:prSet presAssocID="{D5319268-E020-45EB-8A4D-0CD7B9DCB4C3}" presName="text_6" presStyleLbl="node1" presStyleIdx="5" presStyleCnt="6">
        <dgm:presLayoutVars>
          <dgm:bulletEnabled val="1"/>
        </dgm:presLayoutVars>
      </dgm:prSet>
      <dgm:spPr/>
    </dgm:pt>
    <dgm:pt modelId="{18E4EA59-4434-4B79-B774-E416F4EFB2D6}" type="pres">
      <dgm:prSet presAssocID="{D5319268-E020-45EB-8A4D-0CD7B9DCB4C3}" presName="accent_6" presStyleCnt="0"/>
      <dgm:spPr/>
    </dgm:pt>
    <dgm:pt modelId="{9CCA6A7A-BF9E-4629-9A98-3F52FACD272C}" type="pres">
      <dgm:prSet presAssocID="{D5319268-E020-45EB-8A4D-0CD7B9DCB4C3}" presName="accentRepeatNode" presStyleLbl="solidFgAcc1" presStyleIdx="5" presStyleCnt="6"/>
      <dgm:spPr/>
    </dgm:pt>
  </dgm:ptLst>
  <dgm:cxnLst>
    <dgm:cxn modelId="{3E47CE08-FEAB-4916-A6E3-2B0EF13A2E5A}" type="presOf" srcId="{D5319268-E020-45EB-8A4D-0CD7B9DCB4C3}" destId="{B425B50F-E335-4794-A93F-8DCCC5AACEAB}" srcOrd="0" destOrd="0" presId="urn:microsoft.com/office/officeart/2008/layout/VerticalCurvedList"/>
    <dgm:cxn modelId="{A55DBF19-6DBA-43B9-9FC2-2CF825CD7A9D}" type="presOf" srcId="{D6697977-6FE2-40F5-B910-5DC1316331D7}" destId="{8CA20AA9-2A50-4BD2-A7F0-EA3E4565AC21}" srcOrd="0" destOrd="0" presId="urn:microsoft.com/office/officeart/2008/layout/VerticalCurvedList"/>
    <dgm:cxn modelId="{C799763E-81F3-43B9-B787-73CFC3C0BFC6}" type="presOf" srcId="{D1975AAD-FDB2-4E6F-AE2A-4B2F4702BD58}" destId="{061FEA35-7586-4F56-99F6-81E9813276CC}" srcOrd="0" destOrd="0" presId="urn:microsoft.com/office/officeart/2008/layout/VerticalCurvedList"/>
    <dgm:cxn modelId="{9EB0F761-F64B-4B7A-ACC6-33E3778148E8}" type="presOf" srcId="{315699C9-F5A1-4F9E-A9C2-31B6ACCD52EF}" destId="{C1768847-A479-40DD-AB73-04B5AE468FE6}" srcOrd="0" destOrd="0" presId="urn:microsoft.com/office/officeart/2008/layout/VerticalCurvedList"/>
    <dgm:cxn modelId="{CCDA9765-9E2C-4854-8E63-58796AC2DFCD}" srcId="{315699C9-F5A1-4F9E-A9C2-31B6ACCD52EF}" destId="{B61A4E2A-EFA5-4765-B626-C154E7FBDD7C}" srcOrd="2" destOrd="0" parTransId="{413BA352-6A98-4990-AC3B-1352812AA08A}" sibTransId="{D9A66F2A-9A02-40B9-A964-52E43A1545FF}"/>
    <dgm:cxn modelId="{5E91FE50-7289-40CE-B7D0-1495561C5E07}" srcId="{315699C9-F5A1-4F9E-A9C2-31B6ACCD52EF}" destId="{D5319268-E020-45EB-8A4D-0CD7B9DCB4C3}" srcOrd="5" destOrd="0" parTransId="{B6FD3F0F-F7FE-4B93-B803-4CE1F81BE7DC}" sibTransId="{910C5368-A0C3-4B85-9490-4B84321BC858}"/>
    <dgm:cxn modelId="{87B1B352-D441-4572-AB6D-43FEDB1E74E9}" type="presOf" srcId="{04FAF5CF-E231-46B7-BA4F-818AFAFA3146}" destId="{19185CE7-8543-41F1-9AE9-6B616CA58444}" srcOrd="0" destOrd="0" presId="urn:microsoft.com/office/officeart/2008/layout/VerticalCurvedList"/>
    <dgm:cxn modelId="{4058C186-65C9-4B9E-B850-A10915981040}" srcId="{315699C9-F5A1-4F9E-A9C2-31B6ACCD52EF}" destId="{D1975AAD-FDB2-4E6F-AE2A-4B2F4702BD58}" srcOrd="4" destOrd="0" parTransId="{B2131C15-CCBA-4A35-883D-C4825C6F89AA}" sibTransId="{C1D35FD1-F35F-4AF7-9CD3-10C9694ED40D}"/>
    <dgm:cxn modelId="{30F16987-F435-492A-BAB0-213A3541A513}" type="presOf" srcId="{B61A4E2A-EFA5-4765-B626-C154E7FBDD7C}" destId="{2002E41D-4C90-4A96-97C4-8DCDD6B0AD98}" srcOrd="0" destOrd="0" presId="urn:microsoft.com/office/officeart/2008/layout/VerticalCurvedList"/>
    <dgm:cxn modelId="{BB94EC8A-6D4A-48BC-A35D-4800D3CC7E47}" type="presOf" srcId="{492310E2-6157-4381-BECF-CC65768DE3FD}" destId="{BE30C9D1-E5B9-41E3-9B78-A301F65AA13F}" srcOrd="0" destOrd="0" presId="urn:microsoft.com/office/officeart/2008/layout/VerticalCurvedList"/>
    <dgm:cxn modelId="{472CA5BA-782B-4AF0-800A-9C55B0F23CDB}" srcId="{315699C9-F5A1-4F9E-A9C2-31B6ACCD52EF}" destId="{492310E2-6157-4381-BECF-CC65768DE3FD}" srcOrd="3" destOrd="0" parTransId="{4E092AE0-C6FE-44D3-9EF5-EF10CCF97BD1}" sibTransId="{92D0D89B-3EF1-4536-BB55-89A0E6972FCA}"/>
    <dgm:cxn modelId="{FF537BD4-D672-4C42-87D8-9C2512812025}" type="presOf" srcId="{AD1B9E7F-DFA9-4029-8800-38A7019F92C9}" destId="{9541A85B-C890-441A-B9F8-745FA986B43C}" srcOrd="0" destOrd="0" presId="urn:microsoft.com/office/officeart/2008/layout/VerticalCurvedList"/>
    <dgm:cxn modelId="{4376DFED-A861-46EF-B2B8-2198BBA421AA}" srcId="{315699C9-F5A1-4F9E-A9C2-31B6ACCD52EF}" destId="{AD1B9E7F-DFA9-4029-8800-38A7019F92C9}" srcOrd="0" destOrd="0" parTransId="{F8052181-4FCF-4EC2-A01B-725AEB73F3F3}" sibTransId="{04FAF5CF-E231-46B7-BA4F-818AFAFA3146}"/>
    <dgm:cxn modelId="{1944F1F1-D7F5-4934-95C9-A0DFE8AE7DDB}" srcId="{315699C9-F5A1-4F9E-A9C2-31B6ACCD52EF}" destId="{D6697977-6FE2-40F5-B910-5DC1316331D7}" srcOrd="1" destOrd="0" parTransId="{1064911C-9C4C-425D-8F92-03C0E2696F0E}" sibTransId="{D2A63BA7-4DD9-4D81-B59F-0939833470FD}"/>
    <dgm:cxn modelId="{25EDD2AD-99AD-4CA6-B8D5-5C467190B0F3}" type="presParOf" srcId="{C1768847-A479-40DD-AB73-04B5AE468FE6}" destId="{AF04EB4B-18A0-45FE-9C3B-AE6E82E0FEBD}" srcOrd="0" destOrd="0" presId="urn:microsoft.com/office/officeart/2008/layout/VerticalCurvedList"/>
    <dgm:cxn modelId="{79A9F5E7-5865-41D3-A033-84470C475780}" type="presParOf" srcId="{AF04EB4B-18A0-45FE-9C3B-AE6E82E0FEBD}" destId="{5C7A0B86-63F1-4C07-BC1A-7C0FB584BB2A}" srcOrd="0" destOrd="0" presId="urn:microsoft.com/office/officeart/2008/layout/VerticalCurvedList"/>
    <dgm:cxn modelId="{63319CE1-6653-429E-B1DB-AB80A5F54320}" type="presParOf" srcId="{5C7A0B86-63F1-4C07-BC1A-7C0FB584BB2A}" destId="{3BD598F3-F25A-4F42-BEED-E1D976A31EDD}" srcOrd="0" destOrd="0" presId="urn:microsoft.com/office/officeart/2008/layout/VerticalCurvedList"/>
    <dgm:cxn modelId="{96F25978-8037-406C-AF80-1D091C05E88E}" type="presParOf" srcId="{5C7A0B86-63F1-4C07-BC1A-7C0FB584BB2A}" destId="{19185CE7-8543-41F1-9AE9-6B616CA58444}" srcOrd="1" destOrd="0" presId="urn:microsoft.com/office/officeart/2008/layout/VerticalCurvedList"/>
    <dgm:cxn modelId="{618AE7EA-36E6-4F02-908D-9D65C5A95F81}" type="presParOf" srcId="{5C7A0B86-63F1-4C07-BC1A-7C0FB584BB2A}" destId="{A1481B2D-3761-4797-BEB6-284CA48B147D}" srcOrd="2" destOrd="0" presId="urn:microsoft.com/office/officeart/2008/layout/VerticalCurvedList"/>
    <dgm:cxn modelId="{DD7FEE02-08E9-46B3-8B94-30C59C0BDE55}" type="presParOf" srcId="{5C7A0B86-63F1-4C07-BC1A-7C0FB584BB2A}" destId="{9FBE8D94-B585-4A73-B4EF-DD02E90B7C55}" srcOrd="3" destOrd="0" presId="urn:microsoft.com/office/officeart/2008/layout/VerticalCurvedList"/>
    <dgm:cxn modelId="{B76CDE0D-905B-41DC-8891-3D9470F6F8BA}" type="presParOf" srcId="{AF04EB4B-18A0-45FE-9C3B-AE6E82E0FEBD}" destId="{9541A85B-C890-441A-B9F8-745FA986B43C}" srcOrd="1" destOrd="0" presId="urn:microsoft.com/office/officeart/2008/layout/VerticalCurvedList"/>
    <dgm:cxn modelId="{D858859F-D4ED-419A-A658-503EC5E2F5CF}" type="presParOf" srcId="{AF04EB4B-18A0-45FE-9C3B-AE6E82E0FEBD}" destId="{19680B5A-F68D-4068-B7D5-0B1BCCE33613}" srcOrd="2" destOrd="0" presId="urn:microsoft.com/office/officeart/2008/layout/VerticalCurvedList"/>
    <dgm:cxn modelId="{3FEB4E79-98AC-4191-AAB9-4AEEE47E1B0C}" type="presParOf" srcId="{19680B5A-F68D-4068-B7D5-0B1BCCE33613}" destId="{0314C05F-54CE-4C9A-9C92-F1D1BB4E3914}" srcOrd="0" destOrd="0" presId="urn:microsoft.com/office/officeart/2008/layout/VerticalCurvedList"/>
    <dgm:cxn modelId="{4662DB57-8A01-4355-B7F0-EE666290252B}" type="presParOf" srcId="{AF04EB4B-18A0-45FE-9C3B-AE6E82E0FEBD}" destId="{8CA20AA9-2A50-4BD2-A7F0-EA3E4565AC21}" srcOrd="3" destOrd="0" presId="urn:microsoft.com/office/officeart/2008/layout/VerticalCurvedList"/>
    <dgm:cxn modelId="{AB3911F6-7A5D-4B7C-B245-C2BEBA26A442}" type="presParOf" srcId="{AF04EB4B-18A0-45FE-9C3B-AE6E82E0FEBD}" destId="{13E96D56-2DA6-4DCA-AED2-F09CF6138189}" srcOrd="4" destOrd="0" presId="urn:microsoft.com/office/officeart/2008/layout/VerticalCurvedList"/>
    <dgm:cxn modelId="{97BDE190-D9A2-4002-B08B-68146694C4FF}" type="presParOf" srcId="{13E96D56-2DA6-4DCA-AED2-F09CF6138189}" destId="{052F6C1F-EB67-4700-AA9B-912E0BCD417F}" srcOrd="0" destOrd="0" presId="urn:microsoft.com/office/officeart/2008/layout/VerticalCurvedList"/>
    <dgm:cxn modelId="{B5CA9EE5-7BA6-45CF-A4F3-51056D7B6810}" type="presParOf" srcId="{AF04EB4B-18A0-45FE-9C3B-AE6E82E0FEBD}" destId="{2002E41D-4C90-4A96-97C4-8DCDD6B0AD98}" srcOrd="5" destOrd="0" presId="urn:microsoft.com/office/officeart/2008/layout/VerticalCurvedList"/>
    <dgm:cxn modelId="{EFB53A99-4AC4-449E-BB35-236F331FE5E9}" type="presParOf" srcId="{AF04EB4B-18A0-45FE-9C3B-AE6E82E0FEBD}" destId="{DC17A08A-6350-44BA-847D-5D81F9EAE0FE}" srcOrd="6" destOrd="0" presId="urn:microsoft.com/office/officeart/2008/layout/VerticalCurvedList"/>
    <dgm:cxn modelId="{8E9A8FB0-2521-4E72-82C0-E6BA87D09656}" type="presParOf" srcId="{DC17A08A-6350-44BA-847D-5D81F9EAE0FE}" destId="{DE1DD06A-6447-4F1C-BB1E-C50EA865A2C5}" srcOrd="0" destOrd="0" presId="urn:microsoft.com/office/officeart/2008/layout/VerticalCurvedList"/>
    <dgm:cxn modelId="{00A71900-AF79-4138-8AC2-9BA011B2D944}" type="presParOf" srcId="{AF04EB4B-18A0-45FE-9C3B-AE6E82E0FEBD}" destId="{BE30C9D1-E5B9-41E3-9B78-A301F65AA13F}" srcOrd="7" destOrd="0" presId="urn:microsoft.com/office/officeart/2008/layout/VerticalCurvedList"/>
    <dgm:cxn modelId="{519F0516-CB89-4606-8F3E-E158945BCA04}" type="presParOf" srcId="{AF04EB4B-18A0-45FE-9C3B-AE6E82E0FEBD}" destId="{81B1E092-9B88-4D6A-911A-FCD1C6A7BAFC}" srcOrd="8" destOrd="0" presId="urn:microsoft.com/office/officeart/2008/layout/VerticalCurvedList"/>
    <dgm:cxn modelId="{C19C1799-EE9D-468F-B7FE-DE98BB66CAA4}" type="presParOf" srcId="{81B1E092-9B88-4D6A-911A-FCD1C6A7BAFC}" destId="{5342AECB-5CB5-4A08-9CE7-6DD90A890C3E}" srcOrd="0" destOrd="0" presId="urn:microsoft.com/office/officeart/2008/layout/VerticalCurvedList"/>
    <dgm:cxn modelId="{C6B2256B-0288-4BE4-962D-43CFCFDC02C5}" type="presParOf" srcId="{AF04EB4B-18A0-45FE-9C3B-AE6E82E0FEBD}" destId="{061FEA35-7586-4F56-99F6-81E9813276CC}" srcOrd="9" destOrd="0" presId="urn:microsoft.com/office/officeart/2008/layout/VerticalCurvedList"/>
    <dgm:cxn modelId="{D71DDD4F-0ECC-484F-B76D-62548EAC72DC}" type="presParOf" srcId="{AF04EB4B-18A0-45FE-9C3B-AE6E82E0FEBD}" destId="{E959F7C9-D8BD-48DF-A2A9-C993CA143EFD}" srcOrd="10" destOrd="0" presId="urn:microsoft.com/office/officeart/2008/layout/VerticalCurvedList"/>
    <dgm:cxn modelId="{02D2B97E-1E8D-45AF-826A-80A0C34465A5}" type="presParOf" srcId="{E959F7C9-D8BD-48DF-A2A9-C993CA143EFD}" destId="{1700BC00-DC0E-4C9B-BC51-5F75907F6CED}" srcOrd="0" destOrd="0" presId="urn:microsoft.com/office/officeart/2008/layout/VerticalCurvedList"/>
    <dgm:cxn modelId="{1F58D3DD-1447-4AAE-9B39-B0FD24CA6D45}" type="presParOf" srcId="{AF04EB4B-18A0-45FE-9C3B-AE6E82E0FEBD}" destId="{B425B50F-E335-4794-A93F-8DCCC5AACEAB}" srcOrd="11" destOrd="0" presId="urn:microsoft.com/office/officeart/2008/layout/VerticalCurvedList"/>
    <dgm:cxn modelId="{F3E2E6EA-AA49-464A-8272-C94234F42D75}" type="presParOf" srcId="{AF04EB4B-18A0-45FE-9C3B-AE6E82E0FEBD}" destId="{18E4EA59-4434-4B79-B774-E416F4EFB2D6}" srcOrd="12" destOrd="0" presId="urn:microsoft.com/office/officeart/2008/layout/VerticalCurvedList"/>
    <dgm:cxn modelId="{CC9D3CA2-DF60-471D-99D1-6088E1DBAB2E}" type="presParOf" srcId="{18E4EA59-4434-4B79-B774-E416F4EFB2D6}" destId="{9CCA6A7A-BF9E-4629-9A98-3F52FACD272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в надлежащем состоянии территории поселения  и выпиловка деревьев </a:t>
          </a:r>
          <a:r>
            <a:rPr lang="ru-RU" sz="1800" dirty="0">
              <a:solidFill>
                <a:srgbClr val="002060"/>
              </a:solidFill>
              <a:latin typeface="Times New Roman" pitchFamily="18" charset="0"/>
              <a:cs typeface="Times New Roman" pitchFamily="18" charset="0"/>
            </a:rPr>
            <a:t>– 5830,5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rgbClr val="002060"/>
              </a:solidFill>
              <a:latin typeface="Times New Roman" pitchFamily="18" charset="0"/>
              <a:cs typeface="Times New Roman" pitchFamily="18" charset="0"/>
            </a:rPr>
            <a:t>Текущий ремонт и благоустройство прилегающей территории обелисков – 215,6 тыс.руб.</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09961BA4-6DFC-47BD-83E2-A780093E17B0}">
      <dgm:prSet phldrT="[Текст]" custT="1"/>
      <dgm:spPr/>
      <dgm:t>
        <a:bodyPr/>
        <a:lstStyle/>
        <a:p>
          <a:r>
            <a:rPr lang="ru-RU" sz="1800" dirty="0">
              <a:solidFill>
                <a:srgbClr val="002060"/>
              </a:solidFill>
              <a:latin typeface="Times New Roman" pitchFamily="18" charset="0"/>
              <a:cs typeface="Times New Roman" pitchFamily="18" charset="0"/>
            </a:rPr>
            <a:t>Ремонт мостовых и лестничных переходов г.Наволоки – 45,6 тыс.руб.</a:t>
          </a:r>
        </a:p>
      </dgm:t>
    </dgm:pt>
    <dgm:pt modelId="{97E20582-295D-4AE9-BB25-51038249385D}" type="parTrans" cxnId="{9FDD6504-C489-4957-B440-D82150661380}">
      <dgm:prSet/>
      <dgm:spPr/>
      <dgm:t>
        <a:bodyPr/>
        <a:lstStyle/>
        <a:p>
          <a:endParaRPr lang="ru-RU"/>
        </a:p>
      </dgm:t>
    </dgm:pt>
    <dgm:pt modelId="{8A7DF0CB-D57C-467D-A9E6-8312480303BC}" type="sibTrans" cxnId="{9FDD6504-C489-4957-B440-D82150661380}">
      <dgm:prSet/>
      <dgm:spPr/>
      <dgm:t>
        <a:bodyPr/>
        <a:lstStyle/>
        <a:p>
          <a:endParaRPr lang="ru-RU"/>
        </a:p>
      </dgm:t>
    </dgm:pt>
    <dgm:pt modelId="{E085766E-0C9A-4558-B50C-FB435E9BC1C4}">
      <dgm:prSet phldrT="[Текст]" custT="1"/>
      <dgm:spPr/>
      <dgm:t>
        <a:bodyPr/>
        <a:lstStyle/>
        <a:p>
          <a:r>
            <a:rPr lang="ru-RU" sz="1800" dirty="0">
              <a:solidFill>
                <a:srgbClr val="002060"/>
              </a:solidFill>
              <a:latin typeface="Times New Roman" pitchFamily="18" charset="0"/>
              <a:cs typeface="Times New Roman" pitchFamily="18" charset="0"/>
            </a:rPr>
            <a:t>Химическая обработка участков, засоренных борщевиком и </a:t>
          </a:r>
          <a:r>
            <a:rPr lang="ru-RU" sz="1800" dirty="0" err="1">
              <a:solidFill>
                <a:srgbClr val="002060"/>
              </a:solidFill>
              <a:latin typeface="Times New Roman" pitchFamily="18" charset="0"/>
              <a:cs typeface="Times New Roman" pitchFamily="18" charset="0"/>
            </a:rPr>
            <a:t>акарицидная</a:t>
          </a:r>
          <a:r>
            <a:rPr lang="ru-RU" sz="1800" dirty="0">
              <a:solidFill>
                <a:srgbClr val="002060"/>
              </a:solidFill>
              <a:latin typeface="Times New Roman" pitchFamily="18" charset="0"/>
              <a:cs typeface="Times New Roman" pitchFamily="18" charset="0"/>
            </a:rPr>
            <a:t> обработка – 87,9 тыс.руб.</a:t>
          </a:r>
        </a:p>
      </dgm:t>
    </dgm:pt>
    <dgm:pt modelId="{8AE1B974-8DD9-4B30-BB65-2D20450EF5DD}" type="parTrans" cxnId="{8E593B31-C522-4C90-8414-5F0E9FEFE98A}">
      <dgm:prSet/>
      <dgm:spPr/>
      <dgm:t>
        <a:bodyPr/>
        <a:lstStyle/>
        <a:p>
          <a:endParaRPr lang="ru-RU"/>
        </a:p>
      </dgm:t>
    </dgm:pt>
    <dgm:pt modelId="{A10E2951-4C69-4B0C-9093-70FDB69C0491}" type="sibTrans" cxnId="{8E593B31-C522-4C90-8414-5F0E9FEFE98A}">
      <dgm:prSet/>
      <dgm:spPr/>
      <dgm:t>
        <a:bodyPr/>
        <a:lstStyle/>
        <a:p>
          <a:endParaRPr lang="ru-RU"/>
        </a:p>
      </dgm:t>
    </dgm:pt>
    <dgm:pt modelId="{B15FBD24-1977-472F-8963-70B2E2F07E5B}">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городского пляжа, городского кладбища – 857,3 тыс.руб.  </a:t>
          </a:r>
          <a:endParaRPr lang="ru-RU" sz="1800" dirty="0">
            <a:solidFill>
              <a:srgbClr val="002060"/>
            </a:solidFill>
            <a:latin typeface="Times New Roman" pitchFamily="18" charset="0"/>
            <a:cs typeface="Times New Roman" pitchFamily="18" charset="0"/>
          </a:endParaRPr>
        </a:p>
      </dgm:t>
    </dgm:pt>
    <dgm:pt modelId="{7A0E56A8-F7D2-4FB7-80D8-25C54C5B08AD}" type="parTrans" cxnId="{7944FABF-6291-4201-B013-BEAD7B6CF65C}">
      <dgm:prSet/>
      <dgm:spPr/>
      <dgm:t>
        <a:bodyPr/>
        <a:lstStyle/>
        <a:p>
          <a:endParaRPr lang="ru-RU"/>
        </a:p>
      </dgm:t>
    </dgm:pt>
    <dgm:pt modelId="{916CE3D7-0337-430F-B730-01E89A45F079}" type="sibTrans" cxnId="{7944FABF-6291-4201-B013-BEAD7B6CF65C}">
      <dgm:prSet/>
      <dgm:spPr/>
      <dgm:t>
        <a:bodyPr/>
        <a:lstStyle/>
        <a:p>
          <a:endParaRPr lang="ru-RU"/>
        </a:p>
      </dgm:t>
    </dgm:pt>
    <dgm:pt modelId="{96E4C9A6-A669-4D57-9DB3-B9F2D13E696F}">
      <dgm:prSet phldrT="[Текст]" custT="1"/>
      <dgm:spPr/>
      <dgm:t>
        <a:bodyPr/>
        <a:lstStyle/>
        <a:p>
          <a:r>
            <a:rPr lang="ru-RU" sz="1800" dirty="0">
              <a:solidFill>
                <a:srgbClr val="002060"/>
              </a:solidFill>
              <a:latin typeface="Times New Roman" pitchFamily="18" charset="0"/>
              <a:cs typeface="Times New Roman" pitchFamily="18" charset="0"/>
            </a:rPr>
            <a:t>Нанесение знаков социальной разметки у автобусных павильонов и покраска автобусного павильона пос. Лесное г. Наволоки – 5,9 тыс.руб.</a:t>
          </a:r>
        </a:p>
      </dgm:t>
    </dgm:pt>
    <dgm:pt modelId="{F5AC10A7-773A-4936-997E-17CD957E7FE9}" type="parTrans" cxnId="{671BA2D0-38F5-4AE5-822F-CCFBE64E1827}">
      <dgm:prSet/>
      <dgm:spPr/>
      <dgm:t>
        <a:bodyPr/>
        <a:lstStyle/>
        <a:p>
          <a:endParaRPr lang="ru-RU"/>
        </a:p>
      </dgm:t>
    </dgm:pt>
    <dgm:pt modelId="{FE52C52A-96E3-413E-83B6-0FA81416A236}" type="sibTrans" cxnId="{671BA2D0-38F5-4AE5-822F-CCFBE64E1827}">
      <dgm:prSet/>
      <dgm:spPr/>
      <dgm:t>
        <a:bodyPr/>
        <a:lstStyle/>
        <a:p>
          <a:endParaRPr lang="ru-RU"/>
        </a:p>
      </dgm:t>
    </dgm:pt>
    <dgm:pt modelId="{4219317B-08C7-460A-B317-6D530643A2FE}">
      <dgm:prSet phldrT="[Текст]" custT="1"/>
      <dgm:spPr/>
      <dgm:t>
        <a:bodyPr/>
        <a:lstStyle/>
        <a:p>
          <a:r>
            <a:rPr lang="ru-RU" sz="1800" dirty="0">
              <a:solidFill>
                <a:srgbClr val="002060"/>
              </a:solidFill>
              <a:latin typeface="Times New Roman" pitchFamily="18" charset="0"/>
              <a:cs typeface="Times New Roman" pitchFamily="18" charset="0"/>
            </a:rPr>
            <a:t>Снос здания, расположенного по адресу г. Наволоки ул. Советская д.9 – 396,5тыс.руб.</a:t>
          </a:r>
        </a:p>
      </dgm:t>
    </dgm:pt>
    <dgm:pt modelId="{A1B07A12-ED75-448F-BDB6-6FBCD5F28B29}" type="parTrans" cxnId="{F7F50FC0-1165-4C69-882E-BE22D7DA732D}">
      <dgm:prSet/>
      <dgm:spPr/>
      <dgm:t>
        <a:bodyPr/>
        <a:lstStyle/>
        <a:p>
          <a:endParaRPr lang="ru-RU"/>
        </a:p>
      </dgm:t>
    </dgm:pt>
    <dgm:pt modelId="{84B1883F-C6A3-43CA-B8A7-28342F5CA836}" type="sibTrans" cxnId="{F7F50FC0-1165-4C69-882E-BE22D7DA732D}">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custScaleY="98370">
        <dgm:presLayoutVars>
          <dgm:bulletEnabled val="1"/>
        </dgm:presLayoutVars>
      </dgm:prSet>
      <dgm:spPr/>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C9BF8914-AE5A-482F-A9A0-B40D0BF5D9EF}" type="pres">
      <dgm:prSet presAssocID="{B15FBD24-1977-472F-8963-70B2E2F07E5B}" presName="text_2" presStyleLbl="node1" presStyleIdx="1" presStyleCnt="7" custScaleY="119849">
        <dgm:presLayoutVars>
          <dgm:bulletEnabled val="1"/>
        </dgm:presLayoutVars>
      </dgm:prSet>
      <dgm:spPr/>
    </dgm:pt>
    <dgm:pt modelId="{F97729FD-CD7E-494D-B455-DDBC719BE577}" type="pres">
      <dgm:prSet presAssocID="{B15FBD24-1977-472F-8963-70B2E2F07E5B}" presName="accent_2" presStyleCnt="0"/>
      <dgm:spPr/>
    </dgm:pt>
    <dgm:pt modelId="{C3BBF4EB-24B7-47FF-970E-C43688EFA163}" type="pres">
      <dgm:prSet presAssocID="{B15FBD24-1977-472F-8963-70B2E2F07E5B}" presName="accentRepeatNode" presStyleLbl="solidFgAcc1" presStyleIdx="1" presStyleCnt="7"/>
      <dgm:spPr/>
    </dgm:pt>
    <dgm:pt modelId="{4B512CD3-E358-4780-AB0B-3B6070D6C05C}" type="pres">
      <dgm:prSet presAssocID="{D5319268-E020-45EB-8A4D-0CD7B9DCB4C3}" presName="text_3" presStyleLbl="node1" presStyleIdx="2" presStyleCnt="7">
        <dgm:presLayoutVars>
          <dgm:bulletEnabled val="1"/>
        </dgm:presLayoutVars>
      </dgm:prSet>
      <dgm:spPr/>
    </dgm:pt>
    <dgm:pt modelId="{B653B175-20C0-48BC-AF38-FE56D0964F89}" type="pres">
      <dgm:prSet presAssocID="{D5319268-E020-45EB-8A4D-0CD7B9DCB4C3}" presName="accent_3" presStyleCnt="0"/>
      <dgm:spPr/>
    </dgm:pt>
    <dgm:pt modelId="{9CCA6A7A-BF9E-4629-9A98-3F52FACD272C}" type="pres">
      <dgm:prSet presAssocID="{D5319268-E020-45EB-8A4D-0CD7B9DCB4C3}" presName="accentRepeatNode" presStyleLbl="solidFgAcc1" presStyleIdx="2" presStyleCnt="7"/>
      <dgm:spPr/>
    </dgm:pt>
    <dgm:pt modelId="{136F4AB6-BE9C-417C-9C9E-75DEA02D2FF6}" type="pres">
      <dgm:prSet presAssocID="{09961BA4-6DFC-47BD-83E2-A780093E17B0}" presName="text_4" presStyleLbl="node1" presStyleIdx="3" presStyleCnt="7">
        <dgm:presLayoutVars>
          <dgm:bulletEnabled val="1"/>
        </dgm:presLayoutVars>
      </dgm:prSet>
      <dgm:spPr/>
    </dgm:pt>
    <dgm:pt modelId="{CEBFAF07-0084-4B8F-88D7-B2966A0FF9CC}" type="pres">
      <dgm:prSet presAssocID="{09961BA4-6DFC-47BD-83E2-A780093E17B0}" presName="accent_4" presStyleCnt="0"/>
      <dgm:spPr/>
    </dgm:pt>
    <dgm:pt modelId="{C32DB747-6174-4EC6-8FD0-6A9ED6B3FDC6}" type="pres">
      <dgm:prSet presAssocID="{09961BA4-6DFC-47BD-83E2-A780093E17B0}" presName="accentRepeatNode" presStyleLbl="solidFgAcc1" presStyleIdx="3" presStyleCnt="7"/>
      <dgm:spPr/>
    </dgm:pt>
    <dgm:pt modelId="{CF107FCD-F77B-429F-97CC-DCA5554872C9}" type="pres">
      <dgm:prSet presAssocID="{E085766E-0C9A-4558-B50C-FB435E9BC1C4}" presName="text_5" presStyleLbl="node1" presStyleIdx="4" presStyleCnt="7">
        <dgm:presLayoutVars>
          <dgm:bulletEnabled val="1"/>
        </dgm:presLayoutVars>
      </dgm:prSet>
      <dgm:spPr/>
    </dgm:pt>
    <dgm:pt modelId="{9E5556B5-CE10-46C4-BF55-9AD3A62BF111}" type="pres">
      <dgm:prSet presAssocID="{E085766E-0C9A-4558-B50C-FB435E9BC1C4}" presName="accent_5" presStyleCnt="0"/>
      <dgm:spPr/>
    </dgm:pt>
    <dgm:pt modelId="{DF0A7171-3F2A-4878-A68A-F3B8EAE2A71D}" type="pres">
      <dgm:prSet presAssocID="{E085766E-0C9A-4558-B50C-FB435E9BC1C4}" presName="accentRepeatNode" presStyleLbl="solidFgAcc1" presStyleIdx="4" presStyleCnt="7"/>
      <dgm:spPr/>
    </dgm:pt>
    <dgm:pt modelId="{5A520EFA-9771-41D1-8EF8-DEC337A31782}" type="pres">
      <dgm:prSet presAssocID="{96E4C9A6-A669-4D57-9DB3-B9F2D13E696F}" presName="text_6" presStyleLbl="node1" presStyleIdx="5" presStyleCnt="7">
        <dgm:presLayoutVars>
          <dgm:bulletEnabled val="1"/>
        </dgm:presLayoutVars>
      </dgm:prSet>
      <dgm:spPr/>
    </dgm:pt>
    <dgm:pt modelId="{92F27294-6B9F-4EC4-885D-0661D8893719}" type="pres">
      <dgm:prSet presAssocID="{96E4C9A6-A669-4D57-9DB3-B9F2D13E696F}" presName="accent_6" presStyleCnt="0"/>
      <dgm:spPr/>
    </dgm:pt>
    <dgm:pt modelId="{1C5E7239-5B5B-4BCD-A222-6DD1EB3D9093}" type="pres">
      <dgm:prSet presAssocID="{96E4C9A6-A669-4D57-9DB3-B9F2D13E696F}" presName="accentRepeatNode" presStyleLbl="solidFgAcc1" presStyleIdx="5" presStyleCnt="7"/>
      <dgm:spPr/>
    </dgm:pt>
    <dgm:pt modelId="{44BB3C17-EFAA-4481-A4CC-DFA8766A1066}" type="pres">
      <dgm:prSet presAssocID="{4219317B-08C7-460A-B317-6D530643A2FE}" presName="text_7" presStyleLbl="node1" presStyleIdx="6" presStyleCnt="7">
        <dgm:presLayoutVars>
          <dgm:bulletEnabled val="1"/>
        </dgm:presLayoutVars>
      </dgm:prSet>
      <dgm:spPr/>
    </dgm:pt>
    <dgm:pt modelId="{7259F3B3-8706-45A0-AFE5-D3F26F8CA94A}" type="pres">
      <dgm:prSet presAssocID="{4219317B-08C7-460A-B317-6D530643A2FE}" presName="accent_7" presStyleCnt="0"/>
      <dgm:spPr/>
    </dgm:pt>
    <dgm:pt modelId="{89D56304-0AB4-40EA-9D8A-2CFA817C9D87}" type="pres">
      <dgm:prSet presAssocID="{4219317B-08C7-460A-B317-6D530643A2FE}" presName="accentRepeatNode" presStyleLbl="solidFgAcc1" presStyleIdx="6" presStyleCnt="7"/>
      <dgm:spPr/>
    </dgm:pt>
  </dgm:ptLst>
  <dgm:cxnLst>
    <dgm:cxn modelId="{9FDD6504-C489-4957-B440-D82150661380}" srcId="{315699C9-F5A1-4F9E-A9C2-31B6ACCD52EF}" destId="{09961BA4-6DFC-47BD-83E2-A780093E17B0}" srcOrd="3" destOrd="0" parTransId="{97E20582-295D-4AE9-BB25-51038249385D}" sibTransId="{8A7DF0CB-D57C-467D-A9E6-8312480303BC}"/>
    <dgm:cxn modelId="{90753815-056C-43E9-8575-054476685EDF}" type="presOf" srcId="{96E4C9A6-A669-4D57-9DB3-B9F2D13E696F}" destId="{5A520EFA-9771-41D1-8EF8-DEC337A31782}" srcOrd="0" destOrd="0" presId="urn:microsoft.com/office/officeart/2008/layout/VerticalCurvedList"/>
    <dgm:cxn modelId="{8E593B31-C522-4C90-8414-5F0E9FEFE98A}" srcId="{315699C9-F5A1-4F9E-A9C2-31B6ACCD52EF}" destId="{E085766E-0C9A-4558-B50C-FB435E9BC1C4}" srcOrd="4" destOrd="0" parTransId="{8AE1B974-8DD9-4B30-BB65-2D20450EF5DD}" sibTransId="{A10E2951-4C69-4B0C-9093-70FDB69C0491}"/>
    <dgm:cxn modelId="{C8433767-C2BE-4C25-B174-FF204B538AE7}" type="presOf" srcId="{D5319268-E020-45EB-8A4D-0CD7B9DCB4C3}" destId="{4B512CD3-E358-4780-AB0B-3B6070D6C05C}" srcOrd="0" destOrd="0" presId="urn:microsoft.com/office/officeart/2008/layout/VerticalCurvedList"/>
    <dgm:cxn modelId="{5E91FE50-7289-40CE-B7D0-1495561C5E07}" srcId="{315699C9-F5A1-4F9E-A9C2-31B6ACCD52EF}" destId="{D5319268-E020-45EB-8A4D-0CD7B9DCB4C3}" srcOrd="2" destOrd="0" parTransId="{B6FD3F0F-F7FE-4B93-B803-4CE1F81BE7DC}" sibTransId="{910C5368-A0C3-4B85-9490-4B84321BC858}"/>
    <dgm:cxn modelId="{DB02045A-293D-4E39-AE2E-380B450030F5}" type="presOf" srcId="{D6697977-6FE2-40F5-B910-5DC1316331D7}" destId="{BA38E1CD-FD6E-4431-A276-A51AE78A344E}" srcOrd="0" destOrd="0" presId="urn:microsoft.com/office/officeart/2008/layout/VerticalCurvedList"/>
    <dgm:cxn modelId="{06CBEB7C-B826-4B9A-92CC-CFE531FB78D9}" type="presOf" srcId="{4219317B-08C7-460A-B317-6D530643A2FE}" destId="{44BB3C17-EFAA-4481-A4CC-DFA8766A1066}" srcOrd="0" destOrd="0" presId="urn:microsoft.com/office/officeart/2008/layout/VerticalCurvedList"/>
    <dgm:cxn modelId="{F67CF77F-DAD1-4524-AA17-E14AF87B2865}" type="presOf" srcId="{B15FBD24-1977-472F-8963-70B2E2F07E5B}" destId="{C9BF8914-AE5A-482F-A9A0-B40D0BF5D9EF}" srcOrd="0" destOrd="0" presId="urn:microsoft.com/office/officeart/2008/layout/VerticalCurvedList"/>
    <dgm:cxn modelId="{E078C3A2-9442-4F62-84E3-66EBBC9F18D7}" type="presOf" srcId="{315699C9-F5A1-4F9E-A9C2-31B6ACCD52EF}" destId="{C1768847-A479-40DD-AB73-04B5AE468FE6}" srcOrd="0" destOrd="0" presId="urn:microsoft.com/office/officeart/2008/layout/VerticalCurvedList"/>
    <dgm:cxn modelId="{8CB67EB0-0A21-42EF-98B6-0D4A784C9952}" type="presOf" srcId="{D2A63BA7-4DD9-4D81-B59F-0939833470FD}" destId="{19185CE7-8543-41F1-9AE9-6B616CA58444}" srcOrd="0" destOrd="0" presId="urn:microsoft.com/office/officeart/2008/layout/VerticalCurvedList"/>
    <dgm:cxn modelId="{7944FABF-6291-4201-B013-BEAD7B6CF65C}" srcId="{315699C9-F5A1-4F9E-A9C2-31B6ACCD52EF}" destId="{B15FBD24-1977-472F-8963-70B2E2F07E5B}" srcOrd="1" destOrd="0" parTransId="{7A0E56A8-F7D2-4FB7-80D8-25C54C5B08AD}" sibTransId="{916CE3D7-0337-430F-B730-01E89A45F079}"/>
    <dgm:cxn modelId="{F7F50FC0-1165-4C69-882E-BE22D7DA732D}" srcId="{315699C9-F5A1-4F9E-A9C2-31B6ACCD52EF}" destId="{4219317B-08C7-460A-B317-6D530643A2FE}" srcOrd="6" destOrd="0" parTransId="{A1B07A12-ED75-448F-BDB6-6FBCD5F28B29}" sibTransId="{84B1883F-C6A3-43CA-B8A7-28342F5CA836}"/>
    <dgm:cxn modelId="{671BA2D0-38F5-4AE5-822F-CCFBE64E1827}" srcId="{315699C9-F5A1-4F9E-A9C2-31B6ACCD52EF}" destId="{96E4C9A6-A669-4D57-9DB3-B9F2D13E696F}" srcOrd="5" destOrd="0" parTransId="{F5AC10A7-773A-4936-997E-17CD957E7FE9}" sibTransId="{FE52C52A-96E3-413E-83B6-0FA81416A236}"/>
    <dgm:cxn modelId="{840DD7DC-F2C8-4170-B388-409067616AE5}" type="presOf" srcId="{09961BA4-6DFC-47BD-83E2-A780093E17B0}" destId="{136F4AB6-BE9C-417C-9C9E-75DEA02D2FF6}"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899D39F4-968D-489D-801C-E09CD80E8D8B}" type="presOf" srcId="{E085766E-0C9A-4558-B50C-FB435E9BC1C4}" destId="{CF107FCD-F77B-429F-97CC-DCA5554872C9}" srcOrd="0" destOrd="0" presId="urn:microsoft.com/office/officeart/2008/layout/VerticalCurvedList"/>
    <dgm:cxn modelId="{93121AAD-8138-4417-9CB3-3F7053E367FC}" type="presParOf" srcId="{C1768847-A479-40DD-AB73-04B5AE468FE6}" destId="{AF04EB4B-18A0-45FE-9C3B-AE6E82E0FEBD}" srcOrd="0" destOrd="0" presId="urn:microsoft.com/office/officeart/2008/layout/VerticalCurvedList"/>
    <dgm:cxn modelId="{EEB6699B-AA36-484B-AC24-3DBF4E789C21}" type="presParOf" srcId="{AF04EB4B-18A0-45FE-9C3B-AE6E82E0FEBD}" destId="{5C7A0B86-63F1-4C07-BC1A-7C0FB584BB2A}" srcOrd="0" destOrd="0" presId="urn:microsoft.com/office/officeart/2008/layout/VerticalCurvedList"/>
    <dgm:cxn modelId="{C782E5E5-6FE1-4FCC-8452-D87C3317882F}" type="presParOf" srcId="{5C7A0B86-63F1-4C07-BC1A-7C0FB584BB2A}" destId="{3BD598F3-F25A-4F42-BEED-E1D976A31EDD}" srcOrd="0" destOrd="0" presId="urn:microsoft.com/office/officeart/2008/layout/VerticalCurvedList"/>
    <dgm:cxn modelId="{976771CC-DBC1-4814-BFBB-352424E9803F}" type="presParOf" srcId="{5C7A0B86-63F1-4C07-BC1A-7C0FB584BB2A}" destId="{19185CE7-8543-41F1-9AE9-6B616CA58444}" srcOrd="1" destOrd="0" presId="urn:microsoft.com/office/officeart/2008/layout/VerticalCurvedList"/>
    <dgm:cxn modelId="{0506BEF4-FF7A-492F-BA1D-CE911F6FF04D}" type="presParOf" srcId="{5C7A0B86-63F1-4C07-BC1A-7C0FB584BB2A}" destId="{A1481B2D-3761-4797-BEB6-284CA48B147D}" srcOrd="2" destOrd="0" presId="urn:microsoft.com/office/officeart/2008/layout/VerticalCurvedList"/>
    <dgm:cxn modelId="{EC5D4DB9-95F0-43CE-B586-933C4FAC9625}" type="presParOf" srcId="{5C7A0B86-63F1-4C07-BC1A-7C0FB584BB2A}" destId="{9FBE8D94-B585-4A73-B4EF-DD02E90B7C55}" srcOrd="3" destOrd="0" presId="urn:microsoft.com/office/officeart/2008/layout/VerticalCurvedList"/>
    <dgm:cxn modelId="{53EFE399-09D7-4C34-A033-55FBB42C7B3C}" type="presParOf" srcId="{AF04EB4B-18A0-45FE-9C3B-AE6E82E0FEBD}" destId="{BA38E1CD-FD6E-4431-A276-A51AE78A344E}" srcOrd="1" destOrd="0" presId="urn:microsoft.com/office/officeart/2008/layout/VerticalCurvedList"/>
    <dgm:cxn modelId="{85496429-35CE-459F-96D3-EB5E3D1ACDC7}" type="presParOf" srcId="{AF04EB4B-18A0-45FE-9C3B-AE6E82E0FEBD}" destId="{EF2786C8-ED75-425E-A440-8AEC9A31FBD0}" srcOrd="2" destOrd="0" presId="urn:microsoft.com/office/officeart/2008/layout/VerticalCurvedList"/>
    <dgm:cxn modelId="{74D9216F-CE54-4319-AD3D-B9C90C53907E}" type="presParOf" srcId="{EF2786C8-ED75-425E-A440-8AEC9A31FBD0}" destId="{052F6C1F-EB67-4700-AA9B-912E0BCD417F}" srcOrd="0" destOrd="0" presId="urn:microsoft.com/office/officeart/2008/layout/VerticalCurvedList"/>
    <dgm:cxn modelId="{ACF22946-B6AC-44C4-B7B9-FD561B072D1D}" type="presParOf" srcId="{AF04EB4B-18A0-45FE-9C3B-AE6E82E0FEBD}" destId="{C9BF8914-AE5A-482F-A9A0-B40D0BF5D9EF}" srcOrd="3" destOrd="0" presId="urn:microsoft.com/office/officeart/2008/layout/VerticalCurvedList"/>
    <dgm:cxn modelId="{B44FEA80-6759-4608-BD31-A257733CB286}" type="presParOf" srcId="{AF04EB4B-18A0-45FE-9C3B-AE6E82E0FEBD}" destId="{F97729FD-CD7E-494D-B455-DDBC719BE577}" srcOrd="4" destOrd="0" presId="urn:microsoft.com/office/officeart/2008/layout/VerticalCurvedList"/>
    <dgm:cxn modelId="{0EB65792-B3DF-4DC8-9E6C-1DECE30C6221}" type="presParOf" srcId="{F97729FD-CD7E-494D-B455-DDBC719BE577}" destId="{C3BBF4EB-24B7-47FF-970E-C43688EFA163}" srcOrd="0" destOrd="0" presId="urn:microsoft.com/office/officeart/2008/layout/VerticalCurvedList"/>
    <dgm:cxn modelId="{ECCDEC93-9DED-4658-983A-B6B9D6FA553D}" type="presParOf" srcId="{AF04EB4B-18A0-45FE-9C3B-AE6E82E0FEBD}" destId="{4B512CD3-E358-4780-AB0B-3B6070D6C05C}" srcOrd="5" destOrd="0" presId="urn:microsoft.com/office/officeart/2008/layout/VerticalCurvedList"/>
    <dgm:cxn modelId="{CB50E00D-0DF1-4FF3-89C0-325E7EABDC9F}" type="presParOf" srcId="{AF04EB4B-18A0-45FE-9C3B-AE6E82E0FEBD}" destId="{B653B175-20C0-48BC-AF38-FE56D0964F89}" srcOrd="6" destOrd="0" presId="urn:microsoft.com/office/officeart/2008/layout/VerticalCurvedList"/>
    <dgm:cxn modelId="{2C32CFF6-2D5D-4AA9-BA87-4F7E5D9CECFC}" type="presParOf" srcId="{B653B175-20C0-48BC-AF38-FE56D0964F89}" destId="{9CCA6A7A-BF9E-4629-9A98-3F52FACD272C}" srcOrd="0" destOrd="0" presId="urn:microsoft.com/office/officeart/2008/layout/VerticalCurvedList"/>
    <dgm:cxn modelId="{1EB8E634-B040-4BD0-8276-81C99848ECE9}" type="presParOf" srcId="{AF04EB4B-18A0-45FE-9C3B-AE6E82E0FEBD}" destId="{136F4AB6-BE9C-417C-9C9E-75DEA02D2FF6}" srcOrd="7" destOrd="0" presId="urn:microsoft.com/office/officeart/2008/layout/VerticalCurvedList"/>
    <dgm:cxn modelId="{A4F36C7A-7049-42BB-83C0-D2F235877844}" type="presParOf" srcId="{AF04EB4B-18A0-45FE-9C3B-AE6E82E0FEBD}" destId="{CEBFAF07-0084-4B8F-88D7-B2966A0FF9CC}" srcOrd="8" destOrd="0" presId="urn:microsoft.com/office/officeart/2008/layout/VerticalCurvedList"/>
    <dgm:cxn modelId="{7D28505B-A540-4ECE-B061-B50D5B29A6DC}" type="presParOf" srcId="{CEBFAF07-0084-4B8F-88D7-B2966A0FF9CC}" destId="{C32DB747-6174-4EC6-8FD0-6A9ED6B3FDC6}" srcOrd="0" destOrd="0" presId="urn:microsoft.com/office/officeart/2008/layout/VerticalCurvedList"/>
    <dgm:cxn modelId="{D0F2D56D-DE19-4518-A878-4875762D0A70}" type="presParOf" srcId="{AF04EB4B-18A0-45FE-9C3B-AE6E82E0FEBD}" destId="{CF107FCD-F77B-429F-97CC-DCA5554872C9}" srcOrd="9" destOrd="0" presId="urn:microsoft.com/office/officeart/2008/layout/VerticalCurvedList"/>
    <dgm:cxn modelId="{5EA6270D-4081-483F-9D2B-1CCE41FEA773}" type="presParOf" srcId="{AF04EB4B-18A0-45FE-9C3B-AE6E82E0FEBD}" destId="{9E5556B5-CE10-46C4-BF55-9AD3A62BF111}" srcOrd="10" destOrd="0" presId="urn:microsoft.com/office/officeart/2008/layout/VerticalCurvedList"/>
    <dgm:cxn modelId="{6EB6D3F7-B3E0-42D0-8D8A-4B8B1E62A195}" type="presParOf" srcId="{9E5556B5-CE10-46C4-BF55-9AD3A62BF111}" destId="{DF0A7171-3F2A-4878-A68A-F3B8EAE2A71D}" srcOrd="0" destOrd="0" presId="urn:microsoft.com/office/officeart/2008/layout/VerticalCurvedList"/>
    <dgm:cxn modelId="{DC058F23-2E70-4506-876B-894803DC2A8C}" type="presParOf" srcId="{AF04EB4B-18A0-45FE-9C3B-AE6E82E0FEBD}" destId="{5A520EFA-9771-41D1-8EF8-DEC337A31782}" srcOrd="11" destOrd="0" presId="urn:microsoft.com/office/officeart/2008/layout/VerticalCurvedList"/>
    <dgm:cxn modelId="{E69C4285-5658-4912-A374-4032C886119B}" type="presParOf" srcId="{AF04EB4B-18A0-45FE-9C3B-AE6E82E0FEBD}" destId="{92F27294-6B9F-4EC4-885D-0661D8893719}" srcOrd="12" destOrd="0" presId="urn:microsoft.com/office/officeart/2008/layout/VerticalCurvedList"/>
    <dgm:cxn modelId="{0F8DBE97-1681-4EDA-9510-868EBECEB60E}" type="presParOf" srcId="{92F27294-6B9F-4EC4-885D-0661D8893719}" destId="{1C5E7239-5B5B-4BCD-A222-6DD1EB3D9093}" srcOrd="0" destOrd="0" presId="urn:microsoft.com/office/officeart/2008/layout/VerticalCurvedList"/>
    <dgm:cxn modelId="{BE61F3F4-D1A3-4749-AA45-534DBC8739E5}" type="presParOf" srcId="{AF04EB4B-18A0-45FE-9C3B-AE6E82E0FEBD}" destId="{44BB3C17-EFAA-4481-A4CC-DFA8766A1066}" srcOrd="13" destOrd="0" presId="urn:microsoft.com/office/officeart/2008/layout/VerticalCurvedList"/>
    <dgm:cxn modelId="{02899239-F084-405E-970B-826840503E69}" type="presParOf" srcId="{AF04EB4B-18A0-45FE-9C3B-AE6E82E0FEBD}" destId="{7259F3B3-8706-45A0-AFE5-D3F26F8CA94A}" srcOrd="14" destOrd="0" presId="urn:microsoft.com/office/officeart/2008/layout/VerticalCurvedList"/>
    <dgm:cxn modelId="{3FC41ACA-C4E7-4BD3-BA43-F41F1AC34B39}" type="presParOf" srcId="{7259F3B3-8706-45A0-AFE5-D3F26F8CA94A}" destId="{89D56304-0AB4-40EA-9D8A-2CFA817C9D8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Благоустройство территории  и установка ограждения сквера  им.Вилкова г.Наволоки  </a:t>
          </a:r>
          <a:r>
            <a:rPr lang="ru-RU" sz="1800" dirty="0">
              <a:solidFill>
                <a:srgbClr val="002060"/>
              </a:solidFill>
              <a:latin typeface="Times New Roman" pitchFamily="18" charset="0"/>
              <a:cs typeface="Times New Roman" pitchFamily="18" charset="0"/>
            </a:rPr>
            <a:t>– 482,0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1800" dirty="0">
              <a:solidFill>
                <a:srgbClr val="002060"/>
              </a:solidFill>
              <a:latin typeface="Times New Roman" pitchFamily="18" charset="0"/>
              <a:cs typeface="Times New Roman" pitchFamily="18" charset="0"/>
            </a:rPr>
            <a:t>Изготовление и установка ограждения футбольного поля – 125,0 тыс.руб.</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rgbClr val="002060"/>
              </a:solidFill>
              <a:latin typeface="Times New Roman" pitchFamily="18" charset="0"/>
              <a:cs typeface="Times New Roman" pitchFamily="18" charset="0"/>
            </a:rPr>
            <a:t>Благоустройство территорий спортивных площадок Наволокского городского поселения – 93,2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rgbClr val="002060"/>
              </a:solidFill>
              <a:latin typeface="Times New Roman" pitchFamily="18" charset="0"/>
              <a:cs typeface="Times New Roman" pitchFamily="18" charset="0"/>
            </a:rPr>
            <a:t>Текущий ремонт  и установка новых контейнерных площадок – 139,6 тыс.руб.</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409E863E-2786-47FD-962D-DF4975407CA6}">
      <dgm:prSet phldrT="[Текст]" custT="1"/>
      <dgm:spPr/>
      <dgm:t>
        <a:bodyPr/>
        <a:lstStyle/>
        <a:p>
          <a:r>
            <a:rPr lang="ru-RU" sz="1800" dirty="0">
              <a:solidFill>
                <a:srgbClr val="002060"/>
              </a:solidFill>
              <a:latin typeface="Times New Roman" pitchFamily="18" charset="0"/>
              <a:cs typeface="Times New Roman" pitchFamily="18" charset="0"/>
            </a:rPr>
            <a:t>Благоустройство городского парка – 63,4 тыс.руб.</a:t>
          </a:r>
        </a:p>
      </dgm:t>
    </dgm:pt>
    <dgm:pt modelId="{D1C4C9F8-8D47-486F-8CA0-0ED1663A635F}" type="parTrans" cxnId="{F9C0E1D5-E7BE-436A-A4D4-5D05817EE120}">
      <dgm:prSet/>
      <dgm:spPr/>
      <dgm:t>
        <a:bodyPr/>
        <a:lstStyle/>
        <a:p>
          <a:endParaRPr lang="ru-RU"/>
        </a:p>
      </dgm:t>
    </dgm:pt>
    <dgm:pt modelId="{31B066A0-404A-40CF-A543-57D84426E4AC}" type="sibTrans" cxnId="{F9C0E1D5-E7BE-436A-A4D4-5D05817EE120}">
      <dgm:prSet/>
      <dgm:spPr/>
      <dgm:t>
        <a:bodyPr/>
        <a:lstStyle/>
        <a:p>
          <a:endParaRPr lang="ru-RU"/>
        </a:p>
      </dgm:t>
    </dgm:pt>
    <dgm:pt modelId="{5AC3C875-3EAF-46C3-9492-D955A2817ED9}">
      <dgm:prSet phldrT="[Текст]" custT="1"/>
      <dgm:spPr/>
      <dgm:t>
        <a:bodyPr/>
        <a:lstStyle/>
        <a:p>
          <a:r>
            <a:rPr lang="ru-RU" sz="1800" dirty="0">
              <a:solidFill>
                <a:srgbClr val="002060"/>
              </a:solidFill>
              <a:latin typeface="Times New Roman" pitchFamily="18" charset="0"/>
              <a:cs typeface="Times New Roman" pitchFamily="18" charset="0"/>
            </a:rPr>
            <a:t>Приобретение и укладка </a:t>
          </a:r>
          <a:r>
            <a:rPr lang="ru-RU" sz="1800" dirty="0" err="1">
              <a:solidFill>
                <a:srgbClr val="002060"/>
              </a:solidFill>
              <a:latin typeface="Times New Roman" pitchFamily="18" charset="0"/>
              <a:cs typeface="Times New Roman" pitchFamily="18" charset="0"/>
            </a:rPr>
            <a:t>травмобезопасной</a:t>
          </a:r>
          <a:r>
            <a:rPr lang="ru-RU" sz="1800" dirty="0">
              <a:solidFill>
                <a:srgbClr val="002060"/>
              </a:solidFill>
              <a:latin typeface="Times New Roman" pitchFamily="18" charset="0"/>
              <a:cs typeface="Times New Roman" pitchFamily="18" charset="0"/>
            </a:rPr>
            <a:t> плитки на детской площадке ул.2 Кинешемская г.Наволоки – 370,7 тыс.руб.</a:t>
          </a:r>
        </a:p>
      </dgm:t>
    </dgm:pt>
    <dgm:pt modelId="{E202EB7F-123F-4530-B4D0-101EDEC6FEC6}" type="parTrans" cxnId="{8ED3DECE-62E2-4DC1-A806-93D9DB86AC40}">
      <dgm:prSet/>
      <dgm:spPr/>
      <dgm:t>
        <a:bodyPr/>
        <a:lstStyle/>
        <a:p>
          <a:endParaRPr lang="ru-RU"/>
        </a:p>
      </dgm:t>
    </dgm:pt>
    <dgm:pt modelId="{33CDC667-240F-46DB-AF5F-B711A2F26648}" type="sibTrans" cxnId="{8ED3DECE-62E2-4DC1-A806-93D9DB86AC40}">
      <dgm:prSet/>
      <dgm:spPr/>
      <dgm:t>
        <a:bodyPr/>
        <a:lstStyle/>
        <a:p>
          <a:endParaRPr lang="ru-RU"/>
        </a:p>
      </dgm:t>
    </dgm:pt>
    <dgm:pt modelId="{55145C8B-9560-47CA-B0F1-BC75DB8F51B7}">
      <dgm:prSet phldrT="[Текст]" custT="1"/>
      <dgm:spPr/>
      <dgm:t>
        <a:bodyPr/>
        <a:lstStyle/>
        <a:p>
          <a:r>
            <a:rPr lang="ru-RU" sz="1800" dirty="0">
              <a:solidFill>
                <a:srgbClr val="002060"/>
              </a:solidFill>
              <a:latin typeface="Times New Roman" pitchFamily="18" charset="0"/>
              <a:cs typeface="Times New Roman" pitchFamily="18" charset="0"/>
            </a:rPr>
            <a:t>Прочие мероприятия по благоустройству – 112,9 тыс.руб.</a:t>
          </a:r>
        </a:p>
      </dgm:t>
    </dgm:pt>
    <dgm:pt modelId="{9D63C66E-3472-4880-ADBA-1CFFF0E5C67F}" type="parTrans" cxnId="{C9A8D998-5A38-472F-A985-8E6D3AE406DB}">
      <dgm:prSet/>
      <dgm:spPr/>
      <dgm:t>
        <a:bodyPr/>
        <a:lstStyle/>
        <a:p>
          <a:endParaRPr lang="ru-RU"/>
        </a:p>
      </dgm:t>
    </dgm:pt>
    <dgm:pt modelId="{1CB29A89-4918-4915-B2CF-8B3C5D009643}" type="sibTrans" cxnId="{C9A8D998-5A38-472F-A985-8E6D3AE406DB}">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custScaleY="106225">
        <dgm:presLayoutVars>
          <dgm:bulletEnabled val="1"/>
        </dgm:presLayoutVars>
      </dgm:prSet>
      <dgm:spPr/>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3179169E-38C5-4721-B36E-6CECC5A4BAA9}" type="pres">
      <dgm:prSet presAssocID="{492310E2-6157-4381-BECF-CC65768DE3FD}" presName="text_2" presStyleLbl="node1" presStyleIdx="1" presStyleCnt="7">
        <dgm:presLayoutVars>
          <dgm:bulletEnabled val="1"/>
        </dgm:presLayoutVars>
      </dgm:prSet>
      <dgm:spPr/>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7"/>
      <dgm:spPr/>
    </dgm:pt>
    <dgm:pt modelId="{356B1398-A189-460E-967F-5913A5C25E1C}" type="pres">
      <dgm:prSet presAssocID="{409E863E-2786-47FD-962D-DF4975407CA6}" presName="text_3" presStyleLbl="node1" presStyleIdx="2" presStyleCnt="7">
        <dgm:presLayoutVars>
          <dgm:bulletEnabled val="1"/>
        </dgm:presLayoutVars>
      </dgm:prSet>
      <dgm:spPr/>
    </dgm:pt>
    <dgm:pt modelId="{93519EB4-1291-48A5-B243-9A8A19A12C84}" type="pres">
      <dgm:prSet presAssocID="{409E863E-2786-47FD-962D-DF4975407CA6}" presName="accent_3" presStyleCnt="0"/>
      <dgm:spPr/>
    </dgm:pt>
    <dgm:pt modelId="{B0813A35-ABAE-40AE-8B26-A15F5F8C194B}" type="pres">
      <dgm:prSet presAssocID="{409E863E-2786-47FD-962D-DF4975407CA6}" presName="accentRepeatNode" presStyleLbl="solidFgAcc1" presStyleIdx="2" presStyleCnt="7"/>
      <dgm:spPr/>
    </dgm:pt>
    <dgm:pt modelId="{0119CCBC-297E-4A05-97EC-E139FF40CB10}" type="pres">
      <dgm:prSet presAssocID="{D1975AAD-FDB2-4E6F-AE2A-4B2F4702BD58}" presName="text_4" presStyleLbl="node1" presStyleIdx="3" presStyleCnt="7">
        <dgm:presLayoutVars>
          <dgm:bulletEnabled val="1"/>
        </dgm:presLayoutVars>
      </dgm:prSet>
      <dgm:spPr/>
    </dgm:pt>
    <dgm:pt modelId="{4AC602BD-6E1B-4A20-8C96-655B22373800}" type="pres">
      <dgm:prSet presAssocID="{D1975AAD-FDB2-4E6F-AE2A-4B2F4702BD58}" presName="accent_4" presStyleCnt="0"/>
      <dgm:spPr/>
    </dgm:pt>
    <dgm:pt modelId="{1700BC00-DC0E-4C9B-BC51-5F75907F6CED}" type="pres">
      <dgm:prSet presAssocID="{D1975AAD-FDB2-4E6F-AE2A-4B2F4702BD58}" presName="accentRepeatNode" presStyleLbl="solidFgAcc1" presStyleIdx="3" presStyleCnt="7"/>
      <dgm:spPr/>
    </dgm:pt>
    <dgm:pt modelId="{9DD926AC-A74F-41ED-ADC1-7E4FAFF7A5D3}" type="pres">
      <dgm:prSet presAssocID="{5AC3C875-3EAF-46C3-9492-D955A2817ED9}" presName="text_5" presStyleLbl="node1" presStyleIdx="4" presStyleCnt="7">
        <dgm:presLayoutVars>
          <dgm:bulletEnabled val="1"/>
        </dgm:presLayoutVars>
      </dgm:prSet>
      <dgm:spPr/>
    </dgm:pt>
    <dgm:pt modelId="{D04AF3D0-8F37-4D41-9B2C-60F3B9AB7A67}" type="pres">
      <dgm:prSet presAssocID="{5AC3C875-3EAF-46C3-9492-D955A2817ED9}" presName="accent_5" presStyleCnt="0"/>
      <dgm:spPr/>
    </dgm:pt>
    <dgm:pt modelId="{DA4B804D-63E4-4732-A70E-34A0575E637D}" type="pres">
      <dgm:prSet presAssocID="{5AC3C875-3EAF-46C3-9492-D955A2817ED9}" presName="accentRepeatNode" presStyleLbl="solidFgAcc1" presStyleIdx="4" presStyleCnt="7"/>
      <dgm:spPr/>
    </dgm:pt>
    <dgm:pt modelId="{09D83427-F810-4BE9-A8BD-0ACE28900CC7}" type="pres">
      <dgm:prSet presAssocID="{D5319268-E020-45EB-8A4D-0CD7B9DCB4C3}" presName="text_6" presStyleLbl="node1" presStyleIdx="5" presStyleCnt="7">
        <dgm:presLayoutVars>
          <dgm:bulletEnabled val="1"/>
        </dgm:presLayoutVars>
      </dgm:prSet>
      <dgm:spPr/>
    </dgm:pt>
    <dgm:pt modelId="{62071C33-766A-421A-805C-C2FC5EA87486}" type="pres">
      <dgm:prSet presAssocID="{D5319268-E020-45EB-8A4D-0CD7B9DCB4C3}" presName="accent_6" presStyleCnt="0"/>
      <dgm:spPr/>
    </dgm:pt>
    <dgm:pt modelId="{9CCA6A7A-BF9E-4629-9A98-3F52FACD272C}" type="pres">
      <dgm:prSet presAssocID="{D5319268-E020-45EB-8A4D-0CD7B9DCB4C3}" presName="accentRepeatNode" presStyleLbl="solidFgAcc1" presStyleIdx="5" presStyleCnt="7"/>
      <dgm:spPr/>
    </dgm:pt>
    <dgm:pt modelId="{2CB28BB5-17AE-4DAA-BB0D-77D806F7CE2E}" type="pres">
      <dgm:prSet presAssocID="{55145C8B-9560-47CA-B0F1-BC75DB8F51B7}" presName="text_7" presStyleLbl="node1" presStyleIdx="6" presStyleCnt="7">
        <dgm:presLayoutVars>
          <dgm:bulletEnabled val="1"/>
        </dgm:presLayoutVars>
      </dgm:prSet>
      <dgm:spPr/>
    </dgm:pt>
    <dgm:pt modelId="{30E8535B-44E6-4DE8-920B-2646A7E1424E}" type="pres">
      <dgm:prSet presAssocID="{55145C8B-9560-47CA-B0F1-BC75DB8F51B7}" presName="accent_7" presStyleCnt="0"/>
      <dgm:spPr/>
    </dgm:pt>
    <dgm:pt modelId="{533C5E81-0EE6-4A72-822F-E840CF345C05}" type="pres">
      <dgm:prSet presAssocID="{55145C8B-9560-47CA-B0F1-BC75DB8F51B7}" presName="accentRepeatNode" presStyleLbl="solidFgAcc1" presStyleIdx="6" presStyleCnt="7"/>
      <dgm:spPr/>
    </dgm:pt>
  </dgm:ptLst>
  <dgm:cxnLst>
    <dgm:cxn modelId="{2907281B-C49D-4B7F-AE87-89DE86C9A4F1}" type="presOf" srcId="{D6697977-6FE2-40F5-B910-5DC1316331D7}" destId="{BA38E1CD-FD6E-4431-A276-A51AE78A344E}" srcOrd="0" destOrd="0" presId="urn:microsoft.com/office/officeart/2008/layout/VerticalCurvedList"/>
    <dgm:cxn modelId="{3871B823-6BF6-4A26-B504-F431B6FECF06}" type="presOf" srcId="{315699C9-F5A1-4F9E-A9C2-31B6ACCD52EF}" destId="{C1768847-A479-40DD-AB73-04B5AE468FE6}" srcOrd="0" destOrd="0" presId="urn:microsoft.com/office/officeart/2008/layout/VerticalCurvedList"/>
    <dgm:cxn modelId="{9E62B42D-8D4E-4429-BA69-DCE9AFADA113}" type="presOf" srcId="{55145C8B-9560-47CA-B0F1-BC75DB8F51B7}" destId="{2CB28BB5-17AE-4DAA-BB0D-77D806F7CE2E}" srcOrd="0" destOrd="0" presId="urn:microsoft.com/office/officeart/2008/layout/VerticalCurvedList"/>
    <dgm:cxn modelId="{11662E3B-E37A-48AE-9282-EF88A4C365B9}" type="presOf" srcId="{5AC3C875-3EAF-46C3-9492-D955A2817ED9}" destId="{9DD926AC-A74F-41ED-ADC1-7E4FAFF7A5D3}" srcOrd="0" destOrd="0" presId="urn:microsoft.com/office/officeart/2008/layout/VerticalCurvedList"/>
    <dgm:cxn modelId="{29EE413E-DA01-46E4-BEC6-D798B334C79B}" type="presOf" srcId="{409E863E-2786-47FD-962D-DF4975407CA6}" destId="{356B1398-A189-460E-967F-5913A5C25E1C}" srcOrd="0" destOrd="0" presId="urn:microsoft.com/office/officeart/2008/layout/VerticalCurvedList"/>
    <dgm:cxn modelId="{1B85BF3F-8CA0-4087-89BB-FA87F01DFC41}" type="presOf" srcId="{D5319268-E020-45EB-8A4D-0CD7B9DCB4C3}" destId="{09D83427-F810-4BE9-A8BD-0ACE28900CC7}" srcOrd="0" destOrd="0" presId="urn:microsoft.com/office/officeart/2008/layout/VerticalCurvedList"/>
    <dgm:cxn modelId="{73985443-BD03-4598-9AA8-CFBC1F5BB08E}" type="presOf" srcId="{D2A63BA7-4DD9-4D81-B59F-0939833470FD}" destId="{19185CE7-8543-41F1-9AE9-6B616CA58444}" srcOrd="0" destOrd="0" presId="urn:microsoft.com/office/officeart/2008/layout/VerticalCurvedList"/>
    <dgm:cxn modelId="{1F36F746-12FA-4007-88F9-A2C77E32FBBA}" type="presOf" srcId="{492310E2-6157-4381-BECF-CC65768DE3FD}" destId="{3179169E-38C5-4721-B36E-6CECC5A4BAA9}" srcOrd="0" destOrd="0" presId="urn:microsoft.com/office/officeart/2008/layout/VerticalCurvedList"/>
    <dgm:cxn modelId="{5E91FE50-7289-40CE-B7D0-1495561C5E07}" srcId="{315699C9-F5A1-4F9E-A9C2-31B6ACCD52EF}" destId="{D5319268-E020-45EB-8A4D-0CD7B9DCB4C3}" srcOrd="5" destOrd="0" parTransId="{B6FD3F0F-F7FE-4B93-B803-4CE1F81BE7DC}" sibTransId="{910C5368-A0C3-4B85-9490-4B84321BC858}"/>
    <dgm:cxn modelId="{2BC53181-FCF6-47DA-A682-6041DE79CD8E}" type="presOf" srcId="{D1975AAD-FDB2-4E6F-AE2A-4B2F4702BD58}" destId="{0119CCBC-297E-4A05-97EC-E139FF40CB10}" srcOrd="0" destOrd="0" presId="urn:microsoft.com/office/officeart/2008/layout/VerticalCurvedList"/>
    <dgm:cxn modelId="{4058C186-65C9-4B9E-B850-A10915981040}" srcId="{315699C9-F5A1-4F9E-A9C2-31B6ACCD52EF}" destId="{D1975AAD-FDB2-4E6F-AE2A-4B2F4702BD58}" srcOrd="3" destOrd="0" parTransId="{B2131C15-CCBA-4A35-883D-C4825C6F89AA}" sibTransId="{C1D35FD1-F35F-4AF7-9CD3-10C9694ED40D}"/>
    <dgm:cxn modelId="{C9A8D998-5A38-472F-A985-8E6D3AE406DB}" srcId="{315699C9-F5A1-4F9E-A9C2-31B6ACCD52EF}" destId="{55145C8B-9560-47CA-B0F1-BC75DB8F51B7}" srcOrd="6" destOrd="0" parTransId="{9D63C66E-3472-4880-ADBA-1CFFF0E5C67F}" sibTransId="{1CB29A89-4918-4915-B2CF-8B3C5D009643}"/>
    <dgm:cxn modelId="{472CA5BA-782B-4AF0-800A-9C55B0F23CDB}" srcId="{315699C9-F5A1-4F9E-A9C2-31B6ACCD52EF}" destId="{492310E2-6157-4381-BECF-CC65768DE3FD}" srcOrd="1" destOrd="0" parTransId="{4E092AE0-C6FE-44D3-9EF5-EF10CCF97BD1}" sibTransId="{92D0D89B-3EF1-4536-BB55-89A0E6972FCA}"/>
    <dgm:cxn modelId="{8ED3DECE-62E2-4DC1-A806-93D9DB86AC40}" srcId="{315699C9-F5A1-4F9E-A9C2-31B6ACCD52EF}" destId="{5AC3C875-3EAF-46C3-9492-D955A2817ED9}" srcOrd="4" destOrd="0" parTransId="{E202EB7F-123F-4530-B4D0-101EDEC6FEC6}" sibTransId="{33CDC667-240F-46DB-AF5F-B711A2F26648}"/>
    <dgm:cxn modelId="{F9C0E1D5-E7BE-436A-A4D4-5D05817EE120}" srcId="{315699C9-F5A1-4F9E-A9C2-31B6ACCD52EF}" destId="{409E863E-2786-47FD-962D-DF4975407CA6}" srcOrd="2" destOrd="0" parTransId="{D1C4C9F8-8D47-486F-8CA0-0ED1663A635F}" sibTransId="{31B066A0-404A-40CF-A543-57D84426E4AC}"/>
    <dgm:cxn modelId="{1944F1F1-D7F5-4934-95C9-A0DFE8AE7DDB}" srcId="{315699C9-F5A1-4F9E-A9C2-31B6ACCD52EF}" destId="{D6697977-6FE2-40F5-B910-5DC1316331D7}" srcOrd="0" destOrd="0" parTransId="{1064911C-9C4C-425D-8F92-03C0E2696F0E}" sibTransId="{D2A63BA7-4DD9-4D81-B59F-0939833470FD}"/>
    <dgm:cxn modelId="{8C9A314B-4CB1-4B87-9B0D-6F62449601A0}" type="presParOf" srcId="{C1768847-A479-40DD-AB73-04B5AE468FE6}" destId="{AF04EB4B-18A0-45FE-9C3B-AE6E82E0FEBD}" srcOrd="0" destOrd="0" presId="urn:microsoft.com/office/officeart/2008/layout/VerticalCurvedList"/>
    <dgm:cxn modelId="{3C7E33F4-C634-4C2B-9BFC-1F97738C5B4C}" type="presParOf" srcId="{AF04EB4B-18A0-45FE-9C3B-AE6E82E0FEBD}" destId="{5C7A0B86-63F1-4C07-BC1A-7C0FB584BB2A}" srcOrd="0" destOrd="0" presId="urn:microsoft.com/office/officeart/2008/layout/VerticalCurvedList"/>
    <dgm:cxn modelId="{499B9CAE-E957-42AA-9FAC-FD4BAE0F6F0F}" type="presParOf" srcId="{5C7A0B86-63F1-4C07-BC1A-7C0FB584BB2A}" destId="{3BD598F3-F25A-4F42-BEED-E1D976A31EDD}" srcOrd="0" destOrd="0" presId="urn:microsoft.com/office/officeart/2008/layout/VerticalCurvedList"/>
    <dgm:cxn modelId="{82A8232F-FD74-45EB-ACF1-19EDB025D047}" type="presParOf" srcId="{5C7A0B86-63F1-4C07-BC1A-7C0FB584BB2A}" destId="{19185CE7-8543-41F1-9AE9-6B616CA58444}" srcOrd="1" destOrd="0" presId="urn:microsoft.com/office/officeart/2008/layout/VerticalCurvedList"/>
    <dgm:cxn modelId="{4F44623C-9104-4E33-B430-790BC17324F4}" type="presParOf" srcId="{5C7A0B86-63F1-4C07-BC1A-7C0FB584BB2A}" destId="{A1481B2D-3761-4797-BEB6-284CA48B147D}" srcOrd="2" destOrd="0" presId="urn:microsoft.com/office/officeart/2008/layout/VerticalCurvedList"/>
    <dgm:cxn modelId="{930E883E-C083-446C-AF6D-DAFDE9E2D620}" type="presParOf" srcId="{5C7A0B86-63F1-4C07-BC1A-7C0FB584BB2A}" destId="{9FBE8D94-B585-4A73-B4EF-DD02E90B7C55}" srcOrd="3" destOrd="0" presId="urn:microsoft.com/office/officeart/2008/layout/VerticalCurvedList"/>
    <dgm:cxn modelId="{8FBE3D01-B71D-4B6F-9535-16359A1486AE}" type="presParOf" srcId="{AF04EB4B-18A0-45FE-9C3B-AE6E82E0FEBD}" destId="{BA38E1CD-FD6E-4431-A276-A51AE78A344E}" srcOrd="1" destOrd="0" presId="urn:microsoft.com/office/officeart/2008/layout/VerticalCurvedList"/>
    <dgm:cxn modelId="{DAA4B832-A29E-4542-98C2-54041B636D95}" type="presParOf" srcId="{AF04EB4B-18A0-45FE-9C3B-AE6E82E0FEBD}" destId="{EF2786C8-ED75-425E-A440-8AEC9A31FBD0}" srcOrd="2" destOrd="0" presId="urn:microsoft.com/office/officeart/2008/layout/VerticalCurvedList"/>
    <dgm:cxn modelId="{2ED88DD0-F4FC-46D1-880F-960E177EB848}" type="presParOf" srcId="{EF2786C8-ED75-425E-A440-8AEC9A31FBD0}" destId="{052F6C1F-EB67-4700-AA9B-912E0BCD417F}" srcOrd="0" destOrd="0" presId="urn:microsoft.com/office/officeart/2008/layout/VerticalCurvedList"/>
    <dgm:cxn modelId="{E78AA95B-F242-47E9-BF98-A8435348ECBD}" type="presParOf" srcId="{AF04EB4B-18A0-45FE-9C3B-AE6E82E0FEBD}" destId="{3179169E-38C5-4721-B36E-6CECC5A4BAA9}" srcOrd="3" destOrd="0" presId="urn:microsoft.com/office/officeart/2008/layout/VerticalCurvedList"/>
    <dgm:cxn modelId="{EE7D8B12-A4E0-42B7-8E0A-51DA570D724A}" type="presParOf" srcId="{AF04EB4B-18A0-45FE-9C3B-AE6E82E0FEBD}" destId="{14C2098D-8813-4560-8CFF-8497BCDE712B}" srcOrd="4" destOrd="0" presId="urn:microsoft.com/office/officeart/2008/layout/VerticalCurvedList"/>
    <dgm:cxn modelId="{A481759B-FF6E-49BD-A0DF-53686E7BF0A1}" type="presParOf" srcId="{14C2098D-8813-4560-8CFF-8497BCDE712B}" destId="{5342AECB-5CB5-4A08-9CE7-6DD90A890C3E}" srcOrd="0" destOrd="0" presId="urn:microsoft.com/office/officeart/2008/layout/VerticalCurvedList"/>
    <dgm:cxn modelId="{4C096B6A-C469-4F2D-AFAD-E4486A3CA5FC}" type="presParOf" srcId="{AF04EB4B-18A0-45FE-9C3B-AE6E82E0FEBD}" destId="{356B1398-A189-460E-967F-5913A5C25E1C}" srcOrd="5" destOrd="0" presId="urn:microsoft.com/office/officeart/2008/layout/VerticalCurvedList"/>
    <dgm:cxn modelId="{D7EC135B-7579-4AB4-90DA-EF9CFACE5B10}" type="presParOf" srcId="{AF04EB4B-18A0-45FE-9C3B-AE6E82E0FEBD}" destId="{93519EB4-1291-48A5-B243-9A8A19A12C84}" srcOrd="6" destOrd="0" presId="urn:microsoft.com/office/officeart/2008/layout/VerticalCurvedList"/>
    <dgm:cxn modelId="{33840E3C-7FCF-4BE3-8986-AAD2FC78F646}" type="presParOf" srcId="{93519EB4-1291-48A5-B243-9A8A19A12C84}" destId="{B0813A35-ABAE-40AE-8B26-A15F5F8C194B}" srcOrd="0" destOrd="0" presId="urn:microsoft.com/office/officeart/2008/layout/VerticalCurvedList"/>
    <dgm:cxn modelId="{ABBF6F72-047A-475E-8C86-4F84F811BE2C}" type="presParOf" srcId="{AF04EB4B-18A0-45FE-9C3B-AE6E82E0FEBD}" destId="{0119CCBC-297E-4A05-97EC-E139FF40CB10}" srcOrd="7" destOrd="0" presId="urn:microsoft.com/office/officeart/2008/layout/VerticalCurvedList"/>
    <dgm:cxn modelId="{9993A3B6-650E-45AE-A074-FA2ABA74C5E0}" type="presParOf" srcId="{AF04EB4B-18A0-45FE-9C3B-AE6E82E0FEBD}" destId="{4AC602BD-6E1B-4A20-8C96-655B22373800}" srcOrd="8" destOrd="0" presId="urn:microsoft.com/office/officeart/2008/layout/VerticalCurvedList"/>
    <dgm:cxn modelId="{8F2EAEC7-BDD1-4B47-8645-7CB789BDE252}" type="presParOf" srcId="{4AC602BD-6E1B-4A20-8C96-655B22373800}" destId="{1700BC00-DC0E-4C9B-BC51-5F75907F6CED}" srcOrd="0" destOrd="0" presId="urn:microsoft.com/office/officeart/2008/layout/VerticalCurvedList"/>
    <dgm:cxn modelId="{A1015937-4482-497D-996B-FAD2DE067EA9}" type="presParOf" srcId="{AF04EB4B-18A0-45FE-9C3B-AE6E82E0FEBD}" destId="{9DD926AC-A74F-41ED-ADC1-7E4FAFF7A5D3}" srcOrd="9" destOrd="0" presId="urn:microsoft.com/office/officeart/2008/layout/VerticalCurvedList"/>
    <dgm:cxn modelId="{E4364B41-A542-4C38-BE3B-FB27FEC57E74}" type="presParOf" srcId="{AF04EB4B-18A0-45FE-9C3B-AE6E82E0FEBD}" destId="{D04AF3D0-8F37-4D41-9B2C-60F3B9AB7A67}" srcOrd="10" destOrd="0" presId="urn:microsoft.com/office/officeart/2008/layout/VerticalCurvedList"/>
    <dgm:cxn modelId="{CDF51F02-E4CA-4D3B-B85B-5DBA814368E4}" type="presParOf" srcId="{D04AF3D0-8F37-4D41-9B2C-60F3B9AB7A67}" destId="{DA4B804D-63E4-4732-A70E-34A0575E637D}" srcOrd="0" destOrd="0" presId="urn:microsoft.com/office/officeart/2008/layout/VerticalCurvedList"/>
    <dgm:cxn modelId="{20893D14-977E-4923-A34F-E7575C944D52}" type="presParOf" srcId="{AF04EB4B-18A0-45FE-9C3B-AE6E82E0FEBD}" destId="{09D83427-F810-4BE9-A8BD-0ACE28900CC7}" srcOrd="11" destOrd="0" presId="urn:microsoft.com/office/officeart/2008/layout/VerticalCurvedList"/>
    <dgm:cxn modelId="{21AC8BC4-CE68-4C54-B502-4D75A04A0510}" type="presParOf" srcId="{AF04EB4B-18A0-45FE-9C3B-AE6E82E0FEBD}" destId="{62071C33-766A-421A-805C-C2FC5EA87486}" srcOrd="12" destOrd="0" presId="urn:microsoft.com/office/officeart/2008/layout/VerticalCurvedList"/>
    <dgm:cxn modelId="{4D42893A-F17B-4215-AC7D-4E98674F9054}" type="presParOf" srcId="{62071C33-766A-421A-805C-C2FC5EA87486}" destId="{9CCA6A7A-BF9E-4629-9A98-3F52FACD272C}" srcOrd="0" destOrd="0" presId="urn:microsoft.com/office/officeart/2008/layout/VerticalCurvedList"/>
    <dgm:cxn modelId="{148AB5D8-E751-4B85-9029-F66CE0A94B98}" type="presParOf" srcId="{AF04EB4B-18A0-45FE-9C3B-AE6E82E0FEBD}" destId="{2CB28BB5-17AE-4DAA-BB0D-77D806F7CE2E}" srcOrd="13" destOrd="0" presId="urn:microsoft.com/office/officeart/2008/layout/VerticalCurvedList"/>
    <dgm:cxn modelId="{49C8BC73-63CC-491F-A01C-E725CE5FEEAC}" type="presParOf" srcId="{AF04EB4B-18A0-45FE-9C3B-AE6E82E0FEBD}" destId="{30E8535B-44E6-4DE8-920B-2646A7E1424E}" srcOrd="14" destOrd="0" presId="urn:microsoft.com/office/officeart/2008/layout/VerticalCurvedList"/>
    <dgm:cxn modelId="{9155C086-283E-46D0-B2B5-08A0668C7B88}" type="presParOf" srcId="{30E8535B-44E6-4DE8-920B-2646A7E1424E}" destId="{533C5E81-0EE6-4A72-822F-E840CF345C0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Механизированная очистка автомобильных дорог и тротуаров –3677,3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элементов обустройства автомобильных дорог –364,1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Нанесение горизонтальной дорожной разметки – 164,6 тыс.руб.</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EEB9AC37-801E-432B-8766-B45C85CF489A}">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Работы по исполнению проекта организации дорожного движения – 203,3 тыс.руб.</a:t>
          </a:r>
        </a:p>
      </dgm:t>
    </dgm:pt>
    <dgm:pt modelId="{36A1E101-DDCB-4C47-AD56-F223A22CDDF8}" type="parTrans" cxnId="{55B935B1-C58B-4425-928B-6062498AE0F2}">
      <dgm:prSet/>
      <dgm:spPr/>
      <dgm:t>
        <a:bodyPr/>
        <a:lstStyle/>
        <a:p>
          <a:endParaRPr lang="ru-RU"/>
        </a:p>
      </dgm:t>
    </dgm:pt>
    <dgm:pt modelId="{3B84082B-9965-4E93-AA57-5AFC69E0507E}" type="sibTrans" cxnId="{55B935B1-C58B-4425-928B-6062498AE0F2}">
      <dgm:prSet/>
      <dgm:spPr/>
      <dgm:t>
        <a:bodyPr/>
        <a:lstStyle/>
        <a:p>
          <a:endParaRPr lang="ru-RU"/>
        </a:p>
      </dgm:t>
    </dgm:pt>
    <dgm:pt modelId="{FCD8DD8D-6721-4F74-BC3B-57FCC926C400}">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Прочистка водопропускной трубы автомобильного проезда с.Октябрьский – 50,0 тыс.руб.</a:t>
          </a:r>
        </a:p>
      </dgm:t>
    </dgm:pt>
    <dgm:pt modelId="{D16474D4-27F4-449E-8544-3B73C5A5ED04}" type="parTrans" cxnId="{E6C7ABB8-8897-4086-8615-BAC9ABA9043D}">
      <dgm:prSet/>
      <dgm:spPr/>
      <dgm:t>
        <a:bodyPr/>
        <a:lstStyle/>
        <a:p>
          <a:endParaRPr lang="ru-RU"/>
        </a:p>
      </dgm:t>
    </dgm:pt>
    <dgm:pt modelId="{CFE75CBC-98F6-4FD8-8861-85715CDC00B3}" type="sibTrans" cxnId="{E6C7ABB8-8897-4086-8615-BAC9ABA9043D}">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5"/>
      <dgm:spPr/>
    </dgm:pt>
    <dgm:pt modelId="{19185CE7-8543-41F1-9AE9-6B616CA58444}" type="pres">
      <dgm:prSet presAssocID="{315699C9-F5A1-4F9E-A9C2-31B6ACCD52EF}" presName="conn" presStyleLbl="parChTrans1D2" presStyleIdx="0" presStyleCnt="1"/>
      <dgm:spPr/>
    </dgm:pt>
    <dgm:pt modelId="{A1481B2D-3761-4797-BEB6-284CA48B147D}" type="pres">
      <dgm:prSet presAssocID="{315699C9-F5A1-4F9E-A9C2-31B6ACCD52EF}" presName="extraNode" presStyleLbl="node1" presStyleIdx="0" presStyleCnt="5"/>
      <dgm:spPr/>
    </dgm:pt>
    <dgm:pt modelId="{9FBE8D94-B585-4A73-B4EF-DD02E90B7C55}" type="pres">
      <dgm:prSet presAssocID="{315699C9-F5A1-4F9E-A9C2-31B6ACCD52EF}" presName="dstNode" presStyleLbl="node1" presStyleIdx="0" presStyleCnt="5"/>
      <dgm:spPr/>
    </dgm:pt>
    <dgm:pt modelId="{BA38E1CD-FD6E-4431-A276-A51AE78A344E}" type="pres">
      <dgm:prSet presAssocID="{D6697977-6FE2-40F5-B910-5DC1316331D7}" presName="text_1" presStyleLbl="node1" presStyleIdx="0" presStyleCnt="5">
        <dgm:presLayoutVars>
          <dgm:bulletEnabled val="1"/>
        </dgm:presLayoutVars>
      </dgm:prSet>
      <dgm:spPr/>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5"/>
      <dgm:spPr/>
    </dgm:pt>
    <dgm:pt modelId="{EF97DECC-83B3-490B-BC1C-9FD5B51FC4D9}" type="pres">
      <dgm:prSet presAssocID="{D1975AAD-FDB2-4E6F-AE2A-4B2F4702BD58}" presName="text_2" presStyleLbl="node1" presStyleIdx="1" presStyleCnt="5">
        <dgm:presLayoutVars>
          <dgm:bulletEnabled val="1"/>
        </dgm:presLayoutVars>
      </dgm:prSet>
      <dgm:spPr/>
    </dgm:pt>
    <dgm:pt modelId="{B684F39A-06BB-429E-8FA0-295561F443A6}" type="pres">
      <dgm:prSet presAssocID="{D1975AAD-FDB2-4E6F-AE2A-4B2F4702BD58}" presName="accent_2" presStyleCnt="0"/>
      <dgm:spPr/>
    </dgm:pt>
    <dgm:pt modelId="{1700BC00-DC0E-4C9B-BC51-5F75907F6CED}" type="pres">
      <dgm:prSet presAssocID="{D1975AAD-FDB2-4E6F-AE2A-4B2F4702BD58}" presName="accentRepeatNode" presStyleLbl="solidFgAcc1" presStyleIdx="1" presStyleCnt="5"/>
      <dgm:spPr/>
    </dgm:pt>
    <dgm:pt modelId="{BC87F175-457D-4615-B168-2EF110F406DE}" type="pres">
      <dgm:prSet presAssocID="{D5319268-E020-45EB-8A4D-0CD7B9DCB4C3}" presName="text_3" presStyleLbl="node1" presStyleIdx="2" presStyleCnt="5">
        <dgm:presLayoutVars>
          <dgm:bulletEnabled val="1"/>
        </dgm:presLayoutVars>
      </dgm:prSet>
      <dgm:spPr/>
    </dgm:pt>
    <dgm:pt modelId="{A2F08BF4-5973-46A9-A4C3-CE0CCDA13BC9}" type="pres">
      <dgm:prSet presAssocID="{D5319268-E020-45EB-8A4D-0CD7B9DCB4C3}" presName="accent_3" presStyleCnt="0"/>
      <dgm:spPr/>
    </dgm:pt>
    <dgm:pt modelId="{9CCA6A7A-BF9E-4629-9A98-3F52FACD272C}" type="pres">
      <dgm:prSet presAssocID="{D5319268-E020-45EB-8A4D-0CD7B9DCB4C3}" presName="accentRepeatNode" presStyleLbl="solidFgAcc1" presStyleIdx="2" presStyleCnt="5"/>
      <dgm:spPr/>
    </dgm:pt>
    <dgm:pt modelId="{13A3F784-F154-4AA3-8ECF-7D60EDFD1A14}" type="pres">
      <dgm:prSet presAssocID="{FCD8DD8D-6721-4F74-BC3B-57FCC926C400}" presName="text_4" presStyleLbl="node1" presStyleIdx="3" presStyleCnt="5">
        <dgm:presLayoutVars>
          <dgm:bulletEnabled val="1"/>
        </dgm:presLayoutVars>
      </dgm:prSet>
      <dgm:spPr/>
    </dgm:pt>
    <dgm:pt modelId="{2860F5C4-A60B-40EB-8BC6-2154CC54F3C6}" type="pres">
      <dgm:prSet presAssocID="{FCD8DD8D-6721-4F74-BC3B-57FCC926C400}" presName="accent_4" presStyleCnt="0"/>
      <dgm:spPr/>
    </dgm:pt>
    <dgm:pt modelId="{4DACFAA5-EF6D-42DD-8C7B-E6C1A0D6BB50}" type="pres">
      <dgm:prSet presAssocID="{FCD8DD8D-6721-4F74-BC3B-57FCC926C400}" presName="accentRepeatNode" presStyleLbl="solidFgAcc1" presStyleIdx="3" presStyleCnt="5"/>
      <dgm:spPr/>
    </dgm:pt>
    <dgm:pt modelId="{3CA5877C-2DF1-4E4D-81AF-385FA0BBAB06}" type="pres">
      <dgm:prSet presAssocID="{EEB9AC37-801E-432B-8766-B45C85CF489A}" presName="text_5" presStyleLbl="node1" presStyleIdx="4" presStyleCnt="5">
        <dgm:presLayoutVars>
          <dgm:bulletEnabled val="1"/>
        </dgm:presLayoutVars>
      </dgm:prSet>
      <dgm:spPr/>
    </dgm:pt>
    <dgm:pt modelId="{F8AABD3E-ED6D-4F62-9CE7-1D625BF7F1F4}" type="pres">
      <dgm:prSet presAssocID="{EEB9AC37-801E-432B-8766-B45C85CF489A}" presName="accent_5" presStyleCnt="0"/>
      <dgm:spPr/>
    </dgm:pt>
    <dgm:pt modelId="{4A79205A-E7ED-4306-9FAA-B8D122D0A9F7}" type="pres">
      <dgm:prSet presAssocID="{EEB9AC37-801E-432B-8766-B45C85CF489A}" presName="accentRepeatNode" presStyleLbl="solidFgAcc1" presStyleIdx="4" presStyleCnt="5"/>
      <dgm:spPr/>
    </dgm:pt>
  </dgm:ptLst>
  <dgm:cxnLst>
    <dgm:cxn modelId="{8732C01D-5D01-4C03-AC23-6130B3175159}" type="presOf" srcId="{D2A63BA7-4DD9-4D81-B59F-0939833470FD}" destId="{19185CE7-8543-41F1-9AE9-6B616CA58444}" srcOrd="0" destOrd="0" presId="urn:microsoft.com/office/officeart/2008/layout/VerticalCurvedList"/>
    <dgm:cxn modelId="{5EE4F322-63B4-4EA5-A561-42E7889E28BE}" type="presOf" srcId="{FCD8DD8D-6721-4F74-BC3B-57FCC926C400}" destId="{13A3F784-F154-4AA3-8ECF-7D60EDFD1A14}" srcOrd="0" destOrd="0" presId="urn:microsoft.com/office/officeart/2008/layout/VerticalCurvedList"/>
    <dgm:cxn modelId="{8195FE34-1C73-403F-B49F-29DAEDCC1C83}" type="presOf" srcId="{D6697977-6FE2-40F5-B910-5DC1316331D7}" destId="{BA38E1CD-FD6E-4431-A276-A51AE78A344E}" srcOrd="0" destOrd="0" presId="urn:microsoft.com/office/officeart/2008/layout/VerticalCurvedList"/>
    <dgm:cxn modelId="{C546866F-1EEA-4B9D-9302-22A84DF9D689}" type="presOf" srcId="{D5319268-E020-45EB-8A4D-0CD7B9DCB4C3}" destId="{BC87F175-457D-4615-B168-2EF110F406DE}" srcOrd="0" destOrd="0" presId="urn:microsoft.com/office/officeart/2008/layout/VerticalCurvedList"/>
    <dgm:cxn modelId="{5E91FE50-7289-40CE-B7D0-1495561C5E07}" srcId="{315699C9-F5A1-4F9E-A9C2-31B6ACCD52EF}" destId="{D5319268-E020-45EB-8A4D-0CD7B9DCB4C3}" srcOrd="2" destOrd="0" parTransId="{B6FD3F0F-F7FE-4B93-B803-4CE1F81BE7DC}" sibTransId="{910C5368-A0C3-4B85-9490-4B84321BC858}"/>
    <dgm:cxn modelId="{4058C186-65C9-4B9E-B850-A10915981040}" srcId="{315699C9-F5A1-4F9E-A9C2-31B6ACCD52EF}" destId="{D1975AAD-FDB2-4E6F-AE2A-4B2F4702BD58}" srcOrd="1" destOrd="0" parTransId="{B2131C15-CCBA-4A35-883D-C4825C6F89AA}" sibTransId="{C1D35FD1-F35F-4AF7-9CD3-10C9694ED40D}"/>
    <dgm:cxn modelId="{F9582D8A-1274-4F85-ACC0-5C8088E81951}" type="presOf" srcId="{D1975AAD-FDB2-4E6F-AE2A-4B2F4702BD58}" destId="{EF97DECC-83B3-490B-BC1C-9FD5B51FC4D9}" srcOrd="0" destOrd="0" presId="urn:microsoft.com/office/officeart/2008/layout/VerticalCurvedList"/>
    <dgm:cxn modelId="{55B935B1-C58B-4425-928B-6062498AE0F2}" srcId="{315699C9-F5A1-4F9E-A9C2-31B6ACCD52EF}" destId="{EEB9AC37-801E-432B-8766-B45C85CF489A}" srcOrd="4" destOrd="0" parTransId="{36A1E101-DDCB-4C47-AD56-F223A22CDDF8}" sibTransId="{3B84082B-9965-4E93-AA57-5AFC69E0507E}"/>
    <dgm:cxn modelId="{E6C7ABB8-8897-4086-8615-BAC9ABA9043D}" srcId="{315699C9-F5A1-4F9E-A9C2-31B6ACCD52EF}" destId="{FCD8DD8D-6721-4F74-BC3B-57FCC926C400}" srcOrd="3" destOrd="0" parTransId="{D16474D4-27F4-449E-8544-3B73C5A5ED04}" sibTransId="{CFE75CBC-98F6-4FD8-8861-85715CDC00B3}"/>
    <dgm:cxn modelId="{A35C66D1-1E27-4B87-8719-1DC5F7BA6B43}" type="presOf" srcId="{315699C9-F5A1-4F9E-A9C2-31B6ACCD52EF}" destId="{C1768847-A479-40DD-AB73-04B5AE468FE6}" srcOrd="0" destOrd="0" presId="urn:microsoft.com/office/officeart/2008/layout/VerticalCurvedList"/>
    <dgm:cxn modelId="{479640E7-01BE-4E1E-B106-FE0323006BFB}" type="presOf" srcId="{EEB9AC37-801E-432B-8766-B45C85CF489A}" destId="{3CA5877C-2DF1-4E4D-81AF-385FA0BBAB06}"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6FFB1A97-E3FA-4FAA-A457-1B242630A218}" type="presParOf" srcId="{C1768847-A479-40DD-AB73-04B5AE468FE6}" destId="{AF04EB4B-18A0-45FE-9C3B-AE6E82E0FEBD}" srcOrd="0" destOrd="0" presId="urn:microsoft.com/office/officeart/2008/layout/VerticalCurvedList"/>
    <dgm:cxn modelId="{DB3AC96D-3F90-448D-AFBF-86A34231416A}" type="presParOf" srcId="{AF04EB4B-18A0-45FE-9C3B-AE6E82E0FEBD}" destId="{5C7A0B86-63F1-4C07-BC1A-7C0FB584BB2A}" srcOrd="0" destOrd="0" presId="urn:microsoft.com/office/officeart/2008/layout/VerticalCurvedList"/>
    <dgm:cxn modelId="{9F2B0186-4EBB-46F0-BBC1-432051E160D9}" type="presParOf" srcId="{5C7A0B86-63F1-4C07-BC1A-7C0FB584BB2A}" destId="{3BD598F3-F25A-4F42-BEED-E1D976A31EDD}" srcOrd="0" destOrd="0" presId="urn:microsoft.com/office/officeart/2008/layout/VerticalCurvedList"/>
    <dgm:cxn modelId="{6D0957D2-2008-4B5C-ACD5-8959E2B577E5}" type="presParOf" srcId="{5C7A0B86-63F1-4C07-BC1A-7C0FB584BB2A}" destId="{19185CE7-8543-41F1-9AE9-6B616CA58444}" srcOrd="1" destOrd="0" presId="urn:microsoft.com/office/officeart/2008/layout/VerticalCurvedList"/>
    <dgm:cxn modelId="{3905FADC-C158-4058-9994-24ED2B24FAB7}" type="presParOf" srcId="{5C7A0B86-63F1-4C07-BC1A-7C0FB584BB2A}" destId="{A1481B2D-3761-4797-BEB6-284CA48B147D}" srcOrd="2" destOrd="0" presId="urn:microsoft.com/office/officeart/2008/layout/VerticalCurvedList"/>
    <dgm:cxn modelId="{4C758E67-0C47-4021-8E16-82E52C02180B}" type="presParOf" srcId="{5C7A0B86-63F1-4C07-BC1A-7C0FB584BB2A}" destId="{9FBE8D94-B585-4A73-B4EF-DD02E90B7C55}" srcOrd="3" destOrd="0" presId="urn:microsoft.com/office/officeart/2008/layout/VerticalCurvedList"/>
    <dgm:cxn modelId="{20A56F67-7D81-4A5D-AB29-148E62A9FC2A}" type="presParOf" srcId="{AF04EB4B-18A0-45FE-9C3B-AE6E82E0FEBD}" destId="{BA38E1CD-FD6E-4431-A276-A51AE78A344E}" srcOrd="1" destOrd="0" presId="urn:microsoft.com/office/officeart/2008/layout/VerticalCurvedList"/>
    <dgm:cxn modelId="{A253E658-EB53-4CDC-AFF9-CC0EA5B7D02D}" type="presParOf" srcId="{AF04EB4B-18A0-45FE-9C3B-AE6E82E0FEBD}" destId="{EF2786C8-ED75-425E-A440-8AEC9A31FBD0}" srcOrd="2" destOrd="0" presId="urn:microsoft.com/office/officeart/2008/layout/VerticalCurvedList"/>
    <dgm:cxn modelId="{5D6BEA18-0715-44FD-9306-EA16DFF034C2}" type="presParOf" srcId="{EF2786C8-ED75-425E-A440-8AEC9A31FBD0}" destId="{052F6C1F-EB67-4700-AA9B-912E0BCD417F}" srcOrd="0" destOrd="0" presId="urn:microsoft.com/office/officeart/2008/layout/VerticalCurvedList"/>
    <dgm:cxn modelId="{DAD8BB74-F44B-4879-AACF-79118903C702}" type="presParOf" srcId="{AF04EB4B-18A0-45FE-9C3B-AE6E82E0FEBD}" destId="{EF97DECC-83B3-490B-BC1C-9FD5B51FC4D9}" srcOrd="3" destOrd="0" presId="urn:microsoft.com/office/officeart/2008/layout/VerticalCurvedList"/>
    <dgm:cxn modelId="{1AF14F67-A46C-44BB-8D40-056E4C40686E}" type="presParOf" srcId="{AF04EB4B-18A0-45FE-9C3B-AE6E82E0FEBD}" destId="{B684F39A-06BB-429E-8FA0-295561F443A6}" srcOrd="4" destOrd="0" presId="urn:microsoft.com/office/officeart/2008/layout/VerticalCurvedList"/>
    <dgm:cxn modelId="{76C130DF-3268-46AB-82BA-A692A3B28679}" type="presParOf" srcId="{B684F39A-06BB-429E-8FA0-295561F443A6}" destId="{1700BC00-DC0E-4C9B-BC51-5F75907F6CED}" srcOrd="0" destOrd="0" presId="urn:microsoft.com/office/officeart/2008/layout/VerticalCurvedList"/>
    <dgm:cxn modelId="{BB815050-E992-4E80-B985-B02FE3FDE0A1}" type="presParOf" srcId="{AF04EB4B-18A0-45FE-9C3B-AE6E82E0FEBD}" destId="{BC87F175-457D-4615-B168-2EF110F406DE}" srcOrd="5" destOrd="0" presId="urn:microsoft.com/office/officeart/2008/layout/VerticalCurvedList"/>
    <dgm:cxn modelId="{24AAE16A-D11F-4F55-BD21-214B1EA5825F}" type="presParOf" srcId="{AF04EB4B-18A0-45FE-9C3B-AE6E82E0FEBD}" destId="{A2F08BF4-5973-46A9-A4C3-CE0CCDA13BC9}" srcOrd="6" destOrd="0" presId="urn:microsoft.com/office/officeart/2008/layout/VerticalCurvedList"/>
    <dgm:cxn modelId="{CC74CCED-C444-471F-B1DF-3F42E0342AA6}" type="presParOf" srcId="{A2F08BF4-5973-46A9-A4C3-CE0CCDA13BC9}" destId="{9CCA6A7A-BF9E-4629-9A98-3F52FACD272C}" srcOrd="0" destOrd="0" presId="urn:microsoft.com/office/officeart/2008/layout/VerticalCurvedList"/>
    <dgm:cxn modelId="{5866EC05-B47F-4E9D-821B-CECE0087B793}" type="presParOf" srcId="{AF04EB4B-18A0-45FE-9C3B-AE6E82E0FEBD}" destId="{13A3F784-F154-4AA3-8ECF-7D60EDFD1A14}" srcOrd="7" destOrd="0" presId="urn:microsoft.com/office/officeart/2008/layout/VerticalCurvedList"/>
    <dgm:cxn modelId="{30BF26AB-66EA-4F43-9049-34F866A5FA6C}" type="presParOf" srcId="{AF04EB4B-18A0-45FE-9C3B-AE6E82E0FEBD}" destId="{2860F5C4-A60B-40EB-8BC6-2154CC54F3C6}" srcOrd="8" destOrd="0" presId="urn:microsoft.com/office/officeart/2008/layout/VerticalCurvedList"/>
    <dgm:cxn modelId="{33503E2C-B70C-455B-B9FA-A06B2161144B}" type="presParOf" srcId="{2860F5C4-A60B-40EB-8BC6-2154CC54F3C6}" destId="{4DACFAA5-EF6D-42DD-8C7B-E6C1A0D6BB50}" srcOrd="0" destOrd="0" presId="urn:microsoft.com/office/officeart/2008/layout/VerticalCurvedList"/>
    <dgm:cxn modelId="{C64481C5-D6CE-4B16-892A-04B392D4BF57}" type="presParOf" srcId="{AF04EB4B-18A0-45FE-9C3B-AE6E82E0FEBD}" destId="{3CA5877C-2DF1-4E4D-81AF-385FA0BBAB06}" srcOrd="9" destOrd="0" presId="urn:microsoft.com/office/officeart/2008/layout/VerticalCurvedList"/>
    <dgm:cxn modelId="{F5802A76-0133-4769-971E-3622EE2F0E2E}" type="presParOf" srcId="{AF04EB4B-18A0-45FE-9C3B-AE6E82E0FEBD}" destId="{F8AABD3E-ED6D-4F62-9CE7-1D625BF7F1F4}" srcOrd="10" destOrd="0" presId="urn:microsoft.com/office/officeart/2008/layout/VerticalCurvedList"/>
    <dgm:cxn modelId="{9D1432A2-3F71-4AB7-B94E-370FC9993AC7}" type="presParOf" srcId="{F8AABD3E-ED6D-4F62-9CE7-1D625BF7F1F4}" destId="{4A79205A-E7ED-4306-9FAA-B8D122D0A9F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986B9-B1BF-4A7E-BAFC-A65A90E59460}">
      <dsp:nvSpPr>
        <dsp:cNvPr id="0" name=""/>
        <dsp:cNvSpPr/>
      </dsp:nvSpPr>
      <dsp:spPr>
        <a:xfrm>
          <a:off x="-61738" y="0"/>
          <a:ext cx="6962140"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9430F26-8F63-4609-8355-10B63575A95E}">
      <dsp:nvSpPr>
        <dsp:cNvPr id="0" name=""/>
        <dsp:cNvSpPr/>
      </dsp:nvSpPr>
      <dsp:spPr>
        <a:xfrm>
          <a:off x="624032" y="3235654"/>
          <a:ext cx="160129" cy="1601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B32D3C8-477B-43FA-9F8B-8801FB569745}">
      <dsp:nvSpPr>
        <dsp:cNvPr id="0" name=""/>
        <dsp:cNvSpPr/>
      </dsp:nvSpPr>
      <dsp:spPr>
        <a:xfrm>
          <a:off x="847561" y="3315719"/>
          <a:ext cx="2687338" cy="103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49" tIns="0" rIns="0" bIns="0" numCol="1" spcCol="1270" anchor="t" anchorCtr="0">
          <a:noAutofit/>
        </a:bodyPr>
        <a:lstStyle/>
        <a:p>
          <a:pPr marL="0" lvl="0" indent="0" algn="l" defTabSz="1066800">
            <a:lnSpc>
              <a:spcPct val="90000"/>
            </a:lnSpc>
            <a:spcBef>
              <a:spcPct val="0"/>
            </a:spcBef>
            <a:spcAft>
              <a:spcPct val="35000"/>
            </a:spcAft>
            <a:buNone/>
          </a:pPr>
          <a:r>
            <a:rPr lang="ru-RU" sz="2400" b="1" kern="1200" dirty="0">
              <a:solidFill>
                <a:srgbClr val="002060"/>
              </a:solidFill>
              <a:latin typeface="Times New Roman" pitchFamily="18" charset="0"/>
              <a:cs typeface="Times New Roman" pitchFamily="18" charset="0"/>
            </a:rPr>
            <a:t>Рабочие места – 1127 ед.</a:t>
          </a:r>
        </a:p>
      </dsp:txBody>
      <dsp:txXfrm>
        <a:off x="847561" y="3315719"/>
        <a:ext cx="2687338" cy="1035618"/>
      </dsp:txXfrm>
    </dsp:sp>
    <dsp:sp modelId="{1C196648-C44D-42DC-9D6B-330538AE2474}">
      <dsp:nvSpPr>
        <dsp:cNvPr id="0" name=""/>
        <dsp:cNvSpPr/>
      </dsp:nvSpPr>
      <dsp:spPr>
        <a:xfrm>
          <a:off x="1755380" y="2223533"/>
          <a:ext cx="278485" cy="27848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6B3C962-B01E-401F-A5E8-EFF2A76EDC49}">
      <dsp:nvSpPr>
        <dsp:cNvPr id="0" name=""/>
        <dsp:cNvSpPr/>
      </dsp:nvSpPr>
      <dsp:spPr>
        <a:xfrm>
          <a:off x="2062006" y="2362776"/>
          <a:ext cx="2317012" cy="1988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564" tIns="0" rIns="0" bIns="0" numCol="1" spcCol="1270" anchor="t" anchorCtr="0">
          <a:noAutofit/>
        </a:bodyPr>
        <a:lstStyle/>
        <a:p>
          <a:pPr marL="0" lvl="0" indent="0" algn="l" defTabSz="1066800">
            <a:lnSpc>
              <a:spcPct val="90000"/>
            </a:lnSpc>
            <a:spcBef>
              <a:spcPct val="0"/>
            </a:spcBef>
            <a:spcAft>
              <a:spcPct val="35000"/>
            </a:spcAft>
            <a:buNone/>
          </a:pPr>
          <a:r>
            <a:rPr lang="ru-RU" sz="2400" b="1" kern="1200" dirty="0">
              <a:solidFill>
                <a:srgbClr val="002060"/>
              </a:solidFill>
              <a:latin typeface="Times New Roman" pitchFamily="18" charset="0"/>
              <a:cs typeface="Times New Roman" pitchFamily="18" charset="0"/>
            </a:rPr>
            <a:t>Инвестиции – </a:t>
          </a:r>
          <a:r>
            <a:rPr lang="ru-RU" sz="2400" b="1" kern="1200">
              <a:solidFill>
                <a:srgbClr val="002060"/>
              </a:solidFill>
              <a:latin typeface="Times New Roman" pitchFamily="18" charset="0"/>
              <a:cs typeface="Times New Roman" pitchFamily="18" charset="0"/>
            </a:rPr>
            <a:t>529 млн.руб</a:t>
          </a:r>
          <a:r>
            <a:rPr lang="ru-RU" sz="2400" b="1" kern="1200" dirty="0">
              <a:solidFill>
                <a:srgbClr val="002060"/>
              </a:solidFill>
              <a:latin typeface="Times New Roman" pitchFamily="18" charset="0"/>
              <a:cs typeface="Times New Roman" pitchFamily="18" charset="0"/>
            </a:rPr>
            <a:t>.</a:t>
          </a:r>
        </a:p>
      </dsp:txBody>
      <dsp:txXfrm>
        <a:off x="2062006" y="2362776"/>
        <a:ext cx="2317012" cy="1988561"/>
      </dsp:txXfrm>
    </dsp:sp>
    <dsp:sp modelId="{C85605DD-8298-4097-8A1E-75862FEE8100}">
      <dsp:nvSpPr>
        <dsp:cNvPr id="0" name=""/>
        <dsp:cNvSpPr/>
      </dsp:nvSpPr>
      <dsp:spPr>
        <a:xfrm>
          <a:off x="3200024" y="1477714"/>
          <a:ext cx="368993" cy="36899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ADD862A-75D5-4A6B-B52A-950E62CB648A}">
      <dsp:nvSpPr>
        <dsp:cNvPr id="0" name=""/>
        <dsp:cNvSpPr/>
      </dsp:nvSpPr>
      <dsp:spPr>
        <a:xfrm>
          <a:off x="418936" y="888993"/>
          <a:ext cx="2676822" cy="1154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522" tIns="0" rIns="0" bIns="0" numCol="1" spcCol="1270" anchor="t" anchorCtr="0">
          <a:noAutofit/>
        </a:bodyPr>
        <a:lstStyle/>
        <a:p>
          <a:pPr marL="0" lvl="0" indent="0" algn="l" defTabSz="1066800">
            <a:lnSpc>
              <a:spcPct val="90000"/>
            </a:lnSpc>
            <a:spcBef>
              <a:spcPct val="0"/>
            </a:spcBef>
            <a:spcAft>
              <a:spcPct val="35000"/>
            </a:spcAft>
            <a:buNone/>
          </a:pPr>
          <a:r>
            <a:rPr lang="ru-RU" sz="2400" b="1" kern="1200" dirty="0">
              <a:solidFill>
                <a:srgbClr val="002060"/>
              </a:solidFill>
              <a:latin typeface="Times New Roman" pitchFamily="18" charset="0"/>
              <a:cs typeface="Times New Roman" pitchFamily="18" charset="0"/>
            </a:rPr>
            <a:t>Капитальные вложения – </a:t>
          </a:r>
          <a:r>
            <a:rPr lang="ru-RU" sz="2400" b="1" kern="1200">
              <a:solidFill>
                <a:srgbClr val="002060"/>
              </a:solidFill>
              <a:latin typeface="Times New Roman" pitchFamily="18" charset="0"/>
              <a:cs typeface="Times New Roman" pitchFamily="18" charset="0"/>
            </a:rPr>
            <a:t>410,3 млн.руб</a:t>
          </a:r>
          <a:r>
            <a:rPr lang="ru-RU" sz="2400" b="1" kern="1200" dirty="0">
              <a:solidFill>
                <a:srgbClr val="002060"/>
              </a:solidFill>
              <a:latin typeface="Times New Roman" pitchFamily="18" charset="0"/>
              <a:cs typeface="Times New Roman" pitchFamily="18" charset="0"/>
            </a:rPr>
            <a:t>.</a:t>
          </a:r>
        </a:p>
      </dsp:txBody>
      <dsp:txXfrm>
        <a:off x="418936" y="888993"/>
        <a:ext cx="2676822" cy="1154092"/>
      </dsp:txXfrm>
    </dsp:sp>
    <dsp:sp modelId="{4E4AD019-9D97-49EF-80DE-9270C45F8DAC}">
      <dsp:nvSpPr>
        <dsp:cNvPr id="0" name=""/>
        <dsp:cNvSpPr/>
      </dsp:nvSpPr>
      <dsp:spPr>
        <a:xfrm>
          <a:off x="4773468" y="984272"/>
          <a:ext cx="494311" cy="4943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D2310BE-91EF-444A-994F-533F451A2581}">
      <dsp:nvSpPr>
        <dsp:cNvPr id="0" name=""/>
        <dsp:cNvSpPr/>
      </dsp:nvSpPr>
      <dsp:spPr>
        <a:xfrm>
          <a:off x="4440636" y="1603384"/>
          <a:ext cx="2622025" cy="1910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926" tIns="0" rIns="0" bIns="0" numCol="1" spcCol="1270" anchor="t" anchorCtr="0">
          <a:noAutofit/>
        </a:bodyPr>
        <a:lstStyle/>
        <a:p>
          <a:pPr marL="0" lvl="0" indent="0" algn="l" defTabSz="1066800">
            <a:lnSpc>
              <a:spcPct val="90000"/>
            </a:lnSpc>
            <a:spcBef>
              <a:spcPct val="0"/>
            </a:spcBef>
            <a:spcAft>
              <a:spcPct val="35000"/>
            </a:spcAft>
            <a:buNone/>
          </a:pPr>
          <a:r>
            <a:rPr lang="ru-RU" sz="2400" b="1" kern="1200" dirty="0">
              <a:solidFill>
                <a:srgbClr val="002060"/>
              </a:solidFill>
              <a:latin typeface="Times New Roman" pitchFamily="18" charset="0"/>
              <a:cs typeface="Times New Roman" pitchFamily="18" charset="0"/>
            </a:rPr>
            <a:t>Выручка, полученная резидентами – 10414,6 млн.руб.</a:t>
          </a:r>
        </a:p>
      </dsp:txBody>
      <dsp:txXfrm>
        <a:off x="4440636" y="1603384"/>
        <a:ext cx="2622025" cy="19102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74DB2-88DF-48C8-9C1A-AD67A9B2C1B1}">
      <dsp:nvSpPr>
        <dsp:cNvPr id="0" name=""/>
        <dsp:cNvSpPr/>
      </dsp:nvSpPr>
      <dsp:spPr>
        <a:xfrm>
          <a:off x="0" y="3558"/>
          <a:ext cx="6215074" cy="930175"/>
        </a:xfrm>
        <a:prstGeom prst="roundRect">
          <a:avLst/>
        </a:prstGeom>
        <a:gradFill rotWithShape="0">
          <a:gsLst>
            <a:gs pos="0">
              <a:schemeClr val="accent2">
                <a:shade val="50000"/>
                <a:hueOff val="0"/>
                <a:satOff val="0"/>
                <a:lumOff val="0"/>
                <a:alphaOff val="0"/>
                <a:lumMod val="110000"/>
                <a:satMod val="105000"/>
                <a:tint val="67000"/>
              </a:schemeClr>
            </a:gs>
            <a:gs pos="50000">
              <a:schemeClr val="accent2">
                <a:shade val="50000"/>
                <a:hueOff val="0"/>
                <a:satOff val="0"/>
                <a:lumOff val="0"/>
                <a:alphaOff val="0"/>
                <a:lumMod val="105000"/>
                <a:satMod val="103000"/>
                <a:tint val="73000"/>
              </a:schemeClr>
            </a:gs>
            <a:gs pos="100000">
              <a:schemeClr val="accent2">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effectLst/>
              <a:latin typeface="Times New Roman" pitchFamily="18" charset="0"/>
              <a:ea typeface="Times New Roman"/>
              <a:cs typeface="Times New Roman" pitchFamily="18" charset="0"/>
            </a:rPr>
            <a:t>Ямочный ремонт асфальтобетонного покрытия автомобильных дорог – 1557,7 тыс.руб.</a:t>
          </a:r>
          <a:endParaRPr lang="ru-RU" sz="1800" kern="1200" dirty="0">
            <a:solidFill>
              <a:schemeClr val="accent5">
                <a:lumMod val="50000"/>
              </a:schemeClr>
            </a:solidFill>
            <a:latin typeface="Times New Roman" pitchFamily="18" charset="0"/>
            <a:cs typeface="Times New Roman" pitchFamily="18" charset="0"/>
          </a:endParaRPr>
        </a:p>
      </dsp:txBody>
      <dsp:txXfrm>
        <a:off x="45407" y="48965"/>
        <a:ext cx="6124260" cy="839361"/>
      </dsp:txXfrm>
    </dsp:sp>
    <dsp:sp modelId="{B9D5C95D-6277-4C90-9C0B-FC663C8F5D69}">
      <dsp:nvSpPr>
        <dsp:cNvPr id="0" name=""/>
        <dsp:cNvSpPr/>
      </dsp:nvSpPr>
      <dsp:spPr>
        <a:xfrm>
          <a:off x="0" y="944815"/>
          <a:ext cx="6215074" cy="930175"/>
        </a:xfrm>
        <a:prstGeom prst="roundRect">
          <a:avLst/>
        </a:prstGeom>
        <a:gradFill rotWithShape="0">
          <a:gsLst>
            <a:gs pos="0">
              <a:schemeClr val="accent2">
                <a:shade val="50000"/>
                <a:hueOff val="-197058"/>
                <a:satOff val="2594"/>
                <a:lumOff val="15539"/>
                <a:alphaOff val="0"/>
                <a:lumMod val="110000"/>
                <a:satMod val="105000"/>
                <a:tint val="67000"/>
              </a:schemeClr>
            </a:gs>
            <a:gs pos="50000">
              <a:schemeClr val="accent2">
                <a:shade val="50000"/>
                <a:hueOff val="-197058"/>
                <a:satOff val="2594"/>
                <a:lumOff val="15539"/>
                <a:alphaOff val="0"/>
                <a:lumMod val="105000"/>
                <a:satMod val="103000"/>
                <a:tint val="73000"/>
              </a:schemeClr>
            </a:gs>
            <a:gs pos="100000">
              <a:schemeClr val="accent2">
                <a:shade val="50000"/>
                <a:hueOff val="-197058"/>
                <a:satOff val="2594"/>
                <a:lumOff val="1553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Фадеева и участка дороги по ул. Воинов Интернационалистов г.Наволоки (3463 кв.м.) – 3221,7 тыс.руб.</a:t>
          </a:r>
          <a:endParaRPr lang="ru-RU" sz="1800" kern="1200" dirty="0">
            <a:solidFill>
              <a:schemeClr val="accent5">
                <a:lumMod val="50000"/>
              </a:schemeClr>
            </a:solidFill>
            <a:latin typeface="Times New Roman" pitchFamily="18" charset="0"/>
            <a:cs typeface="Times New Roman" pitchFamily="18" charset="0"/>
          </a:endParaRPr>
        </a:p>
      </dsp:txBody>
      <dsp:txXfrm>
        <a:off x="45407" y="990222"/>
        <a:ext cx="6124260" cy="839361"/>
      </dsp:txXfrm>
    </dsp:sp>
    <dsp:sp modelId="{2722D7C5-4B6D-4B8F-9B85-404EE7CE9682}">
      <dsp:nvSpPr>
        <dsp:cNvPr id="0" name=""/>
        <dsp:cNvSpPr/>
      </dsp:nvSpPr>
      <dsp:spPr>
        <a:xfrm>
          <a:off x="0" y="1886072"/>
          <a:ext cx="6215074" cy="930175"/>
        </a:xfrm>
        <a:prstGeom prst="roundRect">
          <a:avLst/>
        </a:prstGeom>
        <a:gradFill rotWithShape="0">
          <a:gsLst>
            <a:gs pos="0">
              <a:schemeClr val="accent2">
                <a:shade val="50000"/>
                <a:hueOff val="-394115"/>
                <a:satOff val="5189"/>
                <a:lumOff val="31078"/>
                <a:alphaOff val="0"/>
                <a:lumMod val="110000"/>
                <a:satMod val="105000"/>
                <a:tint val="67000"/>
              </a:schemeClr>
            </a:gs>
            <a:gs pos="50000">
              <a:schemeClr val="accent2">
                <a:shade val="50000"/>
                <a:hueOff val="-394115"/>
                <a:satOff val="5189"/>
                <a:lumOff val="31078"/>
                <a:alphaOff val="0"/>
                <a:lumMod val="105000"/>
                <a:satMod val="103000"/>
                <a:tint val="73000"/>
              </a:schemeClr>
            </a:gs>
            <a:gs pos="100000">
              <a:schemeClr val="accent2">
                <a:shade val="50000"/>
                <a:hueOff val="-394115"/>
                <a:satOff val="5189"/>
                <a:lumOff val="3107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Зеленая с. Станко (1349 кв.м.) – 1504,1 тыс.руб.</a:t>
          </a:r>
          <a:endParaRPr lang="ru-RU" sz="1800" kern="1200" dirty="0">
            <a:solidFill>
              <a:schemeClr val="accent5">
                <a:lumMod val="50000"/>
              </a:schemeClr>
            </a:solidFill>
            <a:latin typeface="Times New Roman" pitchFamily="18" charset="0"/>
            <a:cs typeface="Times New Roman" pitchFamily="18" charset="0"/>
          </a:endParaRPr>
        </a:p>
      </dsp:txBody>
      <dsp:txXfrm>
        <a:off x="45407" y="1931479"/>
        <a:ext cx="6124260" cy="839361"/>
      </dsp:txXfrm>
    </dsp:sp>
    <dsp:sp modelId="{DDC75CE6-197C-4BEB-84AF-FCB4C5D43B69}">
      <dsp:nvSpPr>
        <dsp:cNvPr id="0" name=""/>
        <dsp:cNvSpPr/>
      </dsp:nvSpPr>
      <dsp:spPr>
        <a:xfrm>
          <a:off x="0" y="2827329"/>
          <a:ext cx="6215074" cy="930175"/>
        </a:xfrm>
        <a:prstGeom prst="roundRect">
          <a:avLst/>
        </a:prstGeom>
        <a:gradFill rotWithShape="0">
          <a:gsLst>
            <a:gs pos="0">
              <a:schemeClr val="accent2">
                <a:shade val="50000"/>
                <a:hueOff val="-591173"/>
                <a:satOff val="7783"/>
                <a:lumOff val="46617"/>
                <a:alphaOff val="0"/>
                <a:lumMod val="110000"/>
                <a:satMod val="105000"/>
                <a:tint val="67000"/>
              </a:schemeClr>
            </a:gs>
            <a:gs pos="50000">
              <a:schemeClr val="accent2">
                <a:shade val="50000"/>
                <a:hueOff val="-591173"/>
                <a:satOff val="7783"/>
                <a:lumOff val="46617"/>
                <a:alphaOff val="0"/>
                <a:lumMod val="105000"/>
                <a:satMod val="103000"/>
                <a:tint val="73000"/>
              </a:schemeClr>
            </a:gs>
            <a:gs pos="100000">
              <a:schemeClr val="accent2">
                <a:shade val="50000"/>
                <a:hueOff val="-591173"/>
                <a:satOff val="7783"/>
                <a:lumOff val="4661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Садовая с. Первомайский (1508 кв.м.) –  1724,9 тыс.руб.</a:t>
          </a:r>
          <a:endParaRPr lang="ru-RU" sz="1800" kern="1200" dirty="0">
            <a:solidFill>
              <a:schemeClr val="accent5">
                <a:lumMod val="50000"/>
              </a:schemeClr>
            </a:solidFill>
            <a:latin typeface="Times New Roman" pitchFamily="18" charset="0"/>
            <a:cs typeface="Times New Roman" pitchFamily="18" charset="0"/>
          </a:endParaRPr>
        </a:p>
      </dsp:txBody>
      <dsp:txXfrm>
        <a:off x="45407" y="2872736"/>
        <a:ext cx="6124260" cy="839361"/>
      </dsp:txXfrm>
    </dsp:sp>
    <dsp:sp modelId="{0FFA2408-CBBF-4B33-AFE5-52BA034ADF38}">
      <dsp:nvSpPr>
        <dsp:cNvPr id="0" name=""/>
        <dsp:cNvSpPr/>
      </dsp:nvSpPr>
      <dsp:spPr>
        <a:xfrm>
          <a:off x="0" y="3768586"/>
          <a:ext cx="6215074" cy="930175"/>
        </a:xfrm>
        <a:prstGeom prst="roundRect">
          <a:avLst/>
        </a:prstGeom>
        <a:gradFill rotWithShape="0">
          <a:gsLst>
            <a:gs pos="0">
              <a:schemeClr val="accent2">
                <a:shade val="50000"/>
                <a:hueOff val="-394115"/>
                <a:satOff val="5189"/>
                <a:lumOff val="31078"/>
                <a:alphaOff val="0"/>
                <a:lumMod val="110000"/>
                <a:satMod val="105000"/>
                <a:tint val="67000"/>
              </a:schemeClr>
            </a:gs>
            <a:gs pos="50000">
              <a:schemeClr val="accent2">
                <a:shade val="50000"/>
                <a:hueOff val="-394115"/>
                <a:satOff val="5189"/>
                <a:lumOff val="31078"/>
                <a:alphaOff val="0"/>
                <a:lumMod val="105000"/>
                <a:satMod val="103000"/>
                <a:tint val="73000"/>
              </a:schemeClr>
            </a:gs>
            <a:gs pos="100000">
              <a:schemeClr val="accent2">
                <a:shade val="50000"/>
                <a:hueOff val="-394115"/>
                <a:satOff val="5189"/>
                <a:lumOff val="3107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Отсыпка щебнем  дорог г.Наволоки – 2278,8 тыс.руб.</a:t>
          </a:r>
        </a:p>
      </dsp:txBody>
      <dsp:txXfrm>
        <a:off x="45407" y="3813993"/>
        <a:ext cx="6124260" cy="839361"/>
      </dsp:txXfrm>
    </dsp:sp>
    <dsp:sp modelId="{9330447C-29D6-4589-BA41-523BECAC2CD8}">
      <dsp:nvSpPr>
        <dsp:cNvPr id="0" name=""/>
        <dsp:cNvSpPr/>
      </dsp:nvSpPr>
      <dsp:spPr>
        <a:xfrm>
          <a:off x="0" y="4709843"/>
          <a:ext cx="6215074" cy="930175"/>
        </a:xfrm>
        <a:prstGeom prst="roundRect">
          <a:avLst/>
        </a:prstGeom>
        <a:gradFill rotWithShape="0">
          <a:gsLst>
            <a:gs pos="0">
              <a:schemeClr val="accent2">
                <a:shade val="50000"/>
                <a:hueOff val="-197058"/>
                <a:satOff val="2594"/>
                <a:lumOff val="15539"/>
                <a:alphaOff val="0"/>
                <a:lumMod val="110000"/>
                <a:satMod val="105000"/>
                <a:tint val="67000"/>
              </a:schemeClr>
            </a:gs>
            <a:gs pos="50000">
              <a:schemeClr val="accent2">
                <a:shade val="50000"/>
                <a:hueOff val="-197058"/>
                <a:satOff val="2594"/>
                <a:lumOff val="15539"/>
                <a:alphaOff val="0"/>
                <a:lumMod val="105000"/>
                <a:satMod val="103000"/>
                <a:tint val="73000"/>
              </a:schemeClr>
            </a:gs>
            <a:gs pos="100000">
              <a:schemeClr val="accent2">
                <a:shade val="50000"/>
                <a:hueOff val="-197058"/>
                <a:satOff val="2594"/>
                <a:lumOff val="1553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Прочие мероприятия – 232,8 тыс.руб.</a:t>
          </a:r>
        </a:p>
      </dsp:txBody>
      <dsp:txXfrm>
        <a:off x="45407" y="4755250"/>
        <a:ext cx="6124260" cy="83936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239797" y="-827422"/>
          <a:ext cx="7335464" cy="7335464"/>
        </a:xfrm>
        <a:prstGeom prst="blockArc">
          <a:avLst>
            <a:gd name="adj1" fmla="val 18900000"/>
            <a:gd name="adj2" fmla="val 2700000"/>
            <a:gd name="adj3" fmla="val 294"/>
          </a:avLst>
        </a:prstGeom>
        <a:noFill/>
        <a:ln w="12700" cap="flat" cmpd="sng" algn="ctr">
          <a:solidFill>
            <a:schemeClr val="accent5">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666379" y="1929"/>
          <a:ext cx="6153447" cy="3340932"/>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35811" tIns="45720" rIns="45720" bIns="45720" numCol="1" spcCol="1270" anchor="ctr" anchorCtr="0">
          <a:noAutofit/>
        </a:bodyPr>
        <a:lstStyle/>
        <a:p>
          <a:pPr marL="0" lvl="0" indent="0" algn="just"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Текущее содержание инженерной защиты (дамбы, дренажные системы, водоперекачивающие станции) (устройство крепления откосов из булыжного камня, выпиловка деревьев, корчевка пней, выкашивание, устройство подстилающих и выравнивающих слоев оснований из щебня, обязательное страхование гражданской ответственности владельцев опасных объектов за причинение вреда в результате аварии на </a:t>
          </a:r>
          <a:r>
            <a:rPr lang="ru-RU" sz="1800" kern="1200">
              <a:solidFill>
                <a:schemeClr val="accent5">
                  <a:lumMod val="50000"/>
                </a:schemeClr>
              </a:solidFill>
              <a:latin typeface="Times New Roman" pitchFamily="18" charset="0"/>
              <a:cs typeface="Times New Roman" pitchFamily="18" charset="0"/>
            </a:rPr>
            <a:t>опасном объекте</a:t>
          </a:r>
          <a:r>
            <a:rPr lang="ru-RU" sz="1800" b="1" kern="1200">
              <a:solidFill>
                <a:schemeClr val="accent5">
                  <a:lumMod val="50000"/>
                </a:schemeClr>
              </a:solidFill>
              <a:latin typeface="Times New Roman" pitchFamily="18" charset="0"/>
              <a:cs typeface="Times New Roman" pitchFamily="18" charset="0"/>
            </a:rPr>
            <a:t>)</a:t>
          </a:r>
          <a:endParaRPr lang="ru-RU" sz="1800" kern="1200" dirty="0">
            <a:solidFill>
              <a:schemeClr val="accent5">
                <a:lumMod val="50000"/>
              </a:schemeClr>
            </a:solidFill>
            <a:latin typeface="Times New Roman" pitchFamily="18" charset="0"/>
            <a:cs typeface="Times New Roman" pitchFamily="18" charset="0"/>
          </a:endParaRPr>
        </a:p>
      </dsp:txBody>
      <dsp:txXfrm>
        <a:off x="666379" y="1929"/>
        <a:ext cx="6153447" cy="3340932"/>
      </dsp:txXfrm>
    </dsp:sp>
    <dsp:sp modelId="{052F6C1F-EB67-4700-AA9B-912E0BCD417F}">
      <dsp:nvSpPr>
        <dsp:cNvPr id="0" name=""/>
        <dsp:cNvSpPr/>
      </dsp:nvSpPr>
      <dsp:spPr>
        <a:xfrm>
          <a:off x="237446" y="721201"/>
          <a:ext cx="1277147" cy="1902389"/>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F3C711C-5189-46EC-99B8-B849E6DDB1F5}">
      <dsp:nvSpPr>
        <dsp:cNvPr id="0" name=""/>
        <dsp:cNvSpPr/>
      </dsp:nvSpPr>
      <dsp:spPr>
        <a:xfrm>
          <a:off x="624404" y="3628612"/>
          <a:ext cx="6237395" cy="1556927"/>
        </a:xfrm>
        <a:prstGeom prst="rect">
          <a:avLst/>
        </a:prstGeom>
        <a:solidFill>
          <a:schemeClr val="accent4">
            <a:hueOff val="10395692"/>
            <a:satOff val="-47968"/>
            <a:lumOff val="176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3581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Разработка проектной и рабочей документации на строительство и (или) реконструкцию комплексов очистных сооружений и систем водоотведения с целью сокращения доли загрязненных сточных вод</a:t>
          </a:r>
        </a:p>
      </dsp:txBody>
      <dsp:txXfrm>
        <a:off x="624404" y="3628612"/>
        <a:ext cx="6237395" cy="1556927"/>
      </dsp:txXfrm>
    </dsp:sp>
    <dsp:sp modelId="{18146F1A-3C4D-45A2-AA77-F89AA55D8985}">
      <dsp:nvSpPr>
        <dsp:cNvPr id="0" name=""/>
        <dsp:cNvSpPr/>
      </dsp:nvSpPr>
      <dsp:spPr>
        <a:xfrm>
          <a:off x="-93303" y="3342850"/>
          <a:ext cx="1946158" cy="1946158"/>
        </a:xfrm>
        <a:prstGeom prst="ellipse">
          <a:avLst/>
        </a:prstGeom>
        <a:solidFill>
          <a:schemeClr val="lt1">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B0F1E-C958-413D-9599-CA06E951F5EB}">
      <dsp:nvSpPr>
        <dsp:cNvPr id="0" name=""/>
        <dsp:cNvSpPr/>
      </dsp:nvSpPr>
      <dsp:spPr>
        <a:xfrm rot="5400000">
          <a:off x="-148007" y="148007"/>
          <a:ext cx="986715" cy="690700"/>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62</a:t>
          </a:r>
        </a:p>
      </dsp:txBody>
      <dsp:txXfrm rot="-5400000">
        <a:off x="1" y="345349"/>
        <a:ext cx="690700" cy="296015"/>
      </dsp:txXfrm>
    </dsp:sp>
    <dsp:sp modelId="{B00B28A9-43DA-46BF-BC4D-BE6D19DE0BCA}">
      <dsp:nvSpPr>
        <dsp:cNvPr id="0" name=""/>
        <dsp:cNvSpPr/>
      </dsp:nvSpPr>
      <dsp:spPr>
        <a:xfrm rot="5400000">
          <a:off x="2024931" y="-1333588"/>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благоустройства территорий</a:t>
          </a:r>
        </a:p>
      </dsp:txBody>
      <dsp:txXfrm rot="-5400000">
        <a:off x="690700" y="31952"/>
        <a:ext cx="3278518" cy="578746"/>
      </dsp:txXfrm>
    </dsp:sp>
    <dsp:sp modelId="{905E3221-9487-4197-8C0A-FC6D0A3A2027}">
      <dsp:nvSpPr>
        <dsp:cNvPr id="0" name=""/>
        <dsp:cNvSpPr/>
      </dsp:nvSpPr>
      <dsp:spPr>
        <a:xfrm rot="5400000">
          <a:off x="-148007" y="1015082"/>
          <a:ext cx="986715" cy="690700"/>
        </a:xfrm>
        <a:prstGeom prst="chevron">
          <a:avLst/>
        </a:prstGeom>
        <a:gradFill rotWithShape="0">
          <a:gsLst>
            <a:gs pos="0">
              <a:schemeClr val="accent1">
                <a:shade val="80000"/>
                <a:hueOff val="67816"/>
                <a:satOff val="1294"/>
                <a:lumOff val="5714"/>
                <a:alphaOff val="0"/>
                <a:satMod val="103000"/>
                <a:lumMod val="102000"/>
                <a:tint val="94000"/>
              </a:schemeClr>
            </a:gs>
            <a:gs pos="50000">
              <a:schemeClr val="accent1">
                <a:shade val="80000"/>
                <a:hueOff val="67816"/>
                <a:satOff val="1294"/>
                <a:lumOff val="5714"/>
                <a:alphaOff val="0"/>
                <a:satMod val="110000"/>
                <a:lumMod val="100000"/>
                <a:shade val="100000"/>
              </a:schemeClr>
            </a:gs>
            <a:gs pos="100000">
              <a:schemeClr val="accent1">
                <a:shade val="80000"/>
                <a:hueOff val="67816"/>
                <a:satOff val="1294"/>
                <a:lumOff val="5714"/>
                <a:alphaOff val="0"/>
                <a:lumMod val="99000"/>
                <a:satMod val="120000"/>
                <a:shade val="78000"/>
              </a:schemeClr>
            </a:gs>
          </a:gsLst>
          <a:lin ang="5400000" scaled="0"/>
        </a:gradFill>
        <a:ln w="6350" cap="flat" cmpd="sng" algn="ctr">
          <a:solidFill>
            <a:schemeClr val="accent1">
              <a:shade val="80000"/>
              <a:hueOff val="67816"/>
              <a:satOff val="1294"/>
              <a:lumOff val="571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39</a:t>
          </a:r>
        </a:p>
      </dsp:txBody>
      <dsp:txXfrm rot="-5400000">
        <a:off x="1" y="1212424"/>
        <a:ext cx="690700" cy="296015"/>
      </dsp:txXfrm>
    </dsp:sp>
    <dsp:sp modelId="{15B2B3C7-B195-4EC6-A80F-92DEB5DBB5EA}">
      <dsp:nvSpPr>
        <dsp:cNvPr id="0" name=""/>
        <dsp:cNvSpPr/>
      </dsp:nvSpPr>
      <dsp:spPr>
        <a:xfrm rot="5400000">
          <a:off x="2024931" y="-465360"/>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67816"/>
              <a:satOff val="1294"/>
              <a:lumOff val="5714"/>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уличного</a:t>
          </a:r>
          <a:r>
            <a:rPr lang="ru-RU" sz="1800" kern="1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kern="1200" dirty="0">
              <a:solidFill>
                <a:schemeClr val="accent5">
                  <a:lumMod val="50000"/>
                </a:schemeClr>
              </a:solidFill>
              <a:effectLst/>
              <a:latin typeface="Times New Roman" pitchFamily="18" charset="0"/>
              <a:cs typeface="Times New Roman" pitchFamily="18" charset="0"/>
            </a:rPr>
            <a:t>освещения</a:t>
          </a:r>
        </a:p>
      </dsp:txBody>
      <dsp:txXfrm rot="-5400000">
        <a:off x="690700" y="900180"/>
        <a:ext cx="3278518" cy="578746"/>
      </dsp:txXfrm>
    </dsp:sp>
    <dsp:sp modelId="{E4E122E1-7D76-49D1-A6C4-91A9A18C3C7F}">
      <dsp:nvSpPr>
        <dsp:cNvPr id="0" name=""/>
        <dsp:cNvSpPr/>
      </dsp:nvSpPr>
      <dsp:spPr>
        <a:xfrm rot="5400000">
          <a:off x="-148007" y="1883309"/>
          <a:ext cx="986715" cy="690700"/>
        </a:xfrm>
        <a:prstGeom prst="chevron">
          <a:avLst/>
        </a:prstGeom>
        <a:gradFill rotWithShape="0">
          <a:gsLst>
            <a:gs pos="0">
              <a:schemeClr val="accent1">
                <a:shade val="80000"/>
                <a:hueOff val="135632"/>
                <a:satOff val="2588"/>
                <a:lumOff val="11428"/>
                <a:alphaOff val="0"/>
                <a:satMod val="103000"/>
                <a:lumMod val="102000"/>
                <a:tint val="94000"/>
              </a:schemeClr>
            </a:gs>
            <a:gs pos="50000">
              <a:schemeClr val="accent1">
                <a:shade val="80000"/>
                <a:hueOff val="135632"/>
                <a:satOff val="2588"/>
                <a:lumOff val="11428"/>
                <a:alphaOff val="0"/>
                <a:satMod val="110000"/>
                <a:lumMod val="100000"/>
                <a:shade val="100000"/>
              </a:schemeClr>
            </a:gs>
            <a:gs pos="100000">
              <a:schemeClr val="accent1">
                <a:shade val="80000"/>
                <a:hueOff val="135632"/>
                <a:satOff val="2588"/>
                <a:lumOff val="11428"/>
                <a:alphaOff val="0"/>
                <a:lumMod val="99000"/>
                <a:satMod val="120000"/>
                <a:shade val="78000"/>
              </a:schemeClr>
            </a:gs>
          </a:gsLst>
          <a:lin ang="5400000" scaled="0"/>
        </a:gradFill>
        <a:ln w="6350" cap="flat" cmpd="sng" algn="ctr">
          <a:solidFill>
            <a:schemeClr val="accent1">
              <a:shade val="80000"/>
              <a:hueOff val="135632"/>
              <a:satOff val="2588"/>
              <a:lumOff val="1142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23</a:t>
          </a:r>
        </a:p>
      </dsp:txBody>
      <dsp:txXfrm rot="-5400000">
        <a:off x="1" y="2080651"/>
        <a:ext cx="690700" cy="296015"/>
      </dsp:txXfrm>
    </dsp:sp>
    <dsp:sp modelId="{80E7170A-4E81-4742-B3CC-EC9ED46B894D}">
      <dsp:nvSpPr>
        <dsp:cNvPr id="0" name=""/>
        <dsp:cNvSpPr/>
      </dsp:nvSpPr>
      <dsp:spPr>
        <a:xfrm rot="5400000">
          <a:off x="2024931" y="402866"/>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135632"/>
              <a:satOff val="2588"/>
              <a:lumOff val="1142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жилищно-коммунального обслуживания</a:t>
          </a:r>
        </a:p>
      </dsp:txBody>
      <dsp:txXfrm rot="-5400000">
        <a:off x="690700" y="1768407"/>
        <a:ext cx="3278518" cy="578746"/>
      </dsp:txXfrm>
    </dsp:sp>
    <dsp:sp modelId="{6F0E6B4F-1843-4E37-8907-4725CD762269}">
      <dsp:nvSpPr>
        <dsp:cNvPr id="0" name=""/>
        <dsp:cNvSpPr/>
      </dsp:nvSpPr>
      <dsp:spPr>
        <a:xfrm rot="5400000">
          <a:off x="-148007" y="2751536"/>
          <a:ext cx="986715" cy="690700"/>
        </a:xfrm>
        <a:prstGeom prst="chevron">
          <a:avLst/>
        </a:prstGeom>
        <a:gradFill rotWithShape="0">
          <a:gsLst>
            <a:gs pos="0">
              <a:schemeClr val="accent1">
                <a:shade val="80000"/>
                <a:hueOff val="203448"/>
                <a:satOff val="3881"/>
                <a:lumOff val="17141"/>
                <a:alphaOff val="0"/>
                <a:satMod val="103000"/>
                <a:lumMod val="102000"/>
                <a:tint val="94000"/>
              </a:schemeClr>
            </a:gs>
            <a:gs pos="50000">
              <a:schemeClr val="accent1">
                <a:shade val="80000"/>
                <a:hueOff val="203448"/>
                <a:satOff val="3881"/>
                <a:lumOff val="17141"/>
                <a:alphaOff val="0"/>
                <a:satMod val="110000"/>
                <a:lumMod val="100000"/>
                <a:shade val="100000"/>
              </a:schemeClr>
            </a:gs>
            <a:gs pos="100000">
              <a:schemeClr val="accent1">
                <a:shade val="80000"/>
                <a:hueOff val="203448"/>
                <a:satOff val="3881"/>
                <a:lumOff val="17141"/>
                <a:alphaOff val="0"/>
                <a:lumMod val="99000"/>
                <a:satMod val="120000"/>
                <a:shade val="78000"/>
              </a:schemeClr>
            </a:gs>
          </a:gsLst>
          <a:lin ang="5400000" scaled="0"/>
        </a:gradFill>
        <a:ln w="6350" cap="flat" cmpd="sng" algn="ctr">
          <a:solidFill>
            <a:schemeClr val="accent1">
              <a:shade val="80000"/>
              <a:hueOff val="203448"/>
              <a:satOff val="3881"/>
              <a:lumOff val="17141"/>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29</a:t>
          </a:r>
        </a:p>
      </dsp:txBody>
      <dsp:txXfrm rot="-5400000">
        <a:off x="1" y="2948878"/>
        <a:ext cx="690700" cy="296015"/>
      </dsp:txXfrm>
    </dsp:sp>
    <dsp:sp modelId="{CCD8FE94-B69B-444E-8EFA-3A50B6FB76C5}">
      <dsp:nvSpPr>
        <dsp:cNvPr id="0" name=""/>
        <dsp:cNvSpPr/>
      </dsp:nvSpPr>
      <dsp:spPr>
        <a:xfrm rot="5400000">
          <a:off x="2024931" y="1271094"/>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203448"/>
              <a:satOff val="3881"/>
              <a:lumOff val="1714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ремонта дорог</a:t>
          </a:r>
        </a:p>
      </dsp:txBody>
      <dsp:txXfrm rot="-5400000">
        <a:off x="690700" y="2636635"/>
        <a:ext cx="3278518" cy="578746"/>
      </dsp:txXfrm>
    </dsp:sp>
    <dsp:sp modelId="{D83544BB-CFD9-47C4-9FC2-08B3C6D55609}">
      <dsp:nvSpPr>
        <dsp:cNvPr id="0" name=""/>
        <dsp:cNvSpPr/>
      </dsp:nvSpPr>
      <dsp:spPr>
        <a:xfrm rot="5400000">
          <a:off x="-148007" y="3621559"/>
          <a:ext cx="986715" cy="690700"/>
        </a:xfrm>
        <a:prstGeom prst="chevron">
          <a:avLst/>
        </a:prstGeom>
        <a:gradFill rotWithShape="0">
          <a:gsLst>
            <a:gs pos="0">
              <a:schemeClr val="accent1">
                <a:shade val="80000"/>
                <a:hueOff val="271263"/>
                <a:satOff val="5175"/>
                <a:lumOff val="22855"/>
                <a:alphaOff val="0"/>
                <a:satMod val="103000"/>
                <a:lumMod val="102000"/>
                <a:tint val="94000"/>
              </a:schemeClr>
            </a:gs>
            <a:gs pos="50000">
              <a:schemeClr val="accent1">
                <a:shade val="80000"/>
                <a:hueOff val="271263"/>
                <a:satOff val="5175"/>
                <a:lumOff val="22855"/>
                <a:alphaOff val="0"/>
                <a:satMod val="110000"/>
                <a:lumMod val="100000"/>
                <a:shade val="100000"/>
              </a:schemeClr>
            </a:gs>
            <a:gs pos="100000">
              <a:schemeClr val="accent1">
                <a:shade val="80000"/>
                <a:hueOff val="271263"/>
                <a:satOff val="5175"/>
                <a:lumOff val="22855"/>
                <a:alphaOff val="0"/>
                <a:lumMod val="99000"/>
                <a:satMod val="120000"/>
                <a:shade val="78000"/>
              </a:schemeClr>
            </a:gs>
          </a:gsLst>
          <a:lin ang="5400000" scaled="0"/>
        </a:gradFill>
        <a:ln w="6350" cap="flat" cmpd="sng" algn="ctr">
          <a:solidFill>
            <a:schemeClr val="accent1">
              <a:shade val="80000"/>
              <a:hueOff val="271263"/>
              <a:satOff val="5175"/>
              <a:lumOff val="2285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88</a:t>
          </a:r>
        </a:p>
      </dsp:txBody>
      <dsp:txXfrm rot="-5400000">
        <a:off x="1" y="3818901"/>
        <a:ext cx="690700" cy="296015"/>
      </dsp:txXfrm>
    </dsp:sp>
    <dsp:sp modelId="{43938514-4C1B-456F-9163-EA5BFE7C253D}">
      <dsp:nvSpPr>
        <dsp:cNvPr id="0" name=""/>
        <dsp:cNvSpPr/>
      </dsp:nvSpPr>
      <dsp:spPr>
        <a:xfrm rot="5400000">
          <a:off x="2024931" y="2139321"/>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271263"/>
              <a:satOff val="5175"/>
              <a:lumOff val="2285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иным вопросам</a:t>
          </a:r>
        </a:p>
      </dsp:txBody>
      <dsp:txXfrm rot="-5400000">
        <a:off x="690700" y="3504862"/>
        <a:ext cx="3278518" cy="57874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967DA-89D0-4677-A3D8-4A67215BEA2F}">
      <dsp:nvSpPr>
        <dsp:cNvPr id="0" name=""/>
        <dsp:cNvSpPr/>
      </dsp:nvSpPr>
      <dsp:spPr>
        <a:xfrm>
          <a:off x="1071554" y="1545959"/>
          <a:ext cx="2734160" cy="2734160"/>
        </a:xfrm>
        <a:prstGeom prst="ellipse">
          <a:avLst/>
        </a:prstGeom>
        <a:solidFill>
          <a:schemeClr val="accent2">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ru-RU" sz="2800" kern="1200" dirty="0">
              <a:solidFill>
                <a:schemeClr val="accent5">
                  <a:lumMod val="50000"/>
                </a:schemeClr>
              </a:solidFill>
              <a:latin typeface="Times New Roman" pitchFamily="18" charset="0"/>
              <a:cs typeface="Times New Roman" pitchFamily="18" charset="0"/>
            </a:rPr>
            <a:t>Социальная политика</a:t>
          </a:r>
        </a:p>
      </dsp:txBody>
      <dsp:txXfrm>
        <a:off x="1471962" y="1946367"/>
        <a:ext cx="1933344" cy="1933344"/>
      </dsp:txXfrm>
    </dsp:sp>
    <dsp:sp modelId="{8F57F058-626F-45CF-A724-E208119F6639}">
      <dsp:nvSpPr>
        <dsp:cNvPr id="0" name=""/>
        <dsp:cNvSpPr/>
      </dsp:nvSpPr>
      <dsp:spPr>
        <a:xfrm>
          <a:off x="2000234" y="236981"/>
          <a:ext cx="2857019" cy="1829166"/>
        </a:xfrm>
        <a:prstGeom prst="ellipse">
          <a:avLst/>
        </a:prstGeom>
        <a:solidFill>
          <a:schemeClr val="accent2">
            <a:shade val="80000"/>
            <a:alpha val="50000"/>
            <a:hueOff val="-394149"/>
            <a:satOff val="5157"/>
            <a:lumOff val="244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kern="1200" dirty="0">
              <a:solidFill>
                <a:schemeClr val="accent5">
                  <a:lumMod val="50000"/>
                </a:schemeClr>
              </a:solidFill>
              <a:latin typeface="Times New Roman" pitchFamily="18" charset="0"/>
              <a:cs typeface="Times New Roman" pitchFamily="18" charset="0"/>
            </a:rPr>
            <a:t>Выплата пенсий за выслугу лет работникам, замещавшим должности муниципальной службы – 108,0 тыс.руб.</a:t>
          </a:r>
        </a:p>
      </dsp:txBody>
      <dsp:txXfrm>
        <a:off x="2418635" y="504856"/>
        <a:ext cx="2020217" cy="1293416"/>
      </dsp:txXfrm>
    </dsp:sp>
    <dsp:sp modelId="{057C44C7-24CC-47B4-A0A4-4844B5AD1F58}">
      <dsp:nvSpPr>
        <dsp:cNvPr id="0" name=""/>
        <dsp:cNvSpPr/>
      </dsp:nvSpPr>
      <dsp:spPr>
        <a:xfrm>
          <a:off x="0" y="3568894"/>
          <a:ext cx="2715102" cy="1931807"/>
        </a:xfrm>
        <a:prstGeom prst="ellipse">
          <a:avLst/>
        </a:prstGeom>
        <a:solidFill>
          <a:schemeClr val="accent2">
            <a:shade val="80000"/>
            <a:alpha val="50000"/>
            <a:hueOff val="-394149"/>
            <a:satOff val="5157"/>
            <a:lumOff val="244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kern="1200" dirty="0">
              <a:solidFill>
                <a:schemeClr val="accent5">
                  <a:lumMod val="50000"/>
                </a:schemeClr>
              </a:solidFill>
              <a:latin typeface="Times New Roman" pitchFamily="18" charset="0"/>
              <a:cs typeface="Times New Roman" pitchFamily="18" charset="0"/>
            </a:rPr>
            <a:t>Оказана помощь 4 гражданам, пострадавшим от пожара - 40,0 </a:t>
          </a:r>
          <a:r>
            <a:rPr lang="ru-RU" sz="1400" kern="1200" dirty="0" err="1">
              <a:solidFill>
                <a:schemeClr val="accent5">
                  <a:lumMod val="50000"/>
                </a:schemeClr>
              </a:solidFill>
              <a:latin typeface="Times New Roman" pitchFamily="18" charset="0"/>
              <a:cs typeface="Times New Roman" pitchFamily="18" charset="0"/>
            </a:rPr>
            <a:t>тыс.руб</a:t>
          </a:r>
          <a:r>
            <a:rPr lang="ru-RU" sz="1400" kern="1200" dirty="0">
              <a:solidFill>
                <a:schemeClr val="accent5">
                  <a:lumMod val="50000"/>
                </a:schemeClr>
              </a:solidFill>
              <a:latin typeface="Times New Roman" pitchFamily="18" charset="0"/>
              <a:cs typeface="Times New Roman" pitchFamily="18" charset="0"/>
            </a:rPr>
            <a:t>.</a:t>
          </a:r>
        </a:p>
      </dsp:txBody>
      <dsp:txXfrm>
        <a:off x="397617" y="3851801"/>
        <a:ext cx="1919868" cy="13659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4969876" y="-767214"/>
          <a:ext cx="5963585" cy="5963585"/>
        </a:xfrm>
        <a:prstGeom prst="blockArc">
          <a:avLst>
            <a:gd name="adj1" fmla="val 18900000"/>
            <a:gd name="adj2" fmla="val 2700000"/>
            <a:gd name="adj3" fmla="val 362"/>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51664-6B3A-4A3D-A95B-A719BB6FAE73}">
      <dsp:nvSpPr>
        <dsp:cNvPr id="0" name=""/>
        <dsp:cNvSpPr/>
      </dsp:nvSpPr>
      <dsp:spPr>
        <a:xfrm>
          <a:off x="814189" y="632749"/>
          <a:ext cx="6449122" cy="12653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4349"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Обеспечение деятельности -  18825,6 тыс.руб. </a:t>
          </a:r>
        </a:p>
      </dsp:txBody>
      <dsp:txXfrm>
        <a:off x="814189" y="632749"/>
        <a:ext cx="6449122" cy="1265321"/>
      </dsp:txXfrm>
    </dsp:sp>
    <dsp:sp modelId="{E0C5AECE-1B8D-4322-BA27-A0E5BC07777E}">
      <dsp:nvSpPr>
        <dsp:cNvPr id="0" name=""/>
        <dsp:cNvSpPr/>
      </dsp:nvSpPr>
      <dsp:spPr>
        <a:xfrm>
          <a:off x="23363" y="474584"/>
          <a:ext cx="1581651" cy="15816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878CA82-299D-4058-8DAC-FD24F5C58A31}">
      <dsp:nvSpPr>
        <dsp:cNvPr id="0" name=""/>
        <dsp:cNvSpPr/>
      </dsp:nvSpPr>
      <dsp:spPr>
        <a:xfrm>
          <a:off x="814189" y="2335922"/>
          <a:ext cx="6449122" cy="1655647"/>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4349"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Поэтапное доведение средней  заработной платы работникам культуры муниципальных учреждений культуры Ивановской области до средней заработной платы в Ивановской области – 3767,9 тыс.руб.</a:t>
          </a:r>
        </a:p>
      </dsp:txBody>
      <dsp:txXfrm>
        <a:off x="814189" y="2335922"/>
        <a:ext cx="6449122" cy="1655647"/>
      </dsp:txXfrm>
    </dsp:sp>
    <dsp:sp modelId="{052F6C1F-EB67-4700-AA9B-912E0BCD417F}">
      <dsp:nvSpPr>
        <dsp:cNvPr id="0" name=""/>
        <dsp:cNvSpPr/>
      </dsp:nvSpPr>
      <dsp:spPr>
        <a:xfrm>
          <a:off x="23363" y="2372920"/>
          <a:ext cx="1581651" cy="15816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4969876" y="-767214"/>
          <a:ext cx="5963585" cy="5963585"/>
        </a:xfrm>
        <a:prstGeom prst="blockArc">
          <a:avLst>
            <a:gd name="adj1" fmla="val 18900000"/>
            <a:gd name="adj2" fmla="val 2700000"/>
            <a:gd name="adj3" fmla="val 362"/>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51664-6B3A-4A3D-A95B-A719BB6FAE73}">
      <dsp:nvSpPr>
        <dsp:cNvPr id="0" name=""/>
        <dsp:cNvSpPr/>
      </dsp:nvSpPr>
      <dsp:spPr>
        <a:xfrm>
          <a:off x="814189" y="632749"/>
          <a:ext cx="6449122" cy="12653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4349"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Обеспечение деятельности -  7987,2 тыс.руб. </a:t>
          </a:r>
        </a:p>
      </dsp:txBody>
      <dsp:txXfrm>
        <a:off x="814189" y="632749"/>
        <a:ext cx="6449122" cy="1265321"/>
      </dsp:txXfrm>
    </dsp:sp>
    <dsp:sp modelId="{E0C5AECE-1B8D-4322-BA27-A0E5BC07777E}">
      <dsp:nvSpPr>
        <dsp:cNvPr id="0" name=""/>
        <dsp:cNvSpPr/>
      </dsp:nvSpPr>
      <dsp:spPr>
        <a:xfrm>
          <a:off x="23363" y="474584"/>
          <a:ext cx="1581651" cy="15816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878CA82-299D-4058-8DAC-FD24F5C58A31}">
      <dsp:nvSpPr>
        <dsp:cNvPr id="0" name=""/>
        <dsp:cNvSpPr/>
      </dsp:nvSpPr>
      <dsp:spPr>
        <a:xfrm>
          <a:off x="814189" y="2335922"/>
          <a:ext cx="6449122" cy="1655647"/>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4349"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solidFill>
                <a:srgbClr val="002060"/>
              </a:solidFill>
              <a:latin typeface="Times New Roman" pitchFamily="18" charset="0"/>
              <a:ea typeface="+mn-ea"/>
              <a:cs typeface="Times New Roman" pitchFamily="18" charset="0"/>
            </a:rPr>
            <a:t>Укрепление материально-технической базы спортивных организаций </a:t>
          </a:r>
          <a:r>
            <a:rPr lang="ru-RU" sz="2000" kern="1200" dirty="0">
              <a:solidFill>
                <a:srgbClr val="002060"/>
              </a:solidFill>
              <a:latin typeface="Times New Roman" pitchFamily="18" charset="0"/>
              <a:cs typeface="Times New Roman" pitchFamily="18" charset="0"/>
            </a:rPr>
            <a:t>– 105,3 тыс.руб.</a:t>
          </a:r>
        </a:p>
      </dsp:txBody>
      <dsp:txXfrm>
        <a:off x="814189" y="2335922"/>
        <a:ext cx="6449122" cy="1655647"/>
      </dsp:txXfrm>
    </dsp:sp>
    <dsp:sp modelId="{052F6C1F-EB67-4700-AA9B-912E0BCD417F}">
      <dsp:nvSpPr>
        <dsp:cNvPr id="0" name=""/>
        <dsp:cNvSpPr/>
      </dsp:nvSpPr>
      <dsp:spPr>
        <a:xfrm>
          <a:off x="23363" y="2372920"/>
          <a:ext cx="1581651" cy="15816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5653085" y="-865513"/>
          <a:ext cx="6731688" cy="6731688"/>
        </a:xfrm>
        <a:prstGeom prst="blockArc">
          <a:avLst>
            <a:gd name="adj1" fmla="val 18900000"/>
            <a:gd name="adj2" fmla="val 2700000"/>
            <a:gd name="adj3" fmla="val 321"/>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694091" y="500066"/>
          <a:ext cx="6567248" cy="100013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3855"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Общественный Совет </a:t>
          </a:r>
          <a:r>
            <a:rPr lang="ru-RU" sz="1800" kern="1200" dirty="0" err="1">
              <a:solidFill>
                <a:schemeClr val="accent5">
                  <a:lumMod val="50000"/>
                </a:schemeClr>
              </a:solidFill>
              <a:latin typeface="Times New Roman" pitchFamily="18" charset="0"/>
              <a:ea typeface="+mn-ea"/>
              <a:cs typeface="Times New Roman" pitchFamily="18" charset="0"/>
            </a:rPr>
            <a:t>Наволокского</a:t>
          </a:r>
          <a:r>
            <a:rPr lang="ru-RU" sz="1800" kern="1200" dirty="0">
              <a:solidFill>
                <a:schemeClr val="accent5">
                  <a:lumMod val="50000"/>
                </a:schemeClr>
              </a:solidFill>
              <a:latin typeface="Times New Roman" pitchFamily="18" charset="0"/>
              <a:ea typeface="+mn-ea"/>
              <a:cs typeface="Times New Roman" pitchFamily="18" charset="0"/>
            </a:rPr>
            <a:t> городского поселения.  Председатель Муравьева Елена Константиновна.</a:t>
          </a:r>
          <a:endParaRPr lang="ru-RU" sz="1800" kern="1200" dirty="0">
            <a:solidFill>
              <a:schemeClr val="accent5">
                <a:lumMod val="50000"/>
              </a:schemeClr>
            </a:solidFill>
            <a:latin typeface="Times New Roman" pitchFamily="18" charset="0"/>
            <a:cs typeface="Times New Roman" pitchFamily="18" charset="0"/>
          </a:endParaRPr>
        </a:p>
      </dsp:txBody>
      <dsp:txXfrm>
        <a:off x="694091" y="500066"/>
        <a:ext cx="6567248" cy="1000132"/>
      </dsp:txXfrm>
    </dsp:sp>
    <dsp:sp modelId="{052F6C1F-EB67-4700-AA9B-912E0BCD417F}">
      <dsp:nvSpPr>
        <dsp:cNvPr id="0" name=""/>
        <dsp:cNvSpPr/>
      </dsp:nvSpPr>
      <dsp:spPr>
        <a:xfrm>
          <a:off x="69009" y="375049"/>
          <a:ext cx="1250165" cy="125016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79169E-38C5-4721-B36E-6CECC5A4BAA9}">
      <dsp:nvSpPr>
        <dsp:cNvPr id="0" name=""/>
        <dsp:cNvSpPr/>
      </dsp:nvSpPr>
      <dsp:spPr>
        <a:xfrm>
          <a:off x="1057639" y="2000264"/>
          <a:ext cx="6203700" cy="1000132"/>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3855"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 Общественное правозащитное движение </a:t>
          </a:r>
          <a:r>
            <a:rPr lang="ru-RU" sz="1800" kern="1200" dirty="0" err="1">
              <a:solidFill>
                <a:schemeClr val="accent5">
                  <a:lumMod val="50000"/>
                </a:schemeClr>
              </a:solidFill>
              <a:latin typeface="Times New Roman" pitchFamily="18" charset="0"/>
              <a:ea typeface="+mn-ea"/>
              <a:cs typeface="Times New Roman" pitchFamily="18" charset="0"/>
            </a:rPr>
            <a:t>Наволокского</a:t>
          </a:r>
          <a:r>
            <a:rPr lang="ru-RU" sz="1800" kern="1200" dirty="0">
              <a:solidFill>
                <a:schemeClr val="accent5">
                  <a:lumMod val="50000"/>
                </a:schemeClr>
              </a:solidFill>
              <a:latin typeface="Times New Roman" pitchFamily="18" charset="0"/>
              <a:ea typeface="+mn-ea"/>
              <a:cs typeface="Times New Roman" pitchFamily="18" charset="0"/>
            </a:rPr>
            <a:t> городского поселения «За </a:t>
          </a:r>
          <a:r>
            <a:rPr lang="ru-RU" sz="1800" kern="1200" dirty="0" err="1">
              <a:solidFill>
                <a:schemeClr val="accent5">
                  <a:lumMod val="50000"/>
                </a:schemeClr>
              </a:solidFill>
              <a:latin typeface="Times New Roman" pitchFamily="18" charset="0"/>
              <a:ea typeface="+mn-ea"/>
              <a:cs typeface="Times New Roman" pitchFamily="18" charset="0"/>
            </a:rPr>
            <a:t>Наволокский</a:t>
          </a:r>
          <a:r>
            <a:rPr lang="ru-RU" sz="1800" kern="1200" dirty="0">
              <a:solidFill>
                <a:schemeClr val="accent5">
                  <a:lumMod val="50000"/>
                </a:schemeClr>
              </a:solidFill>
              <a:latin typeface="Times New Roman" pitchFamily="18" charset="0"/>
              <a:ea typeface="+mn-ea"/>
              <a:cs typeface="Times New Roman" pitchFamily="18" charset="0"/>
            </a:rPr>
            <a:t> край». Председатель Румянцев Алексей Германович.</a:t>
          </a:r>
          <a:endParaRPr lang="ru-RU" sz="1800" kern="1200" dirty="0">
            <a:solidFill>
              <a:schemeClr val="accent5">
                <a:lumMod val="50000"/>
              </a:schemeClr>
            </a:solidFill>
            <a:latin typeface="Times New Roman" pitchFamily="18" charset="0"/>
            <a:cs typeface="Times New Roman" pitchFamily="18" charset="0"/>
          </a:endParaRPr>
        </a:p>
      </dsp:txBody>
      <dsp:txXfrm>
        <a:off x="1057639" y="2000264"/>
        <a:ext cx="6203700" cy="1000132"/>
      </dsp:txXfrm>
    </dsp:sp>
    <dsp:sp modelId="{5342AECB-5CB5-4A08-9CE7-6DD90A890C3E}">
      <dsp:nvSpPr>
        <dsp:cNvPr id="0" name=""/>
        <dsp:cNvSpPr/>
      </dsp:nvSpPr>
      <dsp:spPr>
        <a:xfrm>
          <a:off x="432557" y="1875247"/>
          <a:ext cx="1250165" cy="125016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4063BAF8-9C91-4E06-BBB0-6F1CC2DBBAFF}">
      <dsp:nvSpPr>
        <dsp:cNvPr id="0" name=""/>
        <dsp:cNvSpPr/>
      </dsp:nvSpPr>
      <dsp:spPr>
        <a:xfrm>
          <a:off x="694091" y="3500462"/>
          <a:ext cx="6567248" cy="1000132"/>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3855"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Совет женщин </a:t>
          </a:r>
          <a:r>
            <a:rPr lang="ru-RU" sz="1800" kern="1200" dirty="0" err="1">
              <a:solidFill>
                <a:schemeClr val="accent5">
                  <a:lumMod val="50000"/>
                </a:schemeClr>
              </a:solidFill>
              <a:latin typeface="Times New Roman" pitchFamily="18" charset="0"/>
              <a:ea typeface="+mn-ea"/>
              <a:cs typeface="Times New Roman" pitchFamily="18" charset="0"/>
            </a:rPr>
            <a:t>Наволокского</a:t>
          </a:r>
          <a:r>
            <a:rPr lang="ru-RU" sz="1800" kern="1200" dirty="0">
              <a:solidFill>
                <a:schemeClr val="accent5">
                  <a:lumMod val="50000"/>
                </a:schemeClr>
              </a:solidFill>
              <a:latin typeface="Times New Roman" pitchFamily="18" charset="0"/>
              <a:ea typeface="+mn-ea"/>
              <a:cs typeface="Times New Roman" pitchFamily="18" charset="0"/>
            </a:rPr>
            <a:t> городского поселения. Председатель Романова Надежда Владимировна.</a:t>
          </a:r>
          <a:endParaRPr lang="ru-RU" sz="1800" kern="1200" dirty="0">
            <a:solidFill>
              <a:schemeClr val="accent5">
                <a:lumMod val="50000"/>
              </a:schemeClr>
            </a:solidFill>
            <a:latin typeface="Times New Roman" pitchFamily="18" charset="0"/>
            <a:cs typeface="Times New Roman" pitchFamily="18" charset="0"/>
          </a:endParaRPr>
        </a:p>
      </dsp:txBody>
      <dsp:txXfrm>
        <a:off x="694091" y="3500462"/>
        <a:ext cx="6567248" cy="1000132"/>
      </dsp:txXfrm>
    </dsp:sp>
    <dsp:sp modelId="{1700BC00-DC0E-4C9B-BC51-5F75907F6CED}">
      <dsp:nvSpPr>
        <dsp:cNvPr id="0" name=""/>
        <dsp:cNvSpPr/>
      </dsp:nvSpPr>
      <dsp:spPr>
        <a:xfrm>
          <a:off x="69009" y="3375446"/>
          <a:ext cx="1250165" cy="125016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37947" y="-1000670"/>
          <a:ext cx="7787794" cy="7787794"/>
        </a:xfrm>
        <a:prstGeom prst="blockArc">
          <a:avLst>
            <a:gd name="adj1" fmla="val 18900000"/>
            <a:gd name="adj2" fmla="val 2700000"/>
            <a:gd name="adj3" fmla="val 27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05919" y="263052"/>
          <a:ext cx="7132931" cy="52587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err="1">
              <a:solidFill>
                <a:schemeClr val="accent5">
                  <a:lumMod val="50000"/>
                </a:schemeClr>
              </a:solidFill>
              <a:latin typeface="Times New Roman" pitchFamily="18" charset="0"/>
              <a:ea typeface="+mn-ea"/>
              <a:cs typeface="Times New Roman" pitchFamily="18" charset="0"/>
            </a:rPr>
            <a:t>Наволокское</a:t>
          </a:r>
          <a:r>
            <a:rPr lang="ru-RU" sz="1800" kern="1200" dirty="0">
              <a:solidFill>
                <a:schemeClr val="accent5">
                  <a:lumMod val="50000"/>
                </a:schemeClr>
              </a:solidFill>
              <a:latin typeface="Times New Roman" pitchFamily="18" charset="0"/>
              <a:ea typeface="+mn-ea"/>
              <a:cs typeface="Times New Roman" pitchFamily="18" charset="0"/>
            </a:rPr>
            <a:t> отделение Всероссийского общества инвалидов. Председатель Михайлов Евгений Рудольфович</a:t>
          </a:r>
          <a:endParaRPr lang="ru-RU" sz="1800" kern="1200" dirty="0">
            <a:solidFill>
              <a:schemeClr val="accent5">
                <a:lumMod val="50000"/>
              </a:schemeClr>
            </a:solidFill>
            <a:latin typeface="Times New Roman" pitchFamily="18" charset="0"/>
            <a:cs typeface="Times New Roman" pitchFamily="18" charset="0"/>
          </a:endParaRPr>
        </a:p>
      </dsp:txBody>
      <dsp:txXfrm>
        <a:off x="405919" y="263052"/>
        <a:ext cx="7132931" cy="525872"/>
      </dsp:txXfrm>
    </dsp:sp>
    <dsp:sp modelId="{052F6C1F-EB67-4700-AA9B-912E0BCD417F}">
      <dsp:nvSpPr>
        <dsp:cNvPr id="0" name=""/>
        <dsp:cNvSpPr/>
      </dsp:nvSpPr>
      <dsp:spPr>
        <a:xfrm>
          <a:off x="77249" y="19731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79169E-38C5-4721-B36E-6CECC5A4BAA9}">
      <dsp:nvSpPr>
        <dsp:cNvPr id="0" name=""/>
        <dsp:cNvSpPr/>
      </dsp:nvSpPr>
      <dsp:spPr>
        <a:xfrm>
          <a:off x="882144" y="1052324"/>
          <a:ext cx="6656705" cy="525872"/>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Молодёжный Совет Наволокского городского поселения. Председатель </a:t>
          </a:r>
          <a:r>
            <a:rPr lang="ru-RU" sz="1800" kern="1200" dirty="0" err="1">
              <a:solidFill>
                <a:schemeClr val="accent5">
                  <a:lumMod val="50000"/>
                </a:schemeClr>
              </a:solidFill>
              <a:latin typeface="Times New Roman" pitchFamily="18" charset="0"/>
              <a:ea typeface="+mn-ea"/>
              <a:cs typeface="Times New Roman" pitchFamily="18" charset="0"/>
            </a:rPr>
            <a:t>Ремезкова</a:t>
          </a:r>
          <a:r>
            <a:rPr lang="ru-RU" sz="1800" kern="1200" dirty="0">
              <a:solidFill>
                <a:schemeClr val="accent5">
                  <a:lumMod val="50000"/>
                </a:schemeClr>
              </a:solidFill>
              <a:latin typeface="Times New Roman" pitchFamily="18" charset="0"/>
              <a:ea typeface="+mn-ea"/>
              <a:cs typeface="Times New Roman" pitchFamily="18" charset="0"/>
            </a:rPr>
            <a:t> Дарья.</a:t>
          </a:r>
          <a:endParaRPr lang="ru-RU" sz="1800" kern="1200" dirty="0">
            <a:solidFill>
              <a:schemeClr val="accent5">
                <a:lumMod val="50000"/>
              </a:schemeClr>
            </a:solidFill>
            <a:latin typeface="Times New Roman" pitchFamily="18" charset="0"/>
            <a:cs typeface="Times New Roman" pitchFamily="18" charset="0"/>
          </a:endParaRPr>
        </a:p>
      </dsp:txBody>
      <dsp:txXfrm>
        <a:off x="882144" y="1052324"/>
        <a:ext cx="6656705" cy="525872"/>
      </dsp:txXfrm>
    </dsp:sp>
    <dsp:sp modelId="{5342AECB-5CB5-4A08-9CE7-6DD90A890C3E}">
      <dsp:nvSpPr>
        <dsp:cNvPr id="0" name=""/>
        <dsp:cNvSpPr/>
      </dsp:nvSpPr>
      <dsp:spPr>
        <a:xfrm>
          <a:off x="553474" y="986590"/>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96ED0CBF-2FA0-4D4E-AAF3-DF6D287D18DC}">
      <dsp:nvSpPr>
        <dsp:cNvPr id="0" name=""/>
        <dsp:cNvSpPr/>
      </dsp:nvSpPr>
      <dsp:spPr>
        <a:xfrm>
          <a:off x="1143113" y="1841018"/>
          <a:ext cx="6395736" cy="525872"/>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Совет ветеранов города Наволоки. Председатель Груздева Нина Васильевна</a:t>
          </a:r>
          <a:endParaRPr lang="ru-RU" sz="1800" kern="1200" dirty="0">
            <a:solidFill>
              <a:schemeClr val="accent5">
                <a:lumMod val="50000"/>
              </a:schemeClr>
            </a:solidFill>
            <a:latin typeface="Times New Roman" pitchFamily="18" charset="0"/>
            <a:cs typeface="Times New Roman" pitchFamily="18" charset="0"/>
          </a:endParaRPr>
        </a:p>
      </dsp:txBody>
      <dsp:txXfrm>
        <a:off x="1143113" y="1841018"/>
        <a:ext cx="6395736" cy="525872"/>
      </dsp:txXfrm>
    </dsp:sp>
    <dsp:sp modelId="{41232CCE-2CEE-4D43-A886-002C2227574E}">
      <dsp:nvSpPr>
        <dsp:cNvPr id="0" name=""/>
        <dsp:cNvSpPr/>
      </dsp:nvSpPr>
      <dsp:spPr>
        <a:xfrm>
          <a:off x="814443" y="177528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93867417-ADB2-44A2-9CFC-2F637DC0C9E9}">
      <dsp:nvSpPr>
        <dsp:cNvPr id="0" name=""/>
        <dsp:cNvSpPr/>
      </dsp:nvSpPr>
      <dsp:spPr>
        <a:xfrm>
          <a:off x="1226438" y="2630290"/>
          <a:ext cx="6312411" cy="525872"/>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Совет ветеранов с. Первомайский. Председатель Смирнова Татьяна Михайловна.</a:t>
          </a:r>
          <a:endParaRPr lang="ru-RU" sz="1800" kern="1200" dirty="0">
            <a:solidFill>
              <a:schemeClr val="accent5">
                <a:lumMod val="50000"/>
              </a:schemeClr>
            </a:solidFill>
            <a:latin typeface="Times New Roman" pitchFamily="18" charset="0"/>
            <a:cs typeface="Times New Roman" pitchFamily="18" charset="0"/>
          </a:endParaRPr>
        </a:p>
      </dsp:txBody>
      <dsp:txXfrm>
        <a:off x="1226438" y="2630290"/>
        <a:ext cx="6312411" cy="525872"/>
      </dsp:txXfrm>
    </dsp:sp>
    <dsp:sp modelId="{1700BC00-DC0E-4C9B-BC51-5F75907F6CED}">
      <dsp:nvSpPr>
        <dsp:cNvPr id="0" name=""/>
        <dsp:cNvSpPr/>
      </dsp:nvSpPr>
      <dsp:spPr>
        <a:xfrm>
          <a:off x="897768" y="2564556"/>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340E5854-C66E-409D-999C-6BA7D743D7C8}">
      <dsp:nvSpPr>
        <dsp:cNvPr id="0" name=""/>
        <dsp:cNvSpPr/>
      </dsp:nvSpPr>
      <dsp:spPr>
        <a:xfrm>
          <a:off x="1143113" y="3419562"/>
          <a:ext cx="6395736" cy="525872"/>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Совет ветеранов с. Октябрьский. Председатель </a:t>
          </a:r>
          <a:r>
            <a:rPr lang="ru-RU" sz="1800" kern="1200" dirty="0" err="1">
              <a:solidFill>
                <a:schemeClr val="accent5">
                  <a:lumMod val="50000"/>
                </a:schemeClr>
              </a:solidFill>
              <a:latin typeface="Times New Roman" pitchFamily="18" charset="0"/>
              <a:ea typeface="+mn-ea"/>
              <a:cs typeface="Times New Roman" pitchFamily="18" charset="0"/>
            </a:rPr>
            <a:t>Паульман</a:t>
          </a:r>
          <a:r>
            <a:rPr lang="ru-RU" sz="1800" kern="1200" dirty="0">
              <a:solidFill>
                <a:schemeClr val="accent5">
                  <a:lumMod val="50000"/>
                </a:schemeClr>
              </a:solidFill>
              <a:latin typeface="Times New Roman" pitchFamily="18" charset="0"/>
              <a:ea typeface="+mn-ea"/>
              <a:cs typeface="Times New Roman" pitchFamily="18" charset="0"/>
            </a:rPr>
            <a:t> Римма Ивановна</a:t>
          </a:r>
          <a:endParaRPr lang="ru-RU" sz="1800" kern="1200" dirty="0">
            <a:solidFill>
              <a:schemeClr val="accent5">
                <a:lumMod val="50000"/>
              </a:schemeClr>
            </a:solidFill>
            <a:latin typeface="Times New Roman" pitchFamily="18" charset="0"/>
            <a:cs typeface="Times New Roman" pitchFamily="18" charset="0"/>
          </a:endParaRPr>
        </a:p>
      </dsp:txBody>
      <dsp:txXfrm>
        <a:off x="1143113" y="3419562"/>
        <a:ext cx="6395736" cy="525872"/>
      </dsp:txXfrm>
    </dsp:sp>
    <dsp:sp modelId="{9CCA6A7A-BF9E-4629-9A98-3F52FACD272C}">
      <dsp:nvSpPr>
        <dsp:cNvPr id="0" name=""/>
        <dsp:cNvSpPr/>
      </dsp:nvSpPr>
      <dsp:spPr>
        <a:xfrm>
          <a:off x="814443" y="335382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6274A452-2BAB-44ED-8E96-7C6F612425DB}">
      <dsp:nvSpPr>
        <dsp:cNvPr id="0" name=""/>
        <dsp:cNvSpPr/>
      </dsp:nvSpPr>
      <dsp:spPr>
        <a:xfrm>
          <a:off x="882144" y="4208256"/>
          <a:ext cx="6656705" cy="525872"/>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Совет ветеранов с. </a:t>
          </a:r>
          <a:r>
            <a:rPr lang="ru-RU" sz="1800" kern="1200" dirty="0" err="1">
              <a:solidFill>
                <a:schemeClr val="accent5">
                  <a:lumMod val="50000"/>
                </a:schemeClr>
              </a:solidFill>
              <a:latin typeface="Times New Roman" pitchFamily="18" charset="0"/>
              <a:ea typeface="+mn-ea"/>
              <a:cs typeface="Times New Roman" pitchFamily="18" charset="0"/>
            </a:rPr>
            <a:t>Станко</a:t>
          </a:r>
          <a:r>
            <a:rPr lang="ru-RU" sz="1800" kern="1200" dirty="0">
              <a:solidFill>
                <a:schemeClr val="accent5">
                  <a:lumMod val="50000"/>
                </a:schemeClr>
              </a:solidFill>
              <a:latin typeface="Times New Roman" pitchFamily="18" charset="0"/>
              <a:ea typeface="+mn-ea"/>
              <a:cs typeface="Times New Roman" pitchFamily="18" charset="0"/>
            </a:rPr>
            <a:t>. Председатель Васькина Галина Викторовна.</a:t>
          </a:r>
          <a:endParaRPr lang="ru-RU" sz="1800" kern="1200" dirty="0">
            <a:solidFill>
              <a:schemeClr val="accent5">
                <a:lumMod val="50000"/>
              </a:schemeClr>
            </a:solidFill>
            <a:latin typeface="Times New Roman" pitchFamily="18" charset="0"/>
            <a:cs typeface="Times New Roman" pitchFamily="18" charset="0"/>
          </a:endParaRPr>
        </a:p>
      </dsp:txBody>
      <dsp:txXfrm>
        <a:off x="882144" y="4208256"/>
        <a:ext cx="6656705" cy="525872"/>
      </dsp:txXfrm>
    </dsp:sp>
    <dsp:sp modelId="{4459462F-2D0C-4CCC-8159-1207EE2038C9}">
      <dsp:nvSpPr>
        <dsp:cNvPr id="0" name=""/>
        <dsp:cNvSpPr/>
      </dsp:nvSpPr>
      <dsp:spPr>
        <a:xfrm>
          <a:off x="553474" y="4142522"/>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7807916-FB08-410F-A39C-91A178596CE9}">
      <dsp:nvSpPr>
        <dsp:cNvPr id="0" name=""/>
        <dsp:cNvSpPr/>
      </dsp:nvSpPr>
      <dsp:spPr>
        <a:xfrm>
          <a:off x="405919" y="4997528"/>
          <a:ext cx="7132931" cy="525872"/>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Союз пенсионеров России по Кинешемскому району. Председатель Виноградова Римма Константиновна.</a:t>
          </a:r>
          <a:endParaRPr lang="ru-RU" sz="1800" kern="1200" dirty="0">
            <a:solidFill>
              <a:schemeClr val="accent5">
                <a:lumMod val="50000"/>
              </a:schemeClr>
            </a:solidFill>
            <a:latin typeface="Times New Roman" pitchFamily="18" charset="0"/>
            <a:cs typeface="Times New Roman" pitchFamily="18" charset="0"/>
          </a:endParaRPr>
        </a:p>
      </dsp:txBody>
      <dsp:txXfrm>
        <a:off x="405919" y="4997528"/>
        <a:ext cx="7132931" cy="525872"/>
      </dsp:txXfrm>
    </dsp:sp>
    <dsp:sp modelId="{6E23B5E7-529B-43C2-95DA-40FE7068AD8A}">
      <dsp:nvSpPr>
        <dsp:cNvPr id="0" name=""/>
        <dsp:cNvSpPr/>
      </dsp:nvSpPr>
      <dsp:spPr>
        <a:xfrm>
          <a:off x="77249" y="493179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37947" y="-1000670"/>
          <a:ext cx="7787794" cy="7787794"/>
        </a:xfrm>
        <a:prstGeom prst="blockArc">
          <a:avLst>
            <a:gd name="adj1" fmla="val 18900000"/>
            <a:gd name="adj2" fmla="val 2700000"/>
            <a:gd name="adj3" fmla="val 27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05919" y="263052"/>
          <a:ext cx="7132931" cy="52587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ТОС «Красная горка» - председатель Комарова Светлана Витальевна</a:t>
          </a:r>
        </a:p>
      </dsp:txBody>
      <dsp:txXfrm>
        <a:off x="405919" y="263052"/>
        <a:ext cx="7132931" cy="525872"/>
      </dsp:txXfrm>
    </dsp:sp>
    <dsp:sp modelId="{052F6C1F-EB67-4700-AA9B-912E0BCD417F}">
      <dsp:nvSpPr>
        <dsp:cNvPr id="0" name=""/>
        <dsp:cNvSpPr/>
      </dsp:nvSpPr>
      <dsp:spPr>
        <a:xfrm>
          <a:off x="77249" y="19731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79169E-38C5-4721-B36E-6CECC5A4BAA9}">
      <dsp:nvSpPr>
        <dsp:cNvPr id="0" name=""/>
        <dsp:cNvSpPr/>
      </dsp:nvSpPr>
      <dsp:spPr>
        <a:xfrm>
          <a:off x="882144" y="1052324"/>
          <a:ext cx="6656705" cy="525872"/>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ТОС «Ищеино» - председатель Зайцев Дмитрий Александрович</a:t>
          </a:r>
        </a:p>
      </dsp:txBody>
      <dsp:txXfrm>
        <a:off x="882144" y="1052324"/>
        <a:ext cx="6656705" cy="525872"/>
      </dsp:txXfrm>
    </dsp:sp>
    <dsp:sp modelId="{5342AECB-5CB5-4A08-9CE7-6DD90A890C3E}">
      <dsp:nvSpPr>
        <dsp:cNvPr id="0" name=""/>
        <dsp:cNvSpPr/>
      </dsp:nvSpPr>
      <dsp:spPr>
        <a:xfrm>
          <a:off x="553474" y="986590"/>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96ED0CBF-2FA0-4D4E-AAF3-DF6D287D18DC}">
      <dsp:nvSpPr>
        <dsp:cNvPr id="0" name=""/>
        <dsp:cNvSpPr/>
      </dsp:nvSpPr>
      <dsp:spPr>
        <a:xfrm>
          <a:off x="1143113" y="1841018"/>
          <a:ext cx="6395736" cy="525872"/>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ТОС «Первомайский» - председатель </a:t>
          </a:r>
          <a:r>
            <a:rPr lang="ru-RU" sz="1800" kern="1200" dirty="0" err="1">
              <a:solidFill>
                <a:srgbClr val="002060"/>
              </a:solidFill>
              <a:latin typeface="Times New Roman" pitchFamily="18" charset="0"/>
              <a:cs typeface="Times New Roman" pitchFamily="18" charset="0"/>
            </a:rPr>
            <a:t>Манукян</a:t>
          </a:r>
          <a:r>
            <a:rPr lang="ru-RU" sz="1800" kern="1200" dirty="0">
              <a:solidFill>
                <a:srgbClr val="002060"/>
              </a:solidFill>
              <a:latin typeface="Times New Roman" pitchFamily="18" charset="0"/>
              <a:cs typeface="Times New Roman" pitchFamily="18" charset="0"/>
            </a:rPr>
            <a:t> Наталья Евгеньевна</a:t>
          </a:r>
        </a:p>
      </dsp:txBody>
      <dsp:txXfrm>
        <a:off x="1143113" y="1841018"/>
        <a:ext cx="6395736" cy="525872"/>
      </dsp:txXfrm>
    </dsp:sp>
    <dsp:sp modelId="{41232CCE-2CEE-4D43-A886-002C2227574E}">
      <dsp:nvSpPr>
        <dsp:cNvPr id="0" name=""/>
        <dsp:cNvSpPr/>
      </dsp:nvSpPr>
      <dsp:spPr>
        <a:xfrm>
          <a:off x="814443" y="177528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93867417-ADB2-44A2-9CFC-2F637DC0C9E9}">
      <dsp:nvSpPr>
        <dsp:cNvPr id="0" name=""/>
        <dsp:cNvSpPr/>
      </dsp:nvSpPr>
      <dsp:spPr>
        <a:xfrm>
          <a:off x="1226438" y="2630290"/>
          <a:ext cx="6312411" cy="525872"/>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ТОС «Нагорный» - председатель Зайцева Галина Юрьевна</a:t>
          </a:r>
        </a:p>
      </dsp:txBody>
      <dsp:txXfrm>
        <a:off x="1226438" y="2630290"/>
        <a:ext cx="6312411" cy="525872"/>
      </dsp:txXfrm>
    </dsp:sp>
    <dsp:sp modelId="{1700BC00-DC0E-4C9B-BC51-5F75907F6CED}">
      <dsp:nvSpPr>
        <dsp:cNvPr id="0" name=""/>
        <dsp:cNvSpPr/>
      </dsp:nvSpPr>
      <dsp:spPr>
        <a:xfrm>
          <a:off x="897768" y="2564556"/>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340E5854-C66E-409D-999C-6BA7D743D7C8}">
      <dsp:nvSpPr>
        <dsp:cNvPr id="0" name=""/>
        <dsp:cNvSpPr/>
      </dsp:nvSpPr>
      <dsp:spPr>
        <a:xfrm>
          <a:off x="1143113" y="3419562"/>
          <a:ext cx="6395736" cy="525872"/>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ТОС «Лесное» - председатель </a:t>
          </a:r>
          <a:r>
            <a:rPr lang="ru-RU" sz="1800" kern="1200" dirty="0" err="1">
              <a:solidFill>
                <a:srgbClr val="002060"/>
              </a:solidFill>
              <a:latin typeface="Times New Roman" pitchFamily="18" charset="0"/>
              <a:cs typeface="Times New Roman" pitchFamily="18" charset="0"/>
            </a:rPr>
            <a:t>Федасов</a:t>
          </a:r>
          <a:r>
            <a:rPr lang="ru-RU" sz="1800" kern="1200" dirty="0">
              <a:solidFill>
                <a:srgbClr val="002060"/>
              </a:solidFill>
              <a:latin typeface="Times New Roman" pitchFamily="18" charset="0"/>
              <a:cs typeface="Times New Roman" pitchFamily="18" charset="0"/>
            </a:rPr>
            <a:t> Сергей Николаевич</a:t>
          </a:r>
        </a:p>
      </dsp:txBody>
      <dsp:txXfrm>
        <a:off x="1143113" y="3419562"/>
        <a:ext cx="6395736" cy="525872"/>
      </dsp:txXfrm>
    </dsp:sp>
    <dsp:sp modelId="{9CCA6A7A-BF9E-4629-9A98-3F52FACD272C}">
      <dsp:nvSpPr>
        <dsp:cNvPr id="0" name=""/>
        <dsp:cNvSpPr/>
      </dsp:nvSpPr>
      <dsp:spPr>
        <a:xfrm>
          <a:off x="814443" y="335382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6274A452-2BAB-44ED-8E96-7C6F612425DB}">
      <dsp:nvSpPr>
        <dsp:cNvPr id="0" name=""/>
        <dsp:cNvSpPr/>
      </dsp:nvSpPr>
      <dsp:spPr>
        <a:xfrm>
          <a:off x="882144" y="4208256"/>
          <a:ext cx="6656705" cy="525872"/>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ТОС «8Марта» - председатель </a:t>
          </a:r>
          <a:r>
            <a:rPr lang="ru-RU" sz="1800" kern="1200" dirty="0" err="1">
              <a:solidFill>
                <a:srgbClr val="002060"/>
              </a:solidFill>
              <a:latin typeface="Times New Roman" pitchFamily="18" charset="0"/>
              <a:cs typeface="Times New Roman" pitchFamily="18" charset="0"/>
            </a:rPr>
            <a:t>Кустова</a:t>
          </a:r>
          <a:r>
            <a:rPr lang="ru-RU" sz="1800" kern="1200" dirty="0">
              <a:solidFill>
                <a:srgbClr val="002060"/>
              </a:solidFill>
              <a:latin typeface="Times New Roman" pitchFamily="18" charset="0"/>
              <a:cs typeface="Times New Roman" pitchFamily="18" charset="0"/>
            </a:rPr>
            <a:t> Татьяна Витальевна</a:t>
          </a:r>
        </a:p>
      </dsp:txBody>
      <dsp:txXfrm>
        <a:off x="882144" y="4208256"/>
        <a:ext cx="6656705" cy="525872"/>
      </dsp:txXfrm>
    </dsp:sp>
    <dsp:sp modelId="{4459462F-2D0C-4CCC-8159-1207EE2038C9}">
      <dsp:nvSpPr>
        <dsp:cNvPr id="0" name=""/>
        <dsp:cNvSpPr/>
      </dsp:nvSpPr>
      <dsp:spPr>
        <a:xfrm>
          <a:off x="553474" y="4142522"/>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7807916-FB08-410F-A39C-91A178596CE9}">
      <dsp:nvSpPr>
        <dsp:cNvPr id="0" name=""/>
        <dsp:cNvSpPr/>
      </dsp:nvSpPr>
      <dsp:spPr>
        <a:xfrm>
          <a:off x="405919" y="4997528"/>
          <a:ext cx="7132931" cy="525872"/>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ТОС «Октябрьский» - председатель Смирнова Лариса Владимировна</a:t>
          </a:r>
        </a:p>
      </dsp:txBody>
      <dsp:txXfrm>
        <a:off x="405919" y="4997528"/>
        <a:ext cx="7132931" cy="525872"/>
      </dsp:txXfrm>
    </dsp:sp>
    <dsp:sp modelId="{6E23B5E7-529B-43C2-95DA-40FE7068AD8A}">
      <dsp:nvSpPr>
        <dsp:cNvPr id="0" name=""/>
        <dsp:cNvSpPr/>
      </dsp:nvSpPr>
      <dsp:spPr>
        <a:xfrm>
          <a:off x="77249" y="493179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1CE55-6D1B-4082-9FF4-EFB6314EA644}">
      <dsp:nvSpPr>
        <dsp:cNvPr id="0" name=""/>
        <dsp:cNvSpPr/>
      </dsp:nvSpPr>
      <dsp:spPr>
        <a:xfrm rot="16200000">
          <a:off x="-719233" y="719234"/>
          <a:ext cx="3456384" cy="2017914"/>
        </a:xfrm>
        <a:prstGeom prst="flowChartManualOperation">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endParaRPr lang="ru-RU" sz="1600" b="1" kern="1200" dirty="0">
            <a:latin typeface="Times New Roman" pitchFamily="18" charset="0"/>
            <a:cs typeface="Times New Roman" pitchFamily="18" charset="0"/>
          </a:endParaRPr>
        </a:p>
        <a:p>
          <a:pPr marL="0" lvl="0" indent="0" algn="ctr" defTabSz="711200">
            <a:lnSpc>
              <a:spcPct val="90000"/>
            </a:lnSpc>
            <a:spcBef>
              <a:spcPct val="0"/>
            </a:spcBef>
            <a:spcAft>
              <a:spcPct val="35000"/>
            </a:spcAft>
            <a:buNone/>
          </a:pPr>
          <a:r>
            <a:rPr lang="ru-RU" sz="1600" b="1" kern="1200" dirty="0">
              <a:solidFill>
                <a:schemeClr val="accent5">
                  <a:lumMod val="50000"/>
                </a:schemeClr>
              </a:solidFill>
              <a:latin typeface="Times New Roman" pitchFamily="18" charset="0"/>
              <a:cs typeface="Times New Roman" pitchFamily="18" charset="0"/>
            </a:rPr>
            <a:t>Обрабатывающие производства</a:t>
          </a:r>
        </a:p>
        <a:p>
          <a:pPr marL="0" lvl="0" indent="0" algn="ctr" defTabSz="711200">
            <a:lnSpc>
              <a:spcPct val="90000"/>
            </a:lnSpc>
            <a:spcBef>
              <a:spcPct val="0"/>
            </a:spcBef>
            <a:spcAft>
              <a:spcPct val="35000"/>
            </a:spcAft>
            <a:buNone/>
          </a:pPr>
          <a:r>
            <a:rPr lang="ru-RU" sz="1600" b="0" kern="1200" dirty="0">
              <a:solidFill>
                <a:schemeClr val="accent5">
                  <a:lumMod val="50000"/>
                </a:schemeClr>
              </a:solidFill>
              <a:latin typeface="Times New Roman" pitchFamily="18" charset="0"/>
              <a:cs typeface="Times New Roman" pitchFamily="18" charset="0"/>
            </a:rPr>
            <a:t>2020 год – 4606,6 млн.руб.</a:t>
          </a:r>
          <a:endParaRPr lang="ru-RU" sz="1600" b="0" kern="1200" dirty="0">
            <a:solidFill>
              <a:schemeClr val="accent5">
                <a:lumMod val="50000"/>
              </a:schemeClr>
            </a:solidFill>
          </a:endParaRPr>
        </a:p>
      </dsp:txBody>
      <dsp:txXfrm rot="5400000">
        <a:off x="2" y="691276"/>
        <a:ext cx="2017914" cy="2073830"/>
      </dsp:txXfrm>
    </dsp:sp>
    <dsp:sp modelId="{0275E026-14F5-4EE8-B1B0-3A74AA3333C0}">
      <dsp:nvSpPr>
        <dsp:cNvPr id="0" name=""/>
        <dsp:cNvSpPr/>
      </dsp:nvSpPr>
      <dsp:spPr>
        <a:xfrm rot="16200000">
          <a:off x="1450799" y="719234"/>
          <a:ext cx="3456384" cy="2017914"/>
        </a:xfrm>
        <a:prstGeom prst="flowChartManualOperation">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ts val="0"/>
            </a:spcAft>
            <a:buNone/>
          </a:pPr>
          <a:r>
            <a:rPr lang="ru-RU" sz="1600" b="1" kern="1200" dirty="0">
              <a:solidFill>
                <a:schemeClr val="accent5">
                  <a:lumMod val="50000"/>
                </a:schemeClr>
              </a:solidFill>
              <a:latin typeface="Times New Roman"/>
              <a:ea typeface="Times New Roman"/>
            </a:rPr>
            <a:t>Обеспечение электроэнергией,</a:t>
          </a:r>
        </a:p>
        <a:p>
          <a:pPr marL="0" lvl="0" indent="0" algn="ctr" defTabSz="711200">
            <a:lnSpc>
              <a:spcPct val="90000"/>
            </a:lnSpc>
            <a:spcBef>
              <a:spcPct val="0"/>
            </a:spcBef>
            <a:spcAft>
              <a:spcPts val="0"/>
            </a:spcAft>
            <a:buNone/>
          </a:pPr>
          <a:r>
            <a:rPr lang="ru-RU" sz="1600" b="1" kern="1200" dirty="0">
              <a:solidFill>
                <a:schemeClr val="accent5">
                  <a:lumMod val="50000"/>
                </a:schemeClr>
              </a:solidFill>
              <a:latin typeface="Times New Roman"/>
              <a:ea typeface="Times New Roman"/>
            </a:rPr>
            <a:t> газом, паром </a:t>
          </a:r>
        </a:p>
        <a:p>
          <a:pPr marL="0" lvl="0" indent="0" algn="ctr" defTabSz="711200">
            <a:lnSpc>
              <a:spcPct val="90000"/>
            </a:lnSpc>
            <a:spcBef>
              <a:spcPct val="0"/>
            </a:spcBef>
            <a:spcAft>
              <a:spcPts val="600"/>
            </a:spcAft>
            <a:buNone/>
          </a:pPr>
          <a:r>
            <a:rPr lang="ru-RU" sz="1600" b="0" kern="1200" dirty="0">
              <a:solidFill>
                <a:schemeClr val="accent5">
                  <a:lumMod val="50000"/>
                </a:schemeClr>
              </a:solidFill>
              <a:latin typeface="Times New Roman"/>
            </a:rPr>
            <a:t>2020 год -  69,4млн.руб.</a:t>
          </a:r>
        </a:p>
        <a:p>
          <a:pPr marL="0" lvl="0" indent="0" algn="ctr" defTabSz="711200">
            <a:lnSpc>
              <a:spcPct val="90000"/>
            </a:lnSpc>
            <a:spcBef>
              <a:spcPct val="0"/>
            </a:spcBef>
            <a:spcAft>
              <a:spcPts val="0"/>
            </a:spcAft>
            <a:buNone/>
          </a:pPr>
          <a:endParaRPr lang="ru-RU" sz="1600" kern="1200" dirty="0"/>
        </a:p>
      </dsp:txBody>
      <dsp:txXfrm rot="5400000">
        <a:off x="2170034" y="691276"/>
        <a:ext cx="2017914" cy="2073830"/>
      </dsp:txXfrm>
    </dsp:sp>
    <dsp:sp modelId="{A848945A-1A63-4B2B-A6DA-4DECDF80EA6F}">
      <dsp:nvSpPr>
        <dsp:cNvPr id="0" name=""/>
        <dsp:cNvSpPr/>
      </dsp:nvSpPr>
      <dsp:spPr>
        <a:xfrm rot="16200000">
          <a:off x="3620056" y="719234"/>
          <a:ext cx="3456384" cy="2017914"/>
        </a:xfrm>
        <a:prstGeom prst="flowChartManualOperation">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accent5">
                  <a:lumMod val="50000"/>
                </a:schemeClr>
              </a:solidFill>
              <a:latin typeface="Times New Roman"/>
              <a:ea typeface="Times New Roman"/>
            </a:rPr>
            <a:t>Водоснабжение; водоотведение, организация сбора и утилизация отходов</a:t>
          </a:r>
        </a:p>
        <a:p>
          <a:pPr marL="0" lvl="0" indent="0" algn="ctr" defTabSz="711200">
            <a:lnSpc>
              <a:spcPct val="90000"/>
            </a:lnSpc>
            <a:spcBef>
              <a:spcPct val="0"/>
            </a:spcBef>
            <a:spcAft>
              <a:spcPct val="35000"/>
            </a:spcAft>
            <a:buNone/>
          </a:pPr>
          <a:r>
            <a:rPr lang="ru-RU" sz="1600" b="0" kern="1200" dirty="0">
              <a:solidFill>
                <a:schemeClr val="accent5">
                  <a:lumMod val="50000"/>
                </a:schemeClr>
              </a:solidFill>
              <a:latin typeface="Times New Roman"/>
            </a:rPr>
            <a:t>2020 год – 35,4 млн.руб.</a:t>
          </a:r>
          <a:endParaRPr lang="ru-RU" sz="1600" b="0" kern="1200" dirty="0">
            <a:solidFill>
              <a:schemeClr val="accent5">
                <a:lumMod val="50000"/>
              </a:schemeClr>
            </a:solidFill>
          </a:endParaRPr>
        </a:p>
      </dsp:txBody>
      <dsp:txXfrm rot="5400000">
        <a:off x="4339291" y="691276"/>
        <a:ext cx="2017914" cy="2073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5AA55-E59E-43E9-BB6F-9F9536BF26B5}">
      <dsp:nvSpPr>
        <dsp:cNvPr id="0" name=""/>
        <dsp:cNvSpPr/>
      </dsp:nvSpPr>
      <dsp:spPr>
        <a:xfrm>
          <a:off x="586754" y="4"/>
          <a:ext cx="2849959" cy="1296561"/>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chemeClr val="accent5">
                  <a:lumMod val="50000"/>
                </a:schemeClr>
              </a:solidFill>
              <a:latin typeface="Times New Roman" pitchFamily="18" charset="0"/>
              <a:cs typeface="Times New Roman" pitchFamily="18" charset="0"/>
            </a:rPr>
            <a:t>66 магазинов</a:t>
          </a:r>
        </a:p>
      </dsp:txBody>
      <dsp:txXfrm>
        <a:off x="966749" y="226902"/>
        <a:ext cx="2089970" cy="583452"/>
      </dsp:txXfrm>
    </dsp:sp>
    <dsp:sp modelId="{02BCC004-843C-4427-9B7B-6FC500928784}">
      <dsp:nvSpPr>
        <dsp:cNvPr id="0" name=""/>
        <dsp:cNvSpPr/>
      </dsp:nvSpPr>
      <dsp:spPr>
        <a:xfrm>
          <a:off x="1639416" y="873212"/>
          <a:ext cx="2500535" cy="1296561"/>
        </a:xfrm>
        <a:prstGeom prst="ellipse">
          <a:avLst/>
        </a:prstGeom>
        <a:solidFill>
          <a:schemeClr val="accent3">
            <a:alpha val="50000"/>
            <a:hueOff val="1355300"/>
            <a:satOff val="50000"/>
            <a:lumOff val="-7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chemeClr val="accent5">
                  <a:lumMod val="50000"/>
                </a:schemeClr>
              </a:solidFill>
              <a:latin typeface="Times New Roman" pitchFamily="18" charset="0"/>
              <a:cs typeface="Times New Roman" pitchFamily="18" charset="0"/>
            </a:rPr>
            <a:t>21  предприятие бытового обслуживания</a:t>
          </a:r>
        </a:p>
      </dsp:txBody>
      <dsp:txXfrm>
        <a:off x="2404163" y="1208157"/>
        <a:ext cx="1500321" cy="713108"/>
      </dsp:txXfrm>
    </dsp:sp>
    <dsp:sp modelId="{A7017BD5-C2B8-464B-8C12-9F6D7F3C5FC0}">
      <dsp:nvSpPr>
        <dsp:cNvPr id="0" name=""/>
        <dsp:cNvSpPr/>
      </dsp:nvSpPr>
      <dsp:spPr>
        <a:xfrm>
          <a:off x="0" y="873212"/>
          <a:ext cx="2379903" cy="1296561"/>
        </a:xfrm>
        <a:prstGeom prst="ellipse">
          <a:avLst/>
        </a:prstGeom>
        <a:solidFill>
          <a:schemeClr val="accent3">
            <a:alpha val="50000"/>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chemeClr val="accent5">
                  <a:lumMod val="50000"/>
                </a:schemeClr>
              </a:solidFill>
              <a:latin typeface="Times New Roman" pitchFamily="18" charset="0"/>
              <a:cs typeface="Times New Roman" pitchFamily="18" charset="0"/>
            </a:rPr>
            <a:t>11 предприятий общественного питания</a:t>
          </a:r>
        </a:p>
      </dsp:txBody>
      <dsp:txXfrm>
        <a:off x="224107" y="1208157"/>
        <a:ext cx="1427942" cy="7131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43088" y="-1000670"/>
          <a:ext cx="7787794" cy="7787794"/>
        </a:xfrm>
        <a:prstGeom prst="blockArc">
          <a:avLst>
            <a:gd name="adj1" fmla="val 18900000"/>
            <a:gd name="adj2" fmla="val 2700000"/>
            <a:gd name="adj3" fmla="val 277"/>
          </a:avLst>
        </a:pr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543703" y="361537"/>
          <a:ext cx="6990005" cy="723538"/>
        </a:xfrm>
        <a:prstGeom prst="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4308" tIns="50800" rIns="50800" bIns="50800" numCol="1" spcCol="1270" anchor="ctr" anchorCtr="0">
          <a:noAutofit/>
        </a:bodyPr>
        <a:lstStyle/>
        <a:p>
          <a:pPr marL="0" lvl="0" indent="0" algn="l" defTabSz="889000">
            <a:lnSpc>
              <a:spcPct val="90000"/>
            </a:lnSpc>
            <a:spcBef>
              <a:spcPct val="0"/>
            </a:spcBef>
            <a:spcAft>
              <a:spcPct val="35000"/>
            </a:spcAft>
            <a:buNone/>
          </a:pPr>
          <a:r>
            <a:rPr lang="ru-RU" sz="2000" b="0" kern="1200" dirty="0">
              <a:solidFill>
                <a:srgbClr val="002060"/>
              </a:solidFill>
              <a:latin typeface="Times New Roman" pitchFamily="18" charset="0"/>
              <a:cs typeface="Times New Roman" pitchFamily="18" charset="0"/>
            </a:rPr>
            <a:t>Ремонт муниципального жилищного фонда – 283,0 тыс.руб.</a:t>
          </a:r>
        </a:p>
      </dsp:txBody>
      <dsp:txXfrm>
        <a:off x="543703" y="361537"/>
        <a:ext cx="6990005" cy="723538"/>
      </dsp:txXfrm>
    </dsp:sp>
    <dsp:sp modelId="{052F6C1F-EB67-4700-AA9B-912E0BCD417F}">
      <dsp:nvSpPr>
        <dsp:cNvPr id="0" name=""/>
        <dsp:cNvSpPr/>
      </dsp:nvSpPr>
      <dsp:spPr>
        <a:xfrm>
          <a:off x="91492" y="271095"/>
          <a:ext cx="904422" cy="904422"/>
        </a:xfrm>
        <a:prstGeom prst="ellipse">
          <a:avLst/>
        </a:prstGeom>
        <a:solidFill>
          <a:schemeClr val="lt1">
            <a:hueOff val="0"/>
            <a:satOff val="0"/>
            <a:lumOff val="0"/>
            <a:alphaOff val="0"/>
          </a:schemeClr>
        </a:solidFill>
        <a:ln w="6350" cap="flat" cmpd="sng" algn="ctr">
          <a:solidFill>
            <a:schemeClr val="accent2">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137F730-0FFF-4ADC-9667-420605992DDA}">
      <dsp:nvSpPr>
        <dsp:cNvPr id="0" name=""/>
        <dsp:cNvSpPr/>
      </dsp:nvSpPr>
      <dsp:spPr>
        <a:xfrm>
          <a:off x="1062169" y="1446497"/>
          <a:ext cx="6471539" cy="723538"/>
        </a:xfrm>
        <a:prstGeom prst="rect">
          <a:avLst/>
        </a:prstGeom>
        <a:gradFill rotWithShape="0">
          <a:gsLst>
            <a:gs pos="0">
              <a:schemeClr val="accent2">
                <a:shade val="50000"/>
                <a:hueOff val="-236469"/>
                <a:satOff val="3113"/>
                <a:lumOff val="18647"/>
                <a:alphaOff val="0"/>
                <a:satMod val="103000"/>
                <a:lumMod val="102000"/>
                <a:tint val="94000"/>
              </a:schemeClr>
            </a:gs>
            <a:gs pos="50000">
              <a:schemeClr val="accent2">
                <a:shade val="50000"/>
                <a:hueOff val="-236469"/>
                <a:satOff val="3113"/>
                <a:lumOff val="18647"/>
                <a:alphaOff val="0"/>
                <a:satMod val="110000"/>
                <a:lumMod val="100000"/>
                <a:shade val="100000"/>
              </a:schemeClr>
            </a:gs>
            <a:gs pos="100000">
              <a:schemeClr val="accent2">
                <a:shade val="50000"/>
                <a:hueOff val="-236469"/>
                <a:satOff val="3113"/>
                <a:lumOff val="18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4308" tIns="50800" rIns="50800" bIns="50800" numCol="1" spcCol="1270" anchor="ctr" anchorCtr="0">
          <a:noAutofit/>
        </a:bodyPr>
        <a:lstStyle/>
        <a:p>
          <a:pPr marL="0" lvl="0" indent="0" algn="l" defTabSz="889000">
            <a:lnSpc>
              <a:spcPct val="90000"/>
            </a:lnSpc>
            <a:spcBef>
              <a:spcPct val="0"/>
            </a:spcBef>
            <a:spcAft>
              <a:spcPct val="35000"/>
            </a:spcAft>
            <a:buNone/>
          </a:pPr>
          <a:r>
            <a:rPr lang="ru-RU" sz="2000" b="0" kern="1200" dirty="0">
              <a:solidFill>
                <a:srgbClr val="002060"/>
              </a:solidFill>
              <a:latin typeface="Times New Roman" pitchFamily="18" charset="0"/>
              <a:cs typeface="Times New Roman" pitchFamily="18" charset="0"/>
            </a:rPr>
            <a:t>Разработка проекта сноса (демонтажа части дома №25 по ул.  4 Пятилетка г.Наволоки – 25,0 тыс.руб.</a:t>
          </a:r>
        </a:p>
      </dsp:txBody>
      <dsp:txXfrm>
        <a:off x="1062169" y="1446497"/>
        <a:ext cx="6471539" cy="723538"/>
      </dsp:txXfrm>
    </dsp:sp>
    <dsp:sp modelId="{C1053215-20D8-4FAA-8CA8-7D93E664AF2B}">
      <dsp:nvSpPr>
        <dsp:cNvPr id="0" name=""/>
        <dsp:cNvSpPr/>
      </dsp:nvSpPr>
      <dsp:spPr>
        <a:xfrm>
          <a:off x="609958" y="1356055"/>
          <a:ext cx="904422" cy="904422"/>
        </a:xfrm>
        <a:prstGeom prst="ellipse">
          <a:avLst/>
        </a:prstGeom>
        <a:solidFill>
          <a:schemeClr val="lt1">
            <a:hueOff val="0"/>
            <a:satOff val="0"/>
            <a:lumOff val="0"/>
            <a:alphaOff val="0"/>
          </a:schemeClr>
        </a:solidFill>
        <a:ln w="6350" cap="flat" cmpd="sng" algn="ctr">
          <a:solidFill>
            <a:schemeClr val="accent2">
              <a:shade val="50000"/>
              <a:hueOff val="-222396"/>
              <a:satOff val="3463"/>
              <a:lumOff val="1725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6E876FF-80EA-4013-B654-593F5A1EF724}">
      <dsp:nvSpPr>
        <dsp:cNvPr id="0" name=""/>
        <dsp:cNvSpPr/>
      </dsp:nvSpPr>
      <dsp:spPr>
        <a:xfrm>
          <a:off x="1221297" y="2531457"/>
          <a:ext cx="6312411" cy="723538"/>
        </a:xfrm>
        <a:prstGeom prst="rect">
          <a:avLst/>
        </a:prstGeom>
        <a:gradFill rotWithShape="0">
          <a:gsLst>
            <a:gs pos="0">
              <a:schemeClr val="accent2">
                <a:shade val="50000"/>
                <a:hueOff val="-472938"/>
                <a:satOff val="6226"/>
                <a:lumOff val="37294"/>
                <a:alphaOff val="0"/>
                <a:satMod val="103000"/>
                <a:lumMod val="102000"/>
                <a:tint val="94000"/>
              </a:schemeClr>
            </a:gs>
            <a:gs pos="50000">
              <a:schemeClr val="accent2">
                <a:shade val="50000"/>
                <a:hueOff val="-472938"/>
                <a:satOff val="6226"/>
                <a:lumOff val="37294"/>
                <a:alphaOff val="0"/>
                <a:satMod val="110000"/>
                <a:lumMod val="100000"/>
                <a:shade val="100000"/>
              </a:schemeClr>
            </a:gs>
            <a:gs pos="100000">
              <a:schemeClr val="accent2">
                <a:shade val="50000"/>
                <a:hueOff val="-472938"/>
                <a:satOff val="6226"/>
                <a:lumOff val="37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4308" tIns="50800" rIns="50800" bIns="50800" numCol="1" spcCol="1270" anchor="ctr" anchorCtr="0">
          <a:noAutofit/>
        </a:bodyPr>
        <a:lstStyle/>
        <a:p>
          <a:pPr marL="0" lvl="0" indent="0" algn="l" defTabSz="889000">
            <a:lnSpc>
              <a:spcPct val="90000"/>
            </a:lnSpc>
            <a:spcBef>
              <a:spcPct val="0"/>
            </a:spcBef>
            <a:spcAft>
              <a:spcPct val="35000"/>
            </a:spcAft>
            <a:buNone/>
          </a:pPr>
          <a:r>
            <a:rPr lang="ru-RU" sz="2000" b="0" kern="1200" dirty="0">
              <a:solidFill>
                <a:srgbClr val="002060"/>
              </a:solidFill>
              <a:latin typeface="Times New Roman" pitchFamily="18" charset="0"/>
              <a:cs typeface="Times New Roman" pitchFamily="18" charset="0"/>
            </a:rPr>
            <a:t>Взносы на капитальный ремонт общего имущества в многоквартирных домах – 1527,2 тыс.руб.</a:t>
          </a:r>
        </a:p>
      </dsp:txBody>
      <dsp:txXfrm>
        <a:off x="1221297" y="2531457"/>
        <a:ext cx="6312411" cy="723538"/>
      </dsp:txXfrm>
    </dsp:sp>
    <dsp:sp modelId="{5342AECB-5CB5-4A08-9CE7-6DD90A890C3E}">
      <dsp:nvSpPr>
        <dsp:cNvPr id="0" name=""/>
        <dsp:cNvSpPr/>
      </dsp:nvSpPr>
      <dsp:spPr>
        <a:xfrm>
          <a:off x="769085" y="2441015"/>
          <a:ext cx="904422" cy="904422"/>
        </a:xfrm>
        <a:prstGeom prst="ellipse">
          <a:avLst/>
        </a:prstGeom>
        <a:solidFill>
          <a:schemeClr val="lt1">
            <a:hueOff val="0"/>
            <a:satOff val="0"/>
            <a:lumOff val="0"/>
            <a:alphaOff val="0"/>
          </a:schemeClr>
        </a:solidFill>
        <a:ln w="6350" cap="flat" cmpd="sng" algn="ctr">
          <a:solidFill>
            <a:schemeClr val="accent2">
              <a:shade val="50000"/>
              <a:hueOff val="-444793"/>
              <a:satOff val="6926"/>
              <a:lumOff val="34499"/>
              <a:alphaOff val="0"/>
            </a:schemeClr>
          </a:solidFill>
          <a:prstDash val="solid"/>
          <a:miter lim="800000"/>
        </a:ln>
        <a:effectLst/>
      </dsp:spPr>
      <dsp:style>
        <a:lnRef idx="1">
          <a:scrgbClr r="0" g="0" b="0"/>
        </a:lnRef>
        <a:fillRef idx="1">
          <a:scrgbClr r="0" g="0" b="0"/>
        </a:fillRef>
        <a:effectRef idx="2">
          <a:scrgbClr r="0" g="0" b="0"/>
        </a:effectRef>
        <a:fontRef idx="minor"/>
      </dsp:style>
    </dsp:sp>
    <dsp:sp modelId="{2CFFAE22-99A9-4E49-923B-FA622EE09DA2}">
      <dsp:nvSpPr>
        <dsp:cNvPr id="0" name=""/>
        <dsp:cNvSpPr/>
      </dsp:nvSpPr>
      <dsp:spPr>
        <a:xfrm>
          <a:off x="1062169" y="3616418"/>
          <a:ext cx="6471539" cy="723538"/>
        </a:xfrm>
        <a:prstGeom prst="rect">
          <a:avLst/>
        </a:prstGeom>
        <a:gradFill rotWithShape="0">
          <a:gsLst>
            <a:gs pos="0">
              <a:schemeClr val="accent2">
                <a:shade val="50000"/>
                <a:hueOff val="-472938"/>
                <a:satOff val="6226"/>
                <a:lumOff val="37294"/>
                <a:alphaOff val="0"/>
                <a:satMod val="103000"/>
                <a:lumMod val="102000"/>
                <a:tint val="94000"/>
              </a:schemeClr>
            </a:gs>
            <a:gs pos="50000">
              <a:schemeClr val="accent2">
                <a:shade val="50000"/>
                <a:hueOff val="-472938"/>
                <a:satOff val="6226"/>
                <a:lumOff val="37294"/>
                <a:alphaOff val="0"/>
                <a:satMod val="110000"/>
                <a:lumMod val="100000"/>
                <a:shade val="100000"/>
              </a:schemeClr>
            </a:gs>
            <a:gs pos="100000">
              <a:schemeClr val="accent2">
                <a:shade val="50000"/>
                <a:hueOff val="-472938"/>
                <a:satOff val="6226"/>
                <a:lumOff val="37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4308" tIns="50800" rIns="50800" bIns="50800" numCol="1" spcCol="1270" anchor="ctr" anchorCtr="0">
          <a:noAutofit/>
        </a:bodyPr>
        <a:lstStyle/>
        <a:p>
          <a:pPr marL="0" lvl="0" indent="0" algn="l" defTabSz="889000">
            <a:lnSpc>
              <a:spcPct val="90000"/>
            </a:lnSpc>
            <a:spcBef>
              <a:spcPct val="0"/>
            </a:spcBef>
            <a:spcAft>
              <a:spcPct val="35000"/>
            </a:spcAft>
            <a:buNone/>
          </a:pPr>
          <a:r>
            <a:rPr lang="ru-RU" sz="2000" b="0" kern="1200" dirty="0">
              <a:solidFill>
                <a:srgbClr val="002060"/>
              </a:solidFill>
              <a:latin typeface="Times New Roman" pitchFamily="18" charset="0"/>
              <a:cs typeface="Times New Roman" pitchFamily="18" charset="0"/>
            </a:rPr>
            <a:t>Софинансирование капитального ремонта общего имущества дома №1 ул.Вилкова г.Наволоки – 88,1 тыс.руб.</a:t>
          </a:r>
        </a:p>
      </dsp:txBody>
      <dsp:txXfrm>
        <a:off x="1062169" y="3616418"/>
        <a:ext cx="6471539" cy="723538"/>
      </dsp:txXfrm>
    </dsp:sp>
    <dsp:sp modelId="{4FE1CFB4-81EB-493C-B448-D3CE0659645F}">
      <dsp:nvSpPr>
        <dsp:cNvPr id="0" name=""/>
        <dsp:cNvSpPr/>
      </dsp:nvSpPr>
      <dsp:spPr>
        <a:xfrm>
          <a:off x="609958" y="3525975"/>
          <a:ext cx="904422" cy="904422"/>
        </a:xfrm>
        <a:prstGeom prst="ellipse">
          <a:avLst/>
        </a:prstGeom>
        <a:solidFill>
          <a:schemeClr val="lt1">
            <a:hueOff val="0"/>
            <a:satOff val="0"/>
            <a:lumOff val="0"/>
            <a:alphaOff val="0"/>
          </a:schemeClr>
        </a:solidFill>
        <a:ln w="6350" cap="flat" cmpd="sng" algn="ctr">
          <a:solidFill>
            <a:schemeClr val="accent2">
              <a:shade val="50000"/>
              <a:hueOff val="-444793"/>
              <a:satOff val="6926"/>
              <a:lumOff val="34499"/>
              <a:alphaOff val="0"/>
            </a:schemeClr>
          </a:solidFill>
          <a:prstDash val="solid"/>
          <a:miter lim="800000"/>
        </a:ln>
        <a:effectLst/>
      </dsp:spPr>
      <dsp:style>
        <a:lnRef idx="1">
          <a:scrgbClr r="0" g="0" b="0"/>
        </a:lnRef>
        <a:fillRef idx="1">
          <a:scrgbClr r="0" g="0" b="0"/>
        </a:fillRef>
        <a:effectRef idx="2">
          <a:scrgbClr r="0" g="0" b="0"/>
        </a:effectRef>
        <a:fontRef idx="minor"/>
      </dsp:style>
    </dsp:sp>
    <dsp:sp modelId="{6023554F-4425-46A7-ACB7-0E7CF673FA0E}">
      <dsp:nvSpPr>
        <dsp:cNvPr id="0" name=""/>
        <dsp:cNvSpPr/>
      </dsp:nvSpPr>
      <dsp:spPr>
        <a:xfrm>
          <a:off x="543703" y="4701378"/>
          <a:ext cx="6990005" cy="723538"/>
        </a:xfrm>
        <a:prstGeom prst="rect">
          <a:avLst/>
        </a:prstGeom>
        <a:gradFill rotWithShape="0">
          <a:gsLst>
            <a:gs pos="0">
              <a:schemeClr val="accent2">
                <a:shade val="50000"/>
                <a:hueOff val="-236469"/>
                <a:satOff val="3113"/>
                <a:lumOff val="18647"/>
                <a:alphaOff val="0"/>
                <a:satMod val="103000"/>
                <a:lumMod val="102000"/>
                <a:tint val="94000"/>
              </a:schemeClr>
            </a:gs>
            <a:gs pos="50000">
              <a:schemeClr val="accent2">
                <a:shade val="50000"/>
                <a:hueOff val="-236469"/>
                <a:satOff val="3113"/>
                <a:lumOff val="18647"/>
                <a:alphaOff val="0"/>
                <a:satMod val="110000"/>
                <a:lumMod val="100000"/>
                <a:shade val="100000"/>
              </a:schemeClr>
            </a:gs>
            <a:gs pos="100000">
              <a:schemeClr val="accent2">
                <a:shade val="50000"/>
                <a:hueOff val="-236469"/>
                <a:satOff val="3113"/>
                <a:lumOff val="18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4308" tIns="50800" rIns="50800" bIns="50800" numCol="1" spcCol="1270" anchor="ctr" anchorCtr="0">
          <a:noAutofit/>
        </a:bodyPr>
        <a:lstStyle/>
        <a:p>
          <a:pPr marL="0" lvl="0" indent="0" algn="l" defTabSz="889000">
            <a:lnSpc>
              <a:spcPct val="90000"/>
            </a:lnSpc>
            <a:spcBef>
              <a:spcPct val="0"/>
            </a:spcBef>
            <a:spcAft>
              <a:spcPct val="35000"/>
            </a:spcAft>
            <a:buNone/>
          </a:pPr>
          <a:r>
            <a:rPr lang="ru-RU" sz="2000" b="0" kern="1200" dirty="0">
              <a:solidFill>
                <a:srgbClr val="002060"/>
              </a:solidFill>
              <a:latin typeface="Times New Roman" pitchFamily="18" charset="0"/>
              <a:cs typeface="Times New Roman" pitchFamily="18" charset="0"/>
            </a:rPr>
            <a:t>Прочие мероприятия в области жилищного хозяйства– 37,8 тыс.руб.</a:t>
          </a:r>
        </a:p>
      </dsp:txBody>
      <dsp:txXfrm>
        <a:off x="543703" y="4701378"/>
        <a:ext cx="6990005" cy="723538"/>
      </dsp:txXfrm>
    </dsp:sp>
    <dsp:sp modelId="{4459462F-2D0C-4CCC-8159-1207EE2038C9}">
      <dsp:nvSpPr>
        <dsp:cNvPr id="0" name=""/>
        <dsp:cNvSpPr/>
      </dsp:nvSpPr>
      <dsp:spPr>
        <a:xfrm>
          <a:off x="91492" y="4610935"/>
          <a:ext cx="904422" cy="904422"/>
        </a:xfrm>
        <a:prstGeom prst="ellipse">
          <a:avLst/>
        </a:prstGeom>
        <a:solidFill>
          <a:schemeClr val="lt1">
            <a:hueOff val="0"/>
            <a:satOff val="0"/>
            <a:lumOff val="0"/>
            <a:alphaOff val="0"/>
          </a:schemeClr>
        </a:solidFill>
        <a:ln w="6350" cap="flat" cmpd="sng" algn="ctr">
          <a:solidFill>
            <a:schemeClr val="accent2">
              <a:shade val="50000"/>
              <a:hueOff val="-222396"/>
              <a:satOff val="3463"/>
              <a:lumOff val="1725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7108880" y="-1086685"/>
          <a:ext cx="8459913" cy="8459913"/>
        </a:xfrm>
        <a:prstGeom prst="blockArc">
          <a:avLst>
            <a:gd name="adj1" fmla="val 18900000"/>
            <a:gd name="adj2" fmla="val 2700000"/>
            <a:gd name="adj3" fmla="val 255"/>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D34FEB-3FF6-44D9-8B51-AAA3BAA7CEA3}">
      <dsp:nvSpPr>
        <dsp:cNvPr id="0" name=""/>
        <dsp:cNvSpPr/>
      </dsp:nvSpPr>
      <dsp:spPr>
        <a:xfrm>
          <a:off x="589914" y="392783"/>
          <a:ext cx="7820886" cy="78606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3943"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solidFill>
                <a:srgbClr val="002060"/>
              </a:solidFill>
              <a:latin typeface="Times New Roman" pitchFamily="18" charset="0"/>
              <a:cs typeface="Times New Roman" pitchFamily="18" charset="0"/>
            </a:rPr>
            <a:t>Замена приборов учета в муниципальных квартирах – 9,8 тыс.руб.</a:t>
          </a:r>
        </a:p>
      </dsp:txBody>
      <dsp:txXfrm>
        <a:off x="589914" y="392783"/>
        <a:ext cx="7820886" cy="786069"/>
      </dsp:txXfrm>
    </dsp:sp>
    <dsp:sp modelId="{9C2A1EED-BD66-4FF9-ADB9-120040CA6AEB}">
      <dsp:nvSpPr>
        <dsp:cNvPr id="0" name=""/>
        <dsp:cNvSpPr/>
      </dsp:nvSpPr>
      <dsp:spPr>
        <a:xfrm>
          <a:off x="98621" y="294524"/>
          <a:ext cx="982586" cy="9825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66672B8-74E6-4B09-B611-8454CD98D12C}">
      <dsp:nvSpPr>
        <dsp:cNvPr id="0" name=""/>
        <dsp:cNvSpPr/>
      </dsp:nvSpPr>
      <dsp:spPr>
        <a:xfrm>
          <a:off x="1153188" y="1571510"/>
          <a:ext cx="7257611" cy="786069"/>
        </a:xfrm>
        <a:prstGeom prst="rect">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3943"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solidFill>
                <a:srgbClr val="002060"/>
              </a:solidFill>
              <a:latin typeface="Times New Roman" pitchFamily="18" charset="0"/>
              <a:cs typeface="Times New Roman" pitchFamily="18" charset="0"/>
            </a:rPr>
            <a:t>Техническое обслуживание и ремонт инженерный сетей, находящихся в муниципальной собственности  – 9,1 тыс.руб.</a:t>
          </a:r>
        </a:p>
      </dsp:txBody>
      <dsp:txXfrm>
        <a:off x="1153188" y="1571510"/>
        <a:ext cx="7257611" cy="786069"/>
      </dsp:txXfrm>
    </dsp:sp>
    <dsp:sp modelId="{052F6C1F-EB67-4700-AA9B-912E0BCD417F}">
      <dsp:nvSpPr>
        <dsp:cNvPr id="0" name=""/>
        <dsp:cNvSpPr/>
      </dsp:nvSpPr>
      <dsp:spPr>
        <a:xfrm>
          <a:off x="661895" y="1473251"/>
          <a:ext cx="982586" cy="9825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2">
          <a:scrgbClr r="0" g="0" b="0"/>
        </a:fillRef>
        <a:effectRef idx="0">
          <a:scrgbClr r="0" g="0" b="0"/>
        </a:effectRef>
        <a:fontRef idx="minor"/>
      </dsp:style>
    </dsp:sp>
    <dsp:sp modelId="{207E39B2-55DE-4186-9DA9-B224EC9F6D4E}">
      <dsp:nvSpPr>
        <dsp:cNvPr id="0" name=""/>
        <dsp:cNvSpPr/>
      </dsp:nvSpPr>
      <dsp:spPr>
        <a:xfrm>
          <a:off x="1326068" y="2750236"/>
          <a:ext cx="7084731" cy="786069"/>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3943"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solidFill>
                <a:srgbClr val="002060"/>
              </a:solidFill>
              <a:latin typeface="Times New Roman" pitchFamily="18" charset="0"/>
              <a:cs typeface="Times New Roman" pitchFamily="18" charset="0"/>
            </a:rPr>
            <a:t>Ремонт, очистка и исследование воды шахтных колодцев– 134,1 тыс.руб.</a:t>
          </a:r>
        </a:p>
      </dsp:txBody>
      <dsp:txXfrm>
        <a:off x="1326068" y="2750236"/>
        <a:ext cx="7084731" cy="786069"/>
      </dsp:txXfrm>
    </dsp:sp>
    <dsp:sp modelId="{5342AECB-5CB5-4A08-9CE7-6DD90A890C3E}">
      <dsp:nvSpPr>
        <dsp:cNvPr id="0" name=""/>
        <dsp:cNvSpPr/>
      </dsp:nvSpPr>
      <dsp:spPr>
        <a:xfrm>
          <a:off x="834775" y="2651978"/>
          <a:ext cx="982586" cy="9825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18E7ECB1-BB5C-43B2-BDAD-626E8EC6F05B}">
      <dsp:nvSpPr>
        <dsp:cNvPr id="0" name=""/>
        <dsp:cNvSpPr/>
      </dsp:nvSpPr>
      <dsp:spPr>
        <a:xfrm>
          <a:off x="1153188" y="3928963"/>
          <a:ext cx="7257611" cy="786069"/>
        </a:xfrm>
        <a:prstGeom prst="rect">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3943"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solidFill>
                <a:srgbClr val="002060"/>
              </a:solidFill>
              <a:latin typeface="Times New Roman" pitchFamily="18" charset="0"/>
              <a:cs typeface="Times New Roman" pitchFamily="18" charset="0"/>
            </a:rPr>
            <a:t>Теплоизоляция теплосети  с.Октябрьский – 196,0 тыс.руб.</a:t>
          </a:r>
        </a:p>
      </dsp:txBody>
      <dsp:txXfrm>
        <a:off x="1153188" y="3928963"/>
        <a:ext cx="7257611" cy="786069"/>
      </dsp:txXfrm>
    </dsp:sp>
    <dsp:sp modelId="{1700BC00-DC0E-4C9B-BC51-5F75907F6CED}">
      <dsp:nvSpPr>
        <dsp:cNvPr id="0" name=""/>
        <dsp:cNvSpPr/>
      </dsp:nvSpPr>
      <dsp:spPr>
        <a:xfrm>
          <a:off x="661895" y="3830704"/>
          <a:ext cx="982586" cy="9825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2">
          <a:scrgbClr r="0" g="0" b="0"/>
        </a:fillRef>
        <a:effectRef idx="0">
          <a:scrgbClr r="0" g="0" b="0"/>
        </a:effectRef>
        <a:fontRef idx="minor"/>
      </dsp:style>
    </dsp:sp>
    <dsp:sp modelId="{72781F74-BEAB-422F-9E7E-DF0ED4CF7DF9}">
      <dsp:nvSpPr>
        <dsp:cNvPr id="0" name=""/>
        <dsp:cNvSpPr/>
      </dsp:nvSpPr>
      <dsp:spPr>
        <a:xfrm>
          <a:off x="589914" y="5107690"/>
          <a:ext cx="7820886" cy="786069"/>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3943"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dirty="0">
              <a:solidFill>
                <a:srgbClr val="002060"/>
              </a:solidFill>
              <a:latin typeface="Times New Roman" pitchFamily="18" charset="0"/>
              <a:cs typeface="Times New Roman" pitchFamily="18" charset="0"/>
            </a:rPr>
            <a:t>Прочие мероприятия в области коммунального хозяйства – 70,0 тыс.руб.</a:t>
          </a:r>
        </a:p>
      </dsp:txBody>
      <dsp:txXfrm>
        <a:off x="589914" y="5107690"/>
        <a:ext cx="7820886" cy="786069"/>
      </dsp:txXfrm>
    </dsp:sp>
    <dsp:sp modelId="{4459462F-2D0C-4CCC-8159-1207EE2038C9}">
      <dsp:nvSpPr>
        <dsp:cNvPr id="0" name=""/>
        <dsp:cNvSpPr/>
      </dsp:nvSpPr>
      <dsp:spPr>
        <a:xfrm>
          <a:off x="98621" y="5009431"/>
          <a:ext cx="982586" cy="98258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7108175" y="-1086685"/>
          <a:ext cx="8459915" cy="8459915"/>
        </a:xfrm>
        <a:prstGeom prst="blockArc">
          <a:avLst>
            <a:gd name="adj1" fmla="val 18900000"/>
            <a:gd name="adj2" fmla="val 2700000"/>
            <a:gd name="adj3" fmla="val 255"/>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41A85B-C890-441A-B9F8-745FA986B43C}">
      <dsp:nvSpPr>
        <dsp:cNvPr id="0" name=""/>
        <dsp:cNvSpPr/>
      </dsp:nvSpPr>
      <dsp:spPr>
        <a:xfrm>
          <a:off x="503237" y="331049"/>
          <a:ext cx="7193888" cy="66184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Оплата за потребленную электроэнергию для освещения улиц – 4172,8 тыс.руб.</a:t>
          </a:r>
          <a:endParaRPr lang="ru-RU" sz="1800" kern="1200" dirty="0">
            <a:solidFill>
              <a:srgbClr val="002060"/>
            </a:solidFill>
            <a:latin typeface="Times New Roman" pitchFamily="18" charset="0"/>
            <a:cs typeface="Times New Roman" pitchFamily="18" charset="0"/>
          </a:endParaRPr>
        </a:p>
      </dsp:txBody>
      <dsp:txXfrm>
        <a:off x="503237" y="331049"/>
        <a:ext cx="7193888" cy="661847"/>
      </dsp:txXfrm>
    </dsp:sp>
    <dsp:sp modelId="{0314C05F-54CE-4C9A-9C92-F1D1BB4E3914}">
      <dsp:nvSpPr>
        <dsp:cNvPr id="0" name=""/>
        <dsp:cNvSpPr/>
      </dsp:nvSpPr>
      <dsp:spPr>
        <a:xfrm>
          <a:off x="89583" y="248318"/>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CA20AA9-2A50-4BD2-A7F0-EA3E4565AC21}">
      <dsp:nvSpPr>
        <dsp:cNvPr id="0" name=""/>
        <dsp:cNvSpPr/>
      </dsp:nvSpPr>
      <dsp:spPr>
        <a:xfrm>
          <a:off x="1047652" y="1323694"/>
          <a:ext cx="6649474" cy="661847"/>
        </a:xfrm>
        <a:prstGeom prst="rect">
          <a:avLst/>
        </a:prstGeom>
        <a:gradFill rotWithShape="0">
          <a:gsLst>
            <a:gs pos="0">
              <a:schemeClr val="accent2">
                <a:hueOff val="-291073"/>
                <a:satOff val="-16786"/>
                <a:lumOff val="1726"/>
                <a:alphaOff val="0"/>
                <a:lumMod val="110000"/>
                <a:satMod val="105000"/>
                <a:tint val="67000"/>
              </a:schemeClr>
            </a:gs>
            <a:gs pos="50000">
              <a:schemeClr val="accent2">
                <a:hueOff val="-291073"/>
                <a:satOff val="-16786"/>
                <a:lumOff val="1726"/>
                <a:alphaOff val="0"/>
                <a:lumMod val="105000"/>
                <a:satMod val="103000"/>
                <a:tint val="73000"/>
              </a:schemeClr>
            </a:gs>
            <a:gs pos="100000">
              <a:schemeClr val="accent2">
                <a:hueOff val="-291073"/>
                <a:satOff val="-16786"/>
                <a:lumOff val="17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Содержание и текущий ремонт сетей уличного освещения  </a:t>
          </a:r>
          <a:r>
            <a:rPr lang="ru-RU" sz="1800" kern="1200" dirty="0">
              <a:solidFill>
                <a:srgbClr val="002060"/>
              </a:solidFill>
              <a:latin typeface="Times New Roman" pitchFamily="18" charset="0"/>
              <a:cs typeface="Times New Roman" pitchFamily="18" charset="0"/>
            </a:rPr>
            <a:t>– 1484,0 тыс.руб.</a:t>
          </a:r>
        </a:p>
      </dsp:txBody>
      <dsp:txXfrm>
        <a:off x="1047652" y="1323694"/>
        <a:ext cx="6649474" cy="661847"/>
      </dsp:txXfrm>
    </dsp:sp>
    <dsp:sp modelId="{052F6C1F-EB67-4700-AA9B-912E0BCD417F}">
      <dsp:nvSpPr>
        <dsp:cNvPr id="0" name=""/>
        <dsp:cNvSpPr/>
      </dsp:nvSpPr>
      <dsp:spPr>
        <a:xfrm>
          <a:off x="633997" y="1240963"/>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91073"/>
              <a:satOff val="-16786"/>
              <a:lumOff val="1726"/>
              <a:alphaOff val="0"/>
            </a:schemeClr>
          </a:solidFill>
          <a:prstDash val="solid"/>
          <a:miter lim="800000"/>
        </a:ln>
        <a:effectLst/>
      </dsp:spPr>
      <dsp:style>
        <a:lnRef idx="1">
          <a:scrgbClr r="0" g="0" b="0"/>
        </a:lnRef>
        <a:fillRef idx="2">
          <a:scrgbClr r="0" g="0" b="0"/>
        </a:fillRef>
        <a:effectRef idx="0">
          <a:scrgbClr r="0" g="0" b="0"/>
        </a:effectRef>
        <a:fontRef idx="minor"/>
      </dsp:style>
    </dsp:sp>
    <dsp:sp modelId="{2002E41D-4C90-4A96-97C4-8DCDD6B0AD98}">
      <dsp:nvSpPr>
        <dsp:cNvPr id="0" name=""/>
        <dsp:cNvSpPr/>
      </dsp:nvSpPr>
      <dsp:spPr>
        <a:xfrm>
          <a:off x="1296599" y="2316340"/>
          <a:ext cx="6400527" cy="661847"/>
        </a:xfrm>
        <a:prstGeom prst="rect">
          <a:avLst/>
        </a:prstGeom>
        <a:gradFill rotWithShape="0">
          <a:gsLst>
            <a:gs pos="0">
              <a:schemeClr val="accent2">
                <a:hueOff val="-582145"/>
                <a:satOff val="-33571"/>
                <a:lumOff val="3451"/>
                <a:alphaOff val="0"/>
                <a:lumMod val="110000"/>
                <a:satMod val="105000"/>
                <a:tint val="67000"/>
              </a:schemeClr>
            </a:gs>
            <a:gs pos="50000">
              <a:schemeClr val="accent2">
                <a:hueOff val="-582145"/>
                <a:satOff val="-33571"/>
                <a:lumOff val="3451"/>
                <a:alphaOff val="0"/>
                <a:lumMod val="105000"/>
                <a:satMod val="103000"/>
                <a:tint val="73000"/>
              </a:schemeClr>
            </a:gs>
            <a:gs pos="100000">
              <a:schemeClr val="accent2">
                <a:hueOff val="-582145"/>
                <a:satOff val="-33571"/>
                <a:lumOff val="34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Услуги по размещению линий наружного освещения – 54,7 тыс.руб.</a:t>
          </a:r>
        </a:p>
      </dsp:txBody>
      <dsp:txXfrm>
        <a:off x="1296599" y="2316340"/>
        <a:ext cx="6400527" cy="661847"/>
      </dsp:txXfrm>
    </dsp:sp>
    <dsp:sp modelId="{DE1DD06A-6447-4F1C-BB1E-C50EA865A2C5}">
      <dsp:nvSpPr>
        <dsp:cNvPr id="0" name=""/>
        <dsp:cNvSpPr/>
      </dsp:nvSpPr>
      <dsp:spPr>
        <a:xfrm>
          <a:off x="882945" y="2233609"/>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582145"/>
              <a:satOff val="-33571"/>
              <a:lumOff val="3451"/>
              <a:alphaOff val="0"/>
            </a:schemeClr>
          </a:solidFill>
          <a:prstDash val="solid"/>
          <a:miter lim="800000"/>
        </a:ln>
        <a:effectLst/>
      </dsp:spPr>
      <dsp:style>
        <a:lnRef idx="1">
          <a:scrgbClr r="0" g="0" b="0"/>
        </a:lnRef>
        <a:fillRef idx="2">
          <a:scrgbClr r="0" g="0" b="0"/>
        </a:fillRef>
        <a:effectRef idx="0">
          <a:scrgbClr r="0" g="0" b="0"/>
        </a:effectRef>
        <a:fontRef idx="minor"/>
      </dsp:style>
    </dsp:sp>
    <dsp:sp modelId="{BE30C9D1-E5B9-41E3-9B78-A301F65AA13F}">
      <dsp:nvSpPr>
        <dsp:cNvPr id="0" name=""/>
        <dsp:cNvSpPr/>
      </dsp:nvSpPr>
      <dsp:spPr>
        <a:xfrm>
          <a:off x="1296599" y="3308356"/>
          <a:ext cx="6400527" cy="661847"/>
        </a:xfrm>
        <a:prstGeom prst="rect">
          <a:avLst/>
        </a:prstGeom>
        <a:gradFill rotWithShape="0">
          <a:gsLst>
            <a:gs pos="0">
              <a:schemeClr val="accent2">
                <a:hueOff val="-873218"/>
                <a:satOff val="-50357"/>
                <a:lumOff val="5177"/>
                <a:alphaOff val="0"/>
                <a:lumMod val="110000"/>
                <a:satMod val="105000"/>
                <a:tint val="67000"/>
              </a:schemeClr>
            </a:gs>
            <a:gs pos="50000">
              <a:schemeClr val="accent2">
                <a:hueOff val="-873218"/>
                <a:satOff val="-50357"/>
                <a:lumOff val="5177"/>
                <a:alphaOff val="0"/>
                <a:lumMod val="105000"/>
                <a:satMod val="103000"/>
                <a:tint val="73000"/>
              </a:schemeClr>
            </a:gs>
            <a:gs pos="100000">
              <a:schemeClr val="accent2">
                <a:hueOff val="-873218"/>
                <a:satOff val="-50357"/>
                <a:lumOff val="5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Разработка проектно-сметной документации по электроснабжению уличного освещения с. Станко – 52,8 тыс.руб.</a:t>
          </a:r>
        </a:p>
      </dsp:txBody>
      <dsp:txXfrm>
        <a:off x="1296599" y="3308356"/>
        <a:ext cx="6400527" cy="661847"/>
      </dsp:txXfrm>
    </dsp:sp>
    <dsp:sp modelId="{5342AECB-5CB5-4A08-9CE7-6DD90A890C3E}">
      <dsp:nvSpPr>
        <dsp:cNvPr id="0" name=""/>
        <dsp:cNvSpPr/>
      </dsp:nvSpPr>
      <dsp:spPr>
        <a:xfrm>
          <a:off x="882945" y="3225625"/>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873218"/>
              <a:satOff val="-50357"/>
              <a:lumOff val="5177"/>
              <a:alphaOff val="0"/>
            </a:schemeClr>
          </a:solidFill>
          <a:prstDash val="solid"/>
          <a:miter lim="800000"/>
        </a:ln>
        <a:effectLst/>
      </dsp:spPr>
      <dsp:style>
        <a:lnRef idx="1">
          <a:scrgbClr r="0" g="0" b="0"/>
        </a:lnRef>
        <a:fillRef idx="2">
          <a:scrgbClr r="0" g="0" b="0"/>
        </a:fillRef>
        <a:effectRef idx="0">
          <a:scrgbClr r="0" g="0" b="0"/>
        </a:effectRef>
        <a:fontRef idx="minor"/>
      </dsp:style>
    </dsp:sp>
    <dsp:sp modelId="{061FEA35-7586-4F56-99F6-81E9813276CC}">
      <dsp:nvSpPr>
        <dsp:cNvPr id="0" name=""/>
        <dsp:cNvSpPr/>
      </dsp:nvSpPr>
      <dsp:spPr>
        <a:xfrm>
          <a:off x="1047652" y="4301001"/>
          <a:ext cx="6649474" cy="661847"/>
        </a:xfrm>
        <a:prstGeom prst="rect">
          <a:avLst/>
        </a:prstGeom>
        <a:gradFill rotWithShape="0">
          <a:gsLst>
            <a:gs pos="0">
              <a:schemeClr val="accent2">
                <a:hueOff val="-1164290"/>
                <a:satOff val="-67142"/>
                <a:lumOff val="6902"/>
                <a:alphaOff val="0"/>
                <a:lumMod val="110000"/>
                <a:satMod val="105000"/>
                <a:tint val="67000"/>
              </a:schemeClr>
            </a:gs>
            <a:gs pos="50000">
              <a:schemeClr val="accent2">
                <a:hueOff val="-1164290"/>
                <a:satOff val="-67142"/>
                <a:lumOff val="6902"/>
                <a:alphaOff val="0"/>
                <a:lumMod val="105000"/>
                <a:satMod val="103000"/>
                <a:tint val="73000"/>
              </a:schemeClr>
            </a:gs>
            <a:gs pos="100000">
              <a:schemeClr val="accent2">
                <a:hueOff val="-1164290"/>
                <a:satOff val="-67142"/>
                <a:lumOff val="6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Монтаж линий уличного освещения на территории Наволокского городского поселения – 689,5 тыс.руб.</a:t>
          </a:r>
        </a:p>
      </dsp:txBody>
      <dsp:txXfrm>
        <a:off x="1047652" y="4301001"/>
        <a:ext cx="6649474" cy="661847"/>
      </dsp:txXfrm>
    </dsp:sp>
    <dsp:sp modelId="{1700BC00-DC0E-4C9B-BC51-5F75907F6CED}">
      <dsp:nvSpPr>
        <dsp:cNvPr id="0" name=""/>
        <dsp:cNvSpPr/>
      </dsp:nvSpPr>
      <dsp:spPr>
        <a:xfrm>
          <a:off x="633997" y="4218271"/>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164290"/>
              <a:satOff val="-67142"/>
              <a:lumOff val="6902"/>
              <a:alphaOff val="0"/>
            </a:schemeClr>
          </a:solidFill>
          <a:prstDash val="solid"/>
          <a:miter lim="800000"/>
        </a:ln>
        <a:effectLst/>
      </dsp:spPr>
      <dsp:style>
        <a:lnRef idx="1">
          <a:scrgbClr r="0" g="0" b="0"/>
        </a:lnRef>
        <a:fillRef idx="2">
          <a:scrgbClr r="0" g="0" b="0"/>
        </a:fillRef>
        <a:effectRef idx="0">
          <a:scrgbClr r="0" g="0" b="0"/>
        </a:effectRef>
        <a:fontRef idx="minor"/>
      </dsp:style>
    </dsp:sp>
    <dsp:sp modelId="{B425B50F-E335-4794-A93F-8DCCC5AACEAB}">
      <dsp:nvSpPr>
        <dsp:cNvPr id="0" name=""/>
        <dsp:cNvSpPr/>
      </dsp:nvSpPr>
      <dsp:spPr>
        <a:xfrm>
          <a:off x="503237" y="5293647"/>
          <a:ext cx="7193888" cy="661847"/>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534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Приобретение светодиодных  ламп и светильников, расходных материалов – 97,8 тыс.руб.</a:t>
          </a:r>
        </a:p>
      </dsp:txBody>
      <dsp:txXfrm>
        <a:off x="503237" y="5293647"/>
        <a:ext cx="7193888" cy="661847"/>
      </dsp:txXfrm>
    </dsp:sp>
    <dsp:sp modelId="{9CCA6A7A-BF9E-4629-9A98-3F52FACD272C}">
      <dsp:nvSpPr>
        <dsp:cNvPr id="0" name=""/>
        <dsp:cNvSpPr/>
      </dsp:nvSpPr>
      <dsp:spPr>
        <a:xfrm>
          <a:off x="89583" y="5210916"/>
          <a:ext cx="827309" cy="8273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7021868" y="-1074398"/>
          <a:ext cx="8363902" cy="8363902"/>
        </a:xfrm>
        <a:prstGeom prst="blockArc">
          <a:avLst>
            <a:gd name="adj1" fmla="val 18900000"/>
            <a:gd name="adj2" fmla="val 2700000"/>
            <a:gd name="adj3" fmla="val 258"/>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35989" y="287142"/>
          <a:ext cx="7482062" cy="55562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Содержание в надлежащем состоянии территории поселения  и выпиловка деревьев </a:t>
          </a:r>
          <a:r>
            <a:rPr lang="ru-RU" sz="1800" kern="1200" dirty="0">
              <a:solidFill>
                <a:srgbClr val="002060"/>
              </a:solidFill>
              <a:latin typeface="Times New Roman" pitchFamily="18" charset="0"/>
              <a:cs typeface="Times New Roman" pitchFamily="18" charset="0"/>
            </a:rPr>
            <a:t>– 5830,5 тыс.руб.</a:t>
          </a:r>
        </a:p>
      </dsp:txBody>
      <dsp:txXfrm>
        <a:off x="435989" y="287142"/>
        <a:ext cx="7482062" cy="555622"/>
      </dsp:txXfrm>
    </dsp:sp>
    <dsp:sp modelId="{052F6C1F-EB67-4700-AA9B-912E0BCD417F}">
      <dsp:nvSpPr>
        <dsp:cNvPr id="0" name=""/>
        <dsp:cNvSpPr/>
      </dsp:nvSpPr>
      <dsp:spPr>
        <a:xfrm>
          <a:off x="82971" y="211935"/>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C9BF8914-AE5A-482F-A9A0-B40D0BF5D9EF}">
      <dsp:nvSpPr>
        <dsp:cNvPr id="0" name=""/>
        <dsp:cNvSpPr/>
      </dsp:nvSpPr>
      <dsp:spPr>
        <a:xfrm>
          <a:off x="947492" y="1074222"/>
          <a:ext cx="6970559" cy="676941"/>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Содержание городского пляжа, городского кладбища – 857,3 тыс.руб.  </a:t>
          </a:r>
          <a:endParaRPr lang="ru-RU" sz="1800" kern="1200" dirty="0">
            <a:solidFill>
              <a:srgbClr val="002060"/>
            </a:solidFill>
            <a:latin typeface="Times New Roman" pitchFamily="18" charset="0"/>
            <a:cs typeface="Times New Roman" pitchFamily="18" charset="0"/>
          </a:endParaRPr>
        </a:p>
      </dsp:txBody>
      <dsp:txXfrm>
        <a:off x="947492" y="1074222"/>
        <a:ext cx="6970559" cy="676941"/>
      </dsp:txXfrm>
    </dsp:sp>
    <dsp:sp modelId="{C3BBF4EB-24B7-47FF-970E-C43688EFA163}">
      <dsp:nvSpPr>
        <dsp:cNvPr id="0" name=""/>
        <dsp:cNvSpPr/>
      </dsp:nvSpPr>
      <dsp:spPr>
        <a:xfrm>
          <a:off x="594474" y="1059675"/>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4B512CD3-E358-4780-AB0B-3B6070D6C05C}">
      <dsp:nvSpPr>
        <dsp:cNvPr id="0" name=""/>
        <dsp:cNvSpPr/>
      </dsp:nvSpPr>
      <dsp:spPr>
        <a:xfrm>
          <a:off x="1227794" y="1977398"/>
          <a:ext cx="6690258" cy="564828"/>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Текущий ремонт и благоустройство прилегающей территории обелисков – 215,6 тыс.руб.</a:t>
          </a:r>
        </a:p>
      </dsp:txBody>
      <dsp:txXfrm>
        <a:off x="1227794" y="1977398"/>
        <a:ext cx="6690258" cy="564828"/>
      </dsp:txXfrm>
    </dsp:sp>
    <dsp:sp modelId="{9CCA6A7A-BF9E-4629-9A98-3F52FACD272C}">
      <dsp:nvSpPr>
        <dsp:cNvPr id="0" name=""/>
        <dsp:cNvSpPr/>
      </dsp:nvSpPr>
      <dsp:spPr>
        <a:xfrm>
          <a:off x="874776" y="1906794"/>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136F4AB6-BE9C-417C-9C9E-75DEA02D2FF6}">
      <dsp:nvSpPr>
        <dsp:cNvPr id="0" name=""/>
        <dsp:cNvSpPr/>
      </dsp:nvSpPr>
      <dsp:spPr>
        <a:xfrm>
          <a:off x="1317291" y="2825138"/>
          <a:ext cx="6600760" cy="564828"/>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Ремонт мостовых и лестничных переходов г.Наволоки – 45,6 тыс.руб.</a:t>
          </a:r>
        </a:p>
      </dsp:txBody>
      <dsp:txXfrm>
        <a:off x="1317291" y="2825138"/>
        <a:ext cx="6600760" cy="564828"/>
      </dsp:txXfrm>
    </dsp:sp>
    <dsp:sp modelId="{C32DB747-6174-4EC6-8FD0-6A9ED6B3FDC6}">
      <dsp:nvSpPr>
        <dsp:cNvPr id="0" name=""/>
        <dsp:cNvSpPr/>
      </dsp:nvSpPr>
      <dsp:spPr>
        <a:xfrm>
          <a:off x="964273" y="2754534"/>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CF107FCD-F77B-429F-97CC-DCA5554872C9}">
      <dsp:nvSpPr>
        <dsp:cNvPr id="0" name=""/>
        <dsp:cNvSpPr/>
      </dsp:nvSpPr>
      <dsp:spPr>
        <a:xfrm>
          <a:off x="1227794" y="3672879"/>
          <a:ext cx="6690258" cy="564828"/>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Химическая обработка участков, засоренных борщевиком и </a:t>
          </a:r>
          <a:r>
            <a:rPr lang="ru-RU" sz="1800" kern="1200" dirty="0" err="1">
              <a:solidFill>
                <a:srgbClr val="002060"/>
              </a:solidFill>
              <a:latin typeface="Times New Roman" pitchFamily="18" charset="0"/>
              <a:cs typeface="Times New Roman" pitchFamily="18" charset="0"/>
            </a:rPr>
            <a:t>акарицидная</a:t>
          </a:r>
          <a:r>
            <a:rPr lang="ru-RU" sz="1800" kern="1200" dirty="0">
              <a:solidFill>
                <a:srgbClr val="002060"/>
              </a:solidFill>
              <a:latin typeface="Times New Roman" pitchFamily="18" charset="0"/>
              <a:cs typeface="Times New Roman" pitchFamily="18" charset="0"/>
            </a:rPr>
            <a:t> обработка – 87,9 тыс.руб.</a:t>
          </a:r>
        </a:p>
      </dsp:txBody>
      <dsp:txXfrm>
        <a:off x="1227794" y="3672879"/>
        <a:ext cx="6690258" cy="564828"/>
      </dsp:txXfrm>
    </dsp:sp>
    <dsp:sp modelId="{DF0A7171-3F2A-4878-A68A-F3B8EAE2A71D}">
      <dsp:nvSpPr>
        <dsp:cNvPr id="0" name=""/>
        <dsp:cNvSpPr/>
      </dsp:nvSpPr>
      <dsp:spPr>
        <a:xfrm>
          <a:off x="874776" y="3602275"/>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5A520EFA-9771-41D1-8EF8-DEC337A31782}">
      <dsp:nvSpPr>
        <dsp:cNvPr id="0" name=""/>
        <dsp:cNvSpPr/>
      </dsp:nvSpPr>
      <dsp:spPr>
        <a:xfrm>
          <a:off x="947492" y="4519997"/>
          <a:ext cx="6970559" cy="564828"/>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Нанесение знаков социальной разметки у автобусных павильонов и покраска автобусного павильона пос. Лесное г. Наволоки – 5,9 тыс.руб.</a:t>
          </a:r>
        </a:p>
      </dsp:txBody>
      <dsp:txXfrm>
        <a:off x="947492" y="4519997"/>
        <a:ext cx="6970559" cy="564828"/>
      </dsp:txXfrm>
    </dsp:sp>
    <dsp:sp modelId="{1C5E7239-5B5B-4BCD-A222-6DD1EB3D9093}">
      <dsp:nvSpPr>
        <dsp:cNvPr id="0" name=""/>
        <dsp:cNvSpPr/>
      </dsp:nvSpPr>
      <dsp:spPr>
        <a:xfrm>
          <a:off x="594474" y="4449394"/>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4BB3C17-EFAA-4481-A4CC-DFA8766A1066}">
      <dsp:nvSpPr>
        <dsp:cNvPr id="0" name=""/>
        <dsp:cNvSpPr/>
      </dsp:nvSpPr>
      <dsp:spPr>
        <a:xfrm>
          <a:off x="435989" y="5367738"/>
          <a:ext cx="7482062" cy="564828"/>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8333"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Снос здания, расположенного по адресу г. Наволоки ул. Советская д.9 – 396,5тыс.руб.</a:t>
          </a:r>
        </a:p>
      </dsp:txBody>
      <dsp:txXfrm>
        <a:off x="435989" y="5367738"/>
        <a:ext cx="7482062" cy="564828"/>
      </dsp:txXfrm>
    </dsp:sp>
    <dsp:sp modelId="{89D56304-0AB4-40EA-9D8A-2CFA817C9D87}">
      <dsp:nvSpPr>
        <dsp:cNvPr id="0" name=""/>
        <dsp:cNvSpPr/>
      </dsp:nvSpPr>
      <dsp:spPr>
        <a:xfrm>
          <a:off x="82971" y="5297134"/>
          <a:ext cx="706036" cy="70603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779894" y="-1037532"/>
          <a:ext cx="8075832" cy="8075832"/>
        </a:xfrm>
        <a:prstGeom prst="blockArc">
          <a:avLst>
            <a:gd name="adj1" fmla="val 18900000"/>
            <a:gd name="adj2" fmla="val 2700000"/>
            <a:gd name="adj3" fmla="val 26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20953" y="255820"/>
          <a:ext cx="7499959" cy="57929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Благоустройство территории  и установка ограждения сквера  им.Вилкова г.Наволоки  </a:t>
          </a:r>
          <a:r>
            <a:rPr lang="ru-RU" sz="1800" kern="1200" dirty="0">
              <a:solidFill>
                <a:srgbClr val="002060"/>
              </a:solidFill>
              <a:latin typeface="Times New Roman" pitchFamily="18" charset="0"/>
              <a:cs typeface="Times New Roman" pitchFamily="18" charset="0"/>
            </a:rPr>
            <a:t>– 482,0 тыс.руб.</a:t>
          </a:r>
        </a:p>
      </dsp:txBody>
      <dsp:txXfrm>
        <a:off x="420953" y="255820"/>
        <a:ext cx="7499959" cy="579297"/>
      </dsp:txXfrm>
    </dsp:sp>
    <dsp:sp modelId="{052F6C1F-EB67-4700-AA9B-912E0BCD417F}">
      <dsp:nvSpPr>
        <dsp:cNvPr id="0" name=""/>
        <dsp:cNvSpPr/>
      </dsp:nvSpPr>
      <dsp:spPr>
        <a:xfrm>
          <a:off x="80110" y="204626"/>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79169E-38C5-4721-B36E-6CECC5A4BAA9}">
      <dsp:nvSpPr>
        <dsp:cNvPr id="0" name=""/>
        <dsp:cNvSpPr/>
      </dsp:nvSpPr>
      <dsp:spPr>
        <a:xfrm>
          <a:off x="914817" y="1091299"/>
          <a:ext cx="7006096" cy="545349"/>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Изготовление и установка ограждения футбольного поля – 125,0 тыс.руб.</a:t>
          </a:r>
        </a:p>
      </dsp:txBody>
      <dsp:txXfrm>
        <a:off x="914817" y="1091299"/>
        <a:ext cx="7006096" cy="545349"/>
      </dsp:txXfrm>
    </dsp:sp>
    <dsp:sp modelId="{5342AECB-5CB5-4A08-9CE7-6DD90A890C3E}">
      <dsp:nvSpPr>
        <dsp:cNvPr id="0" name=""/>
        <dsp:cNvSpPr/>
      </dsp:nvSpPr>
      <dsp:spPr>
        <a:xfrm>
          <a:off x="573973" y="1023130"/>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356B1398-A189-460E-967F-5913A5C25E1C}">
      <dsp:nvSpPr>
        <dsp:cNvPr id="0" name=""/>
        <dsp:cNvSpPr/>
      </dsp:nvSpPr>
      <dsp:spPr>
        <a:xfrm>
          <a:off x="1185451" y="1909204"/>
          <a:ext cx="6735462" cy="545349"/>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Благоустройство городского парка – 63,4 тыс.руб.</a:t>
          </a:r>
        </a:p>
      </dsp:txBody>
      <dsp:txXfrm>
        <a:off x="1185451" y="1909204"/>
        <a:ext cx="6735462" cy="545349"/>
      </dsp:txXfrm>
    </dsp:sp>
    <dsp:sp modelId="{B0813A35-ABAE-40AE-8B26-A15F5F8C194B}">
      <dsp:nvSpPr>
        <dsp:cNvPr id="0" name=""/>
        <dsp:cNvSpPr/>
      </dsp:nvSpPr>
      <dsp:spPr>
        <a:xfrm>
          <a:off x="844608" y="1841035"/>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0119CCBC-297E-4A05-97EC-E139FF40CB10}">
      <dsp:nvSpPr>
        <dsp:cNvPr id="0" name=""/>
        <dsp:cNvSpPr/>
      </dsp:nvSpPr>
      <dsp:spPr>
        <a:xfrm>
          <a:off x="1271862" y="2727709"/>
          <a:ext cx="6649050" cy="545349"/>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Благоустройство территорий спортивных площадок Наволокского городского поселения – 93,2 тыс.руб.</a:t>
          </a:r>
        </a:p>
      </dsp:txBody>
      <dsp:txXfrm>
        <a:off x="1271862" y="2727709"/>
        <a:ext cx="6649050" cy="545349"/>
      </dsp:txXfrm>
    </dsp:sp>
    <dsp:sp modelId="{1700BC00-DC0E-4C9B-BC51-5F75907F6CED}">
      <dsp:nvSpPr>
        <dsp:cNvPr id="0" name=""/>
        <dsp:cNvSpPr/>
      </dsp:nvSpPr>
      <dsp:spPr>
        <a:xfrm>
          <a:off x="931019" y="2659540"/>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9DD926AC-A74F-41ED-ADC1-7E4FAFF7A5D3}">
      <dsp:nvSpPr>
        <dsp:cNvPr id="0" name=""/>
        <dsp:cNvSpPr/>
      </dsp:nvSpPr>
      <dsp:spPr>
        <a:xfrm>
          <a:off x="1185451" y="3546213"/>
          <a:ext cx="6735462" cy="545349"/>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Приобретение и укладка </a:t>
          </a:r>
          <a:r>
            <a:rPr lang="ru-RU" sz="1800" kern="1200" dirty="0" err="1">
              <a:solidFill>
                <a:srgbClr val="002060"/>
              </a:solidFill>
              <a:latin typeface="Times New Roman" pitchFamily="18" charset="0"/>
              <a:cs typeface="Times New Roman" pitchFamily="18" charset="0"/>
            </a:rPr>
            <a:t>травмобезопасной</a:t>
          </a:r>
          <a:r>
            <a:rPr lang="ru-RU" sz="1800" kern="1200" dirty="0">
              <a:solidFill>
                <a:srgbClr val="002060"/>
              </a:solidFill>
              <a:latin typeface="Times New Roman" pitchFamily="18" charset="0"/>
              <a:cs typeface="Times New Roman" pitchFamily="18" charset="0"/>
            </a:rPr>
            <a:t> плитки на детской площадке ул.2 Кинешемская г.Наволоки – 370,7 тыс.руб.</a:t>
          </a:r>
        </a:p>
      </dsp:txBody>
      <dsp:txXfrm>
        <a:off x="1185451" y="3546213"/>
        <a:ext cx="6735462" cy="545349"/>
      </dsp:txXfrm>
    </dsp:sp>
    <dsp:sp modelId="{DA4B804D-63E4-4732-A70E-34A0575E637D}">
      <dsp:nvSpPr>
        <dsp:cNvPr id="0" name=""/>
        <dsp:cNvSpPr/>
      </dsp:nvSpPr>
      <dsp:spPr>
        <a:xfrm>
          <a:off x="844608" y="3478045"/>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09D83427-F810-4BE9-A8BD-0ACE28900CC7}">
      <dsp:nvSpPr>
        <dsp:cNvPr id="0" name=""/>
        <dsp:cNvSpPr/>
      </dsp:nvSpPr>
      <dsp:spPr>
        <a:xfrm>
          <a:off x="914817" y="4364118"/>
          <a:ext cx="7006096" cy="545349"/>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Текущий ремонт  и установка новых контейнерных площадок – 139,6 тыс.руб.</a:t>
          </a:r>
        </a:p>
      </dsp:txBody>
      <dsp:txXfrm>
        <a:off x="914817" y="4364118"/>
        <a:ext cx="7006096" cy="545349"/>
      </dsp:txXfrm>
    </dsp:sp>
    <dsp:sp modelId="{9CCA6A7A-BF9E-4629-9A98-3F52FACD272C}">
      <dsp:nvSpPr>
        <dsp:cNvPr id="0" name=""/>
        <dsp:cNvSpPr/>
      </dsp:nvSpPr>
      <dsp:spPr>
        <a:xfrm>
          <a:off x="573973" y="4295949"/>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CB28BB5-17AE-4DAA-BB0D-77D806F7CE2E}">
      <dsp:nvSpPr>
        <dsp:cNvPr id="0" name=""/>
        <dsp:cNvSpPr/>
      </dsp:nvSpPr>
      <dsp:spPr>
        <a:xfrm>
          <a:off x="420953" y="5182623"/>
          <a:ext cx="7499959" cy="545349"/>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287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Прочие мероприятия по благоустройству – 112,9 тыс.руб.</a:t>
          </a:r>
        </a:p>
      </dsp:txBody>
      <dsp:txXfrm>
        <a:off x="420953" y="5182623"/>
        <a:ext cx="7499959" cy="545349"/>
      </dsp:txXfrm>
    </dsp:sp>
    <dsp:sp modelId="{533C5E81-0EE6-4A72-822F-E840CF345C05}">
      <dsp:nvSpPr>
        <dsp:cNvPr id="0" name=""/>
        <dsp:cNvSpPr/>
      </dsp:nvSpPr>
      <dsp:spPr>
        <a:xfrm>
          <a:off x="80110" y="5114454"/>
          <a:ext cx="681687" cy="681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43088" y="-1000670"/>
          <a:ext cx="7787794" cy="7787794"/>
        </a:xfrm>
        <a:prstGeom prst="blockArc">
          <a:avLst>
            <a:gd name="adj1" fmla="val 18900000"/>
            <a:gd name="adj2" fmla="val 2700000"/>
            <a:gd name="adj3" fmla="val 27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543703" y="361537"/>
          <a:ext cx="7160615" cy="72353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Механизированная очистка автомобильных дорог и тротуаров –3677,3 тыс.руб.</a:t>
          </a:r>
        </a:p>
      </dsp:txBody>
      <dsp:txXfrm>
        <a:off x="543703" y="361537"/>
        <a:ext cx="7160615" cy="723538"/>
      </dsp:txXfrm>
    </dsp:sp>
    <dsp:sp modelId="{052F6C1F-EB67-4700-AA9B-912E0BCD417F}">
      <dsp:nvSpPr>
        <dsp:cNvPr id="0" name=""/>
        <dsp:cNvSpPr/>
      </dsp:nvSpPr>
      <dsp:spPr>
        <a:xfrm>
          <a:off x="91492" y="271095"/>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F97DECC-83B3-490B-BC1C-9FD5B51FC4D9}">
      <dsp:nvSpPr>
        <dsp:cNvPr id="0" name=""/>
        <dsp:cNvSpPr/>
      </dsp:nvSpPr>
      <dsp:spPr>
        <a:xfrm>
          <a:off x="1062169" y="1446497"/>
          <a:ext cx="6642149" cy="723538"/>
        </a:xfrm>
        <a:prstGeom prst="rect">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Содержание элементов обустройства автомобильных дорог –364,1 тыс.руб.</a:t>
          </a:r>
        </a:p>
      </dsp:txBody>
      <dsp:txXfrm>
        <a:off x="1062169" y="1446497"/>
        <a:ext cx="6642149" cy="723538"/>
      </dsp:txXfrm>
    </dsp:sp>
    <dsp:sp modelId="{1700BC00-DC0E-4C9B-BC51-5F75907F6CED}">
      <dsp:nvSpPr>
        <dsp:cNvPr id="0" name=""/>
        <dsp:cNvSpPr/>
      </dsp:nvSpPr>
      <dsp:spPr>
        <a:xfrm>
          <a:off x="609958" y="1356055"/>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2">
          <a:scrgbClr r="0" g="0" b="0"/>
        </a:fillRef>
        <a:effectRef idx="0">
          <a:scrgbClr r="0" g="0" b="0"/>
        </a:effectRef>
        <a:fontRef idx="minor"/>
      </dsp:style>
    </dsp:sp>
    <dsp:sp modelId="{BC87F175-457D-4615-B168-2EF110F406DE}">
      <dsp:nvSpPr>
        <dsp:cNvPr id="0" name=""/>
        <dsp:cNvSpPr/>
      </dsp:nvSpPr>
      <dsp:spPr>
        <a:xfrm>
          <a:off x="1221297" y="2531457"/>
          <a:ext cx="6483021" cy="723538"/>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Нанесение горизонтальной дорожной разметки – 164,6 тыс.руб.</a:t>
          </a:r>
        </a:p>
      </dsp:txBody>
      <dsp:txXfrm>
        <a:off x="1221297" y="2531457"/>
        <a:ext cx="6483021" cy="723538"/>
      </dsp:txXfrm>
    </dsp:sp>
    <dsp:sp modelId="{9CCA6A7A-BF9E-4629-9A98-3F52FACD272C}">
      <dsp:nvSpPr>
        <dsp:cNvPr id="0" name=""/>
        <dsp:cNvSpPr/>
      </dsp:nvSpPr>
      <dsp:spPr>
        <a:xfrm>
          <a:off x="769085" y="2441015"/>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13A3F784-F154-4AA3-8ECF-7D60EDFD1A14}">
      <dsp:nvSpPr>
        <dsp:cNvPr id="0" name=""/>
        <dsp:cNvSpPr/>
      </dsp:nvSpPr>
      <dsp:spPr>
        <a:xfrm>
          <a:off x="1062169" y="3616418"/>
          <a:ext cx="6642149" cy="723538"/>
        </a:xfrm>
        <a:prstGeom prst="rect">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Прочистка водопропускной трубы автомобильного проезда с.Октябрьский – 50,0 тыс.руб.</a:t>
          </a:r>
        </a:p>
      </dsp:txBody>
      <dsp:txXfrm>
        <a:off x="1062169" y="3616418"/>
        <a:ext cx="6642149" cy="723538"/>
      </dsp:txXfrm>
    </dsp:sp>
    <dsp:sp modelId="{4DACFAA5-EF6D-42DD-8C7B-E6C1A0D6BB50}">
      <dsp:nvSpPr>
        <dsp:cNvPr id="0" name=""/>
        <dsp:cNvSpPr/>
      </dsp:nvSpPr>
      <dsp:spPr>
        <a:xfrm>
          <a:off x="609958" y="3525975"/>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2">
          <a:scrgbClr r="0" g="0" b="0"/>
        </a:fillRef>
        <a:effectRef idx="0">
          <a:scrgbClr r="0" g="0" b="0"/>
        </a:effectRef>
        <a:fontRef idx="minor"/>
      </dsp:style>
    </dsp:sp>
    <dsp:sp modelId="{3CA5877C-2DF1-4E4D-81AF-385FA0BBAB06}">
      <dsp:nvSpPr>
        <dsp:cNvPr id="0" name=""/>
        <dsp:cNvSpPr/>
      </dsp:nvSpPr>
      <dsp:spPr>
        <a:xfrm>
          <a:off x="543703" y="4701378"/>
          <a:ext cx="7160615" cy="723538"/>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Работы по исполнению проекта организации дорожного движения – 203,3 тыс.руб.</a:t>
          </a:r>
        </a:p>
      </dsp:txBody>
      <dsp:txXfrm>
        <a:off x="543703" y="4701378"/>
        <a:ext cx="7160615" cy="723538"/>
      </dsp:txXfrm>
    </dsp:sp>
    <dsp:sp modelId="{4A79205A-E7ED-4306-9FAA-B8D122D0A9F7}">
      <dsp:nvSpPr>
        <dsp:cNvPr id="0" name=""/>
        <dsp:cNvSpPr/>
      </dsp:nvSpPr>
      <dsp:spPr>
        <a:xfrm>
          <a:off x="91492" y="4610935"/>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FCE316-805F-4FF7-B3C3-0B49A04C456A}" type="datetimeFigureOut">
              <a:rPr lang="ru-RU" smtClean="0"/>
              <a:pPr/>
              <a:t>20.04.2021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6C706A-090D-4FF6-93E4-BC955F9C69FD}" type="slidenum">
              <a:rPr lang="ru-RU" smtClean="0"/>
              <a:pPr/>
              <a:t>‹#›</a:t>
            </a:fld>
            <a:endParaRPr lang="ru-RU"/>
          </a:p>
        </p:txBody>
      </p:sp>
    </p:spTree>
    <p:extLst>
      <p:ext uri="{BB962C8B-B14F-4D97-AF65-F5344CB8AC3E}">
        <p14:creationId xmlns:p14="http://schemas.microsoft.com/office/powerpoint/2010/main" val="1559862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Отчет Главы Наволокского городского поселения за 2020 год</a:t>
            </a:r>
          </a:p>
        </p:txBody>
      </p:sp>
      <p:sp>
        <p:nvSpPr>
          <p:cNvPr id="4" name="Номер слайда 3"/>
          <p:cNvSpPr>
            <a:spLocks noGrp="1"/>
          </p:cNvSpPr>
          <p:nvPr>
            <p:ph type="sldNum" sz="quarter" idx="10"/>
          </p:nvPr>
        </p:nvSpPr>
        <p:spPr/>
        <p:txBody>
          <a:bodyPr/>
          <a:lstStyle/>
          <a:p>
            <a:fld id="{7D6C706A-090D-4FF6-93E4-BC955F9C69FD}"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0"/>
              </a:spcAft>
            </a:pPr>
            <a:r>
              <a:rPr lang="ru-RU" sz="1200" dirty="0">
                <a:effectLst/>
                <a:latin typeface="Times New Roman"/>
                <a:ea typeface="Times New Roman"/>
              </a:rPr>
              <a:t>Наволокское городское поселение – муниципальное образование с действующими предприятиями текстильной, швейной, деревообрабатывающей промышленности, предприятиями, оказывающими услуги в области здравоохранения, общественного питания, жилищно-коммунального хозяйства, торговли, хранения и складирования зерна.</a:t>
            </a:r>
          </a:p>
          <a:p>
            <a:pPr marL="0" marR="0" indent="0" algn="just" defTabSz="914400" rtl="0" eaLnBrk="1" fontAlgn="auto" latinLnBrk="0" hangingPunct="1">
              <a:lnSpc>
                <a:spcPct val="115000"/>
              </a:lnSpc>
              <a:spcBef>
                <a:spcPts val="0"/>
              </a:spcBef>
              <a:spcAft>
                <a:spcPts val="0"/>
              </a:spcAft>
              <a:buClrTx/>
              <a:buSzTx/>
              <a:buFontTx/>
              <a:buNone/>
              <a:tabLst/>
              <a:defRPr/>
            </a:pPr>
            <a:r>
              <a:rPr lang="ru-RU" sz="1100" kern="1200" dirty="0">
                <a:solidFill>
                  <a:schemeClr val="tx1"/>
                </a:solidFill>
                <a:latin typeface="+mn-lt"/>
                <a:ea typeface="+mn-ea"/>
                <a:cs typeface="+mn-cs"/>
              </a:rPr>
              <a:t>Доминирующее положение среди отраслей экономики  поселения по объему товаров и услуг занимают отрасли обрабатывающей промышленности (текстильная и швейная отрасли).</a:t>
            </a:r>
          </a:p>
          <a:p>
            <a:r>
              <a:rPr lang="ru-RU" sz="1200" kern="1200" dirty="0">
                <a:solidFill>
                  <a:schemeClr val="tx1"/>
                </a:solidFill>
                <a:latin typeface="+mn-lt"/>
                <a:ea typeface="+mn-ea"/>
                <a:cs typeface="+mn-cs"/>
              </a:rPr>
              <a:t>За 2020 год отгружено товаров собственного производства, выполнено работ и услуг собственными силами по промышленным предприятиям на сумму 4711,4 </a:t>
            </a:r>
            <a:r>
              <a:rPr lang="ru-RU" sz="1200" kern="1200" dirty="0" err="1">
                <a:solidFill>
                  <a:schemeClr val="tx1"/>
                </a:solidFill>
                <a:latin typeface="+mn-lt"/>
                <a:ea typeface="+mn-ea"/>
                <a:cs typeface="+mn-cs"/>
              </a:rPr>
              <a:t>млн</a:t>
            </a:r>
            <a:r>
              <a:rPr lang="ru-RU" sz="1200" kern="1200" dirty="0">
                <a:solidFill>
                  <a:schemeClr val="tx1"/>
                </a:solidFill>
                <a:latin typeface="+mn-lt"/>
                <a:ea typeface="+mn-ea"/>
                <a:cs typeface="+mn-cs"/>
              </a:rPr>
              <a:t> рублей.</a:t>
            </a:r>
          </a:p>
          <a:p>
            <a:pPr marL="0" marR="0" indent="0" algn="just" defTabSz="914400" rtl="0" eaLnBrk="1" fontAlgn="auto" latinLnBrk="0" hangingPunct="1">
              <a:lnSpc>
                <a:spcPct val="115000"/>
              </a:lnSpc>
              <a:spcBef>
                <a:spcPts val="0"/>
              </a:spcBef>
              <a:spcAft>
                <a:spcPts val="0"/>
              </a:spcAft>
              <a:buClrTx/>
              <a:buSzTx/>
              <a:buFontTx/>
              <a:buNone/>
              <a:tabLst/>
              <a:defRPr/>
            </a:pPr>
            <a:endParaRPr lang="ru-RU" sz="1100" dirty="0">
              <a:effectLst/>
              <a:latin typeface="Times New Roman"/>
              <a:ea typeface="Calibri"/>
            </a:endParaRPr>
          </a:p>
          <a:p>
            <a:pPr marL="0" marR="0" indent="0" algn="just" defTabSz="914400" rtl="0" eaLnBrk="1" fontAlgn="auto" latinLnBrk="0" hangingPunct="1">
              <a:lnSpc>
                <a:spcPct val="115000"/>
              </a:lnSpc>
              <a:spcBef>
                <a:spcPts val="0"/>
              </a:spcBef>
              <a:spcAft>
                <a:spcPts val="0"/>
              </a:spcAft>
              <a:buClrTx/>
              <a:buSzTx/>
              <a:buFontTx/>
              <a:buNone/>
              <a:tabLst/>
              <a:defRPr/>
            </a:pPr>
            <a:endParaRPr lang="ru-RU" sz="1100" dirty="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10</a:t>
            </a:fld>
            <a:endParaRPr lang="ru-RU" dirty="0"/>
          </a:p>
        </p:txBody>
      </p:sp>
    </p:spTree>
    <p:extLst>
      <p:ext uri="{BB962C8B-B14F-4D97-AF65-F5344CB8AC3E}">
        <p14:creationId xmlns:p14="http://schemas.microsoft.com/office/powerpoint/2010/main" val="2378522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Численность трудоспособного населения Наволокского городского поселения на 01.01.2021г. по предварительным данным составила 6450 человек. </a:t>
            </a:r>
          </a:p>
          <a:p>
            <a:r>
              <a:rPr lang="ru-RU" sz="1200" kern="1200" dirty="0">
                <a:solidFill>
                  <a:schemeClr val="tx1"/>
                </a:solidFill>
                <a:effectLst/>
                <a:latin typeface="+mn-lt"/>
                <a:ea typeface="+mn-ea"/>
                <a:cs typeface="+mn-cs"/>
              </a:rPr>
              <a:t>Показатели</a:t>
            </a:r>
            <a:r>
              <a:rPr lang="ru-RU" sz="1200" kern="1200" baseline="0" dirty="0">
                <a:solidFill>
                  <a:schemeClr val="tx1"/>
                </a:solidFill>
                <a:effectLst/>
                <a:latin typeface="+mn-lt"/>
                <a:ea typeface="+mn-ea"/>
                <a:cs typeface="+mn-cs"/>
              </a:rPr>
              <a:t> рынка труда выглядят следующим образом:</a:t>
            </a:r>
          </a:p>
          <a:p>
            <a:pPr marL="171450" indent="-171450">
              <a:buFontTx/>
              <a:buChar char="-"/>
            </a:pPr>
            <a:r>
              <a:rPr lang="ru-RU" sz="1200" kern="1200" baseline="0" dirty="0">
                <a:solidFill>
                  <a:schemeClr val="tx1"/>
                </a:solidFill>
                <a:effectLst/>
                <a:latin typeface="+mn-lt"/>
                <a:ea typeface="+mn-ea"/>
                <a:cs typeface="+mn-cs"/>
              </a:rPr>
              <a:t>по сравнению с 2019 годом </a:t>
            </a:r>
            <a:r>
              <a:rPr lang="ru-RU" sz="1200" b="0" i="0" kern="1200" dirty="0">
                <a:solidFill>
                  <a:schemeClr val="tx1"/>
                </a:solidFill>
                <a:effectLst/>
                <a:latin typeface="+mn-lt"/>
                <a:ea typeface="+mn-ea"/>
                <a:cs typeface="+mn-cs"/>
              </a:rPr>
              <a:t> численность официально зарегистрированных безработных увеличилась</a:t>
            </a:r>
            <a:r>
              <a:rPr lang="ru-RU" sz="1200" b="0" i="0" kern="1200" baseline="0" dirty="0">
                <a:solidFill>
                  <a:schemeClr val="tx1"/>
                </a:solidFill>
                <a:effectLst/>
                <a:latin typeface="+mn-lt"/>
                <a:ea typeface="+mn-ea"/>
                <a:cs typeface="+mn-cs"/>
              </a:rPr>
              <a:t> более чем в 5 раз и составила 261 человек.</a:t>
            </a:r>
          </a:p>
          <a:p>
            <a:pPr marL="171450" indent="-171450">
              <a:buFontTx/>
              <a:buChar char="-"/>
            </a:pPr>
            <a:r>
              <a:rPr lang="ru-RU" sz="1200" kern="1200" dirty="0">
                <a:solidFill>
                  <a:schemeClr val="tx1"/>
                </a:solidFill>
                <a:latin typeface="+mn-lt"/>
                <a:ea typeface="+mn-ea"/>
                <a:cs typeface="+mn-cs"/>
              </a:rPr>
              <a:t>уровень регистрируемой безработицы составил 4,9%</a:t>
            </a:r>
            <a:endParaRPr lang="ru-RU" sz="1200" b="0" i="0" kern="1200" baseline="0" dirty="0">
              <a:solidFill>
                <a:schemeClr val="tx1"/>
              </a:solidFill>
              <a:effectLst/>
              <a:latin typeface="+mn-lt"/>
              <a:ea typeface="+mn-ea"/>
              <a:cs typeface="+mn-cs"/>
            </a:endParaRPr>
          </a:p>
          <a:p>
            <a:pPr marL="171450" indent="-171450">
              <a:buFontTx/>
              <a:buChar char="-"/>
            </a:pPr>
            <a:r>
              <a:rPr lang="ru-RU" sz="1200" b="0" i="0" kern="1200" dirty="0">
                <a:solidFill>
                  <a:schemeClr val="tx1"/>
                </a:solidFill>
                <a:effectLst/>
                <a:latin typeface="+mn-lt"/>
                <a:ea typeface="+mn-ea"/>
                <a:cs typeface="+mn-cs"/>
              </a:rPr>
              <a:t>количество вакансий, заявленных работодателями в органы службы занятости, увеличилось и составило</a:t>
            </a:r>
            <a:r>
              <a:rPr lang="ru-RU" sz="1200" b="0" i="0" kern="1200" baseline="0" dirty="0">
                <a:solidFill>
                  <a:schemeClr val="tx1"/>
                </a:solidFill>
                <a:effectLst/>
                <a:latin typeface="+mn-lt"/>
                <a:ea typeface="+mn-ea"/>
                <a:cs typeface="+mn-cs"/>
              </a:rPr>
              <a:t> 189 человек.</a:t>
            </a:r>
          </a:p>
          <a:p>
            <a:pPr marL="171450" indent="-171450">
              <a:buFontTx/>
              <a:buChar char="-"/>
            </a:pPr>
            <a:r>
              <a:rPr lang="ru-RU" sz="1200" kern="1200" dirty="0">
                <a:solidFill>
                  <a:schemeClr val="tx1"/>
                </a:solidFill>
                <a:latin typeface="+mn-lt"/>
                <a:ea typeface="+mn-ea"/>
                <a:cs typeface="+mn-cs"/>
              </a:rPr>
              <a:t>количество обратившихся в органы службы занятости в поиске подходящей работы за 2020 год составило 423 человека.</a:t>
            </a:r>
            <a:endParaRPr lang="ru-RU" sz="1200" b="0" i="0" kern="1200" baseline="0" dirty="0">
              <a:solidFill>
                <a:schemeClr val="tx1"/>
              </a:solidFill>
              <a:effectLst/>
              <a:latin typeface="+mn-lt"/>
              <a:ea typeface="+mn-ea"/>
              <a:cs typeface="+mn-cs"/>
            </a:endParaRPr>
          </a:p>
          <a:p>
            <a:pPr marL="0" indent="0">
              <a:buFontTx/>
              <a:buNone/>
            </a:pPr>
            <a:r>
              <a:rPr lang="ru-RU" sz="1200" kern="1200" dirty="0">
                <a:solidFill>
                  <a:schemeClr val="tx1"/>
                </a:solidFill>
                <a:effectLst/>
                <a:latin typeface="+mn-lt"/>
                <a:ea typeface="+mn-ea"/>
                <a:cs typeface="+mn-cs"/>
              </a:rPr>
              <a:t>Среднемесячная заработная плата по предприятиям, организациям, учреждениям в Наволокском городском поселении на 01 января 2020 года сложилась в размере 21979 руб., с ростом к уровню прошлого года почти на 9,2%.</a:t>
            </a:r>
            <a:endParaRPr lang="ru-RU" sz="1200" b="0" i="0" kern="1200" baseline="0" dirty="0">
              <a:solidFill>
                <a:schemeClr val="tx1"/>
              </a:solidFill>
              <a:effectLst/>
              <a:latin typeface="+mn-lt"/>
              <a:ea typeface="+mn-ea"/>
              <a:cs typeface="+mn-cs"/>
            </a:endParaRPr>
          </a:p>
          <a:p>
            <a:pPr marL="171450" indent="-171450">
              <a:buFontTx/>
              <a:buChar char="-"/>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11</a:t>
            </a:fld>
            <a:endParaRPr lang="ru-RU"/>
          </a:p>
        </p:txBody>
      </p:sp>
    </p:spTree>
    <p:extLst>
      <p:ext uri="{BB962C8B-B14F-4D97-AF65-F5344CB8AC3E}">
        <p14:creationId xmlns:p14="http://schemas.microsoft.com/office/powerpoint/2010/main" val="2727407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На территории Наволокского городского поселения по состоянию на 01 января 2021г. зарегистрировано 208 субъектов малого и среднего предпринимательства, из них 73 юридических лица и 135 индивидуальных предпринимателей.</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spc="-40" dirty="0">
                <a:effectLst/>
                <a:latin typeface="Times New Roman"/>
                <a:ea typeface="Times New Roman"/>
              </a:rPr>
              <a:t>Наибольшее число субъектов малого и среднего предпринимательства работает в сфере торговли, промышленности, транспортировки и хранения.</a:t>
            </a:r>
            <a:endParaRPr lang="ru-RU" sz="900" dirty="0">
              <a:effectLst/>
              <a:latin typeface="Arial"/>
              <a:ea typeface="Times New Roman"/>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12</a:t>
            </a:fld>
            <a:endParaRPr lang="ru-RU"/>
          </a:p>
        </p:txBody>
      </p:sp>
    </p:spTree>
    <p:extLst>
      <p:ext uri="{BB962C8B-B14F-4D97-AF65-F5344CB8AC3E}">
        <p14:creationId xmlns:p14="http://schemas.microsoft.com/office/powerpoint/2010/main" val="3173320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Основной целью бюджетной и налоговой политики в </a:t>
            </a:r>
            <a:r>
              <a:rPr lang="ru-RU" sz="1200" kern="1200">
                <a:solidFill>
                  <a:schemeClr val="tx1"/>
                </a:solidFill>
                <a:latin typeface="+mn-lt"/>
                <a:ea typeface="+mn-ea"/>
                <a:cs typeface="+mn-cs"/>
              </a:rPr>
              <a:t>2020 году являлось </a:t>
            </a:r>
            <a:r>
              <a:rPr lang="ru-RU" sz="1200" kern="1200" dirty="0">
                <a:solidFill>
                  <a:schemeClr val="tx1"/>
                </a:solidFill>
                <a:latin typeface="+mn-lt"/>
                <a:ea typeface="+mn-ea"/>
                <a:cs typeface="+mn-cs"/>
              </a:rPr>
              <a:t>обеспечение сбалансированности и устойчивости бюджета поселения в среднесрочной перспективе с учетом текущей экономической ситуации.</a:t>
            </a:r>
          </a:p>
          <a:p>
            <a:r>
              <a:rPr lang="ru-RU" sz="1200" kern="1200" dirty="0">
                <a:solidFill>
                  <a:schemeClr val="tx1"/>
                </a:solidFill>
                <a:latin typeface="+mn-lt"/>
                <a:ea typeface="+mn-ea"/>
                <a:cs typeface="+mn-cs"/>
              </a:rPr>
              <a:t>В 2020 году доходная часть бюджета поселения при плане 130849,9 тыс.руб. исполнена в сумме 120140,1 тыс.руб.</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Расходная часть бюджета поселения в 2020 году исполнена в сумме 100866,4 тыс.руб. при плане 116342,5 тыс.руб.</a:t>
            </a:r>
          </a:p>
        </p:txBody>
      </p:sp>
      <p:sp>
        <p:nvSpPr>
          <p:cNvPr id="4" name="Номер слайда 3"/>
          <p:cNvSpPr>
            <a:spLocks noGrp="1"/>
          </p:cNvSpPr>
          <p:nvPr>
            <p:ph type="sldNum" sz="quarter" idx="10"/>
          </p:nvPr>
        </p:nvSpPr>
        <p:spPr/>
        <p:txBody>
          <a:bodyPr/>
          <a:lstStyle/>
          <a:p>
            <a:fld id="{7D6C706A-090D-4FF6-93E4-BC955F9C69FD}"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a:t>
            </a:r>
            <a:r>
              <a:rPr lang="ru-RU" sz="1200" kern="1200" baseline="0" dirty="0">
                <a:solidFill>
                  <a:schemeClr val="tx1"/>
                </a:solidFill>
                <a:latin typeface="+mn-lt"/>
                <a:ea typeface="+mn-ea"/>
                <a:cs typeface="+mn-cs"/>
              </a:rPr>
              <a:t> 2020 году расходы </a:t>
            </a:r>
            <a:r>
              <a:rPr lang="ru-RU" sz="1200" kern="1200" dirty="0">
                <a:solidFill>
                  <a:schemeClr val="tx1"/>
                </a:solidFill>
                <a:latin typeface="+mn-lt"/>
                <a:ea typeface="+mn-ea"/>
                <a:cs typeface="+mn-cs"/>
              </a:rPr>
              <a:t>на поддержку жилищно-коммунального хозяйства и благоустройство поселения</a:t>
            </a:r>
            <a:r>
              <a:rPr lang="ru-RU" sz="1200" kern="1200" baseline="0" dirty="0">
                <a:solidFill>
                  <a:schemeClr val="tx1"/>
                </a:solidFill>
                <a:latin typeface="+mn-lt"/>
                <a:ea typeface="+mn-ea"/>
                <a:cs typeface="+mn-cs"/>
              </a:rPr>
              <a:t> составили </a:t>
            </a:r>
            <a:r>
              <a:rPr lang="ru-RU" sz="1200" kern="1200" dirty="0">
                <a:solidFill>
                  <a:schemeClr val="tx1"/>
                </a:solidFill>
                <a:latin typeface="+mn-lt"/>
                <a:ea typeface="+mn-ea"/>
                <a:cs typeface="+mn-cs"/>
              </a:rPr>
              <a:t>22944,5 тыс..руб., в том числе:</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mn-cs"/>
              </a:rPr>
              <a:t>Жилищное хозяйство</a:t>
            </a:r>
            <a:r>
              <a:rPr lang="ru-RU" sz="1200" kern="1200" baseline="0" dirty="0">
                <a:solidFill>
                  <a:schemeClr val="tx1"/>
                </a:solidFill>
                <a:latin typeface="+mn-lt"/>
                <a:ea typeface="+mn-ea"/>
                <a:cs typeface="+mn-cs"/>
              </a:rPr>
              <a:t>  - 1961,1 тыс.руб.</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baseline="0" dirty="0">
                <a:solidFill>
                  <a:schemeClr val="tx1"/>
                </a:solidFill>
                <a:latin typeface="+mn-lt"/>
                <a:ea typeface="+mn-ea"/>
                <a:cs typeface="+mn-cs"/>
              </a:rPr>
              <a:t>Коммунальное хозяйство – 419,0 тыс.руб.</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baseline="0" dirty="0">
                <a:solidFill>
                  <a:schemeClr val="tx1"/>
                </a:solidFill>
                <a:latin typeface="+mn-lt"/>
                <a:ea typeface="+mn-ea"/>
                <a:cs typeface="+mn-cs"/>
              </a:rPr>
              <a:t>Благоустройство – 20564,4 тыс.руб.</a:t>
            </a:r>
            <a:endParaRPr lang="ru-RU"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Расходы в области жилищного хозяйства </a:t>
            </a:r>
            <a:r>
              <a:rPr lang="ru-RU" sz="1200" kern="1200" dirty="0">
                <a:solidFill>
                  <a:schemeClr val="tx1"/>
                </a:solidFill>
                <a:latin typeface="+mn-lt"/>
                <a:ea typeface="+mn-ea"/>
                <a:cs typeface="+mn-cs"/>
              </a:rPr>
              <a:t>в 2020 году составили почти 2 млн.руб., в том числе на следующие мероприятия</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mn-cs"/>
              </a:rPr>
              <a:t>ремонт муниципального жилищного фонда</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Times New Roman" pitchFamily="18" charset="0"/>
              </a:rPr>
              <a:t>взносы на капитальный ремонт общего имущества в многоквартирных домах</a:t>
            </a: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kern="1200" dirty="0">
                <a:solidFill>
                  <a:schemeClr val="tx1"/>
                </a:solidFill>
                <a:latin typeface="+mn-lt"/>
                <a:ea typeface="+mn-ea"/>
                <a:cs typeface="+mn-cs"/>
              </a:rPr>
              <a:t>Расходы в области коммунального хозяйства в </a:t>
            </a:r>
            <a:r>
              <a:rPr lang="ru-RU" sz="1200" kern="1200" dirty="0">
                <a:solidFill>
                  <a:schemeClr val="tx1"/>
                </a:solidFill>
                <a:latin typeface="+mn-lt"/>
                <a:ea typeface="+mn-ea"/>
                <a:cs typeface="+mn-cs"/>
              </a:rPr>
              <a:t>2020 году составили более</a:t>
            </a:r>
            <a:r>
              <a:rPr lang="ru-RU" sz="1200" kern="1200" baseline="0" dirty="0">
                <a:solidFill>
                  <a:schemeClr val="tx1"/>
                </a:solidFill>
                <a:latin typeface="+mn-lt"/>
                <a:ea typeface="+mn-ea"/>
                <a:cs typeface="+mn-cs"/>
              </a:rPr>
              <a:t> </a:t>
            </a:r>
            <a:r>
              <a:rPr lang="ru-RU" sz="1200" kern="1200" dirty="0">
                <a:solidFill>
                  <a:schemeClr val="tx1"/>
                </a:solidFill>
                <a:latin typeface="+mn-lt"/>
                <a:ea typeface="+mn-ea"/>
                <a:cs typeface="+mn-cs"/>
              </a:rPr>
              <a:t>419,0</a:t>
            </a:r>
            <a:r>
              <a:rPr lang="ru-RU" sz="1200" kern="1200" baseline="0" dirty="0">
                <a:solidFill>
                  <a:schemeClr val="tx1"/>
                </a:solidFill>
                <a:latin typeface="+mn-lt"/>
                <a:ea typeface="+mn-ea"/>
                <a:cs typeface="+mn-cs"/>
              </a:rPr>
              <a:t> тыс</a:t>
            </a:r>
            <a:r>
              <a:rPr lang="ru-RU" sz="1200" kern="1200" dirty="0">
                <a:solidFill>
                  <a:schemeClr val="tx1"/>
                </a:solidFill>
                <a:latin typeface="+mn-lt"/>
                <a:ea typeface="+mn-ea"/>
                <a:cs typeface="+mn-cs"/>
              </a:rPr>
              <a:t>.руб., </a:t>
            </a:r>
            <a:r>
              <a:rPr lang="ru-RU" sz="1200" i="1" kern="1200" dirty="0">
                <a:solidFill>
                  <a:schemeClr val="tx1"/>
                </a:solidFill>
                <a:latin typeface="+mn-lt"/>
                <a:ea typeface="+mn-ea"/>
                <a:cs typeface="+mn-cs"/>
              </a:rPr>
              <a:t>в том числе</a:t>
            </a:r>
            <a:r>
              <a:rPr lang="ru-RU" sz="1200" i="1" kern="1200" baseline="0" dirty="0">
                <a:solidFill>
                  <a:schemeClr val="tx1"/>
                </a:solidFill>
                <a:latin typeface="+mn-lt"/>
                <a:ea typeface="+mn-ea"/>
                <a:cs typeface="+mn-cs"/>
              </a:rPr>
              <a:t> на следующие мероприятия:</a:t>
            </a:r>
            <a:endParaRPr lang="ru-RU"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mn-cs"/>
              </a:rPr>
              <a:t> </a:t>
            </a:r>
            <a:r>
              <a:rPr lang="ru-RU" sz="1200" dirty="0">
                <a:solidFill>
                  <a:srgbClr val="002060"/>
                </a:solidFill>
                <a:latin typeface="Times New Roman" pitchFamily="18" charset="0"/>
                <a:cs typeface="Times New Roman" pitchFamily="18" charset="0"/>
              </a:rPr>
              <a:t>Замена приборов учета в муниципальных квартирах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Техническое обслуживание и ремонт инженерный сетей, находящихся в муниципальной собственности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Ремонт, очистка и исследование воды шахтных колодцев</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Times New Roman" pitchFamily="18" charset="0"/>
              </a:rPr>
              <a:t>- </a:t>
            </a:r>
            <a:r>
              <a:rPr lang="ru-RU" sz="1200" dirty="0">
                <a:solidFill>
                  <a:srgbClr val="002060"/>
                </a:solidFill>
                <a:latin typeface="Times New Roman" pitchFamily="18" charset="0"/>
                <a:cs typeface="Times New Roman" pitchFamily="18" charset="0"/>
              </a:rPr>
              <a:t>Теплоизоляция теплосети  с.Октябрьский </a:t>
            </a:r>
            <a:endParaRPr lang="ru-RU" dirty="0"/>
          </a:p>
          <a:p>
            <a:pPr>
              <a:buFontTx/>
              <a:buNone/>
            </a:pPr>
            <a:endParaRPr lang="ru-RU" sz="1200" kern="1200" dirty="0">
              <a:solidFill>
                <a:schemeClr val="tx1"/>
              </a:solidFill>
              <a:latin typeface="+mn-lt"/>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a:solidFill>
                  <a:schemeClr val="tx1"/>
                </a:solidFill>
                <a:latin typeface="+mn-lt"/>
                <a:ea typeface="+mn-ea"/>
                <a:cs typeface="+mn-cs"/>
              </a:rPr>
              <a:t>Расходы на благоустройство</a:t>
            </a:r>
            <a:r>
              <a:rPr lang="ru-RU" sz="1200" kern="1200" dirty="0">
                <a:solidFill>
                  <a:schemeClr val="tx1"/>
                </a:solidFill>
                <a:latin typeface="+mn-lt"/>
                <a:ea typeface="+mn-ea"/>
                <a:cs typeface="+mn-cs"/>
              </a:rPr>
              <a:t> поселения в 2020 году составили более 20 млн.руб.,  </a:t>
            </a:r>
            <a:r>
              <a:rPr lang="ru-RU" sz="1200" i="1" kern="1200" dirty="0">
                <a:solidFill>
                  <a:schemeClr val="tx1"/>
                </a:solidFill>
                <a:latin typeface="+mn-lt"/>
                <a:ea typeface="+mn-ea"/>
                <a:cs typeface="+mn-cs"/>
              </a:rPr>
              <a:t>в том числе</a:t>
            </a:r>
            <a:r>
              <a:rPr lang="ru-RU" sz="1200" kern="1200" dirty="0">
                <a:solidFill>
                  <a:schemeClr val="tx1"/>
                </a:solidFill>
                <a:latin typeface="+mn-lt"/>
                <a:ea typeface="+mn-ea"/>
                <a:cs typeface="+mn-cs"/>
              </a:rPr>
              <a:t>:</a:t>
            </a:r>
          </a:p>
          <a:p>
            <a:r>
              <a:rPr lang="ru-RU" sz="1200" kern="1200" dirty="0">
                <a:solidFill>
                  <a:schemeClr val="tx1"/>
                </a:solidFill>
                <a:latin typeface="+mn-lt"/>
                <a:ea typeface="+mn-ea"/>
                <a:cs typeface="+mn-cs"/>
              </a:rPr>
              <a:t>- расходы на оплату за потребленную электроэнергию для освещения улиц;</a:t>
            </a:r>
          </a:p>
          <a:p>
            <a:r>
              <a:rPr lang="ru-RU" sz="1200" kern="1200" dirty="0">
                <a:solidFill>
                  <a:schemeClr val="tx1"/>
                </a:solidFill>
                <a:latin typeface="+mn-lt"/>
                <a:ea typeface="+mn-ea"/>
                <a:cs typeface="+mn-cs"/>
              </a:rPr>
              <a:t>- содержание и текущий ремонт сетей уличного освещения;</a:t>
            </a:r>
          </a:p>
          <a:p>
            <a:r>
              <a:rPr lang="ru-RU" sz="1200" kern="1200" dirty="0">
                <a:solidFill>
                  <a:schemeClr val="tx1"/>
                </a:solidFill>
                <a:latin typeface="+mn-lt"/>
                <a:ea typeface="+mn-ea"/>
                <a:cs typeface="+mn-cs"/>
              </a:rPr>
              <a:t>- услуги по размещению линий наружного освещения;</a:t>
            </a:r>
          </a:p>
          <a:p>
            <a:r>
              <a:rPr lang="ru-RU" sz="1200" kern="1200" dirty="0">
                <a:solidFill>
                  <a:schemeClr val="tx1"/>
                </a:solidFill>
                <a:latin typeface="+mn-lt"/>
                <a:ea typeface="+mn-ea"/>
                <a:cs typeface="+mn-cs"/>
              </a:rPr>
              <a:t>- разработка проектно-сметной документации по электроснабжению уличного освещения  </a:t>
            </a:r>
            <a:r>
              <a:rPr lang="ru-RU" sz="1200" kern="1200" dirty="0" err="1">
                <a:solidFill>
                  <a:schemeClr val="tx1"/>
                </a:solidFill>
                <a:latin typeface="+mn-lt"/>
                <a:ea typeface="+mn-ea"/>
                <a:cs typeface="+mn-cs"/>
              </a:rPr>
              <a:t>с.Станко</a:t>
            </a:r>
            <a:r>
              <a:rPr lang="ru-RU" sz="1200" kern="1200" dirty="0">
                <a:solidFill>
                  <a:schemeClr val="tx1"/>
                </a:solidFill>
                <a:latin typeface="+mn-lt"/>
                <a:ea typeface="+mn-ea"/>
                <a:cs typeface="+mn-cs"/>
              </a:rPr>
              <a:t>, технологическое присоединение энергопринимающих устройств заявителя светильников уличного освещения;      </a:t>
            </a:r>
          </a:p>
          <a:p>
            <a:r>
              <a:rPr lang="ru-RU" sz="1200" kern="1200" dirty="0">
                <a:solidFill>
                  <a:schemeClr val="tx1"/>
                </a:solidFill>
                <a:latin typeface="+mn-lt"/>
                <a:ea typeface="+mn-ea"/>
                <a:cs typeface="+mn-cs"/>
              </a:rPr>
              <a:t>- монтаж линий уличного освещения на территории Наволокского городского поселения;</a:t>
            </a:r>
          </a:p>
          <a:p>
            <a:r>
              <a:rPr lang="ru-RU" sz="1200" kern="1200" dirty="0">
                <a:solidFill>
                  <a:schemeClr val="tx1"/>
                </a:solidFill>
                <a:latin typeface="+mn-lt"/>
                <a:ea typeface="+mn-ea"/>
                <a:cs typeface="+mn-cs"/>
              </a:rPr>
              <a:t>- приобретение светодиодных ламп и светильников, расходных материалов.</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Мероприятия по благоустройству поселения,</a:t>
            </a:r>
            <a:r>
              <a:rPr lang="ru-RU" sz="1200" kern="1200" baseline="0" dirty="0">
                <a:solidFill>
                  <a:schemeClr val="tx1"/>
                </a:solidFill>
                <a:latin typeface="+mn-lt"/>
                <a:ea typeface="+mn-ea"/>
                <a:cs typeface="+mn-cs"/>
              </a:rPr>
              <a:t> в том числе:</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Содержание в надлежащем состоянии территории поселения и выпиловка деревьев</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Содержание городского пляжа, городского кладбища</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Текущий ремонт и благоустройство прилегающей территории обелисков</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 Ремонт мостовых и лестничных переходов г.Наволоки</a:t>
            </a:r>
          </a:p>
          <a:p>
            <a:pPr lvl="0">
              <a:buFontTx/>
              <a:buChar char="-"/>
            </a:pPr>
            <a:r>
              <a:rPr lang="ru-RU" sz="1200" dirty="0">
                <a:solidFill>
                  <a:srgbClr val="002060"/>
                </a:solidFill>
                <a:latin typeface="Times New Roman" pitchFamily="18" charset="0"/>
                <a:cs typeface="Times New Roman" pitchFamily="18" charset="0"/>
              </a:rPr>
              <a:t>Химическая обработка участков, засоренных борщевиком и </a:t>
            </a:r>
            <a:r>
              <a:rPr lang="ru-RU" sz="1200" dirty="0" err="1">
                <a:solidFill>
                  <a:srgbClr val="002060"/>
                </a:solidFill>
                <a:latin typeface="Times New Roman" pitchFamily="18" charset="0"/>
                <a:cs typeface="Times New Roman" pitchFamily="18" charset="0"/>
              </a:rPr>
              <a:t>акарицидная</a:t>
            </a:r>
            <a:r>
              <a:rPr lang="ru-RU" sz="1200" dirty="0">
                <a:solidFill>
                  <a:srgbClr val="002060"/>
                </a:solidFill>
                <a:latin typeface="Times New Roman" pitchFamily="18" charset="0"/>
                <a:cs typeface="Times New Roman" pitchFamily="18" charset="0"/>
              </a:rPr>
              <a:t> обработка </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Нанесение знаков социальной разметки у автобусных павильонов и покраска автобусного павильона пос. Лесное г. Наволоки </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Снос здания, расположенного по адресу г. Наволоки ул. Советская д.9</a:t>
            </a:r>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lvl="0">
              <a:buFontTx/>
              <a:buChar cha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2020 году работа муниципалитета была направлена на создание условий экономического роста, улучшение социально-экономической обстановки и инвестиционного климата в Наволокском городском поселении.</a:t>
            </a:r>
          </a:p>
          <a:p>
            <a:r>
              <a:rPr lang="ru-RU" sz="1200" kern="1200" dirty="0">
                <a:solidFill>
                  <a:schemeClr val="tx1"/>
                </a:solidFill>
                <a:latin typeface="+mn-lt"/>
                <a:ea typeface="+mn-ea"/>
                <a:cs typeface="+mn-cs"/>
              </a:rPr>
              <a:t>В 2018 году Наволокское городское поселение признано территорией опережающего социально-экономического развития «Наволоки». Определены границы ТОСЭР «Наволоки», виды экономической деятельности, при осуществлении которых на этой территории действует особый правовой режим, минимальный объём капитальных вложений резидентов, минимальное количество новых постоянных рабочих мест.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реестр резидентов территорий опережающего социально-экономического развития по состоянию на 01.04.2021 года включено четырнадцать предприятий:</a:t>
            </a:r>
          </a:p>
          <a:p>
            <a:endParaRPr lang="ru-RU"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a:t>
            </a:fld>
            <a:endParaRPr lang="ru-R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buFontTx/>
              <a:buChar char="-"/>
            </a:pPr>
            <a:r>
              <a:rPr lang="ru-RU" sz="1200" dirty="0">
                <a:solidFill>
                  <a:schemeClr val="accent5">
                    <a:lumMod val="50000"/>
                  </a:schemeClr>
                </a:solidFill>
                <a:latin typeface="Times New Roman" pitchFamily="18" charset="0"/>
                <a:cs typeface="Times New Roman" pitchFamily="18" charset="0"/>
              </a:rPr>
              <a:t>Благоустройство территории  и установка ограждения сквера им.Вилкова г.Наволоки  </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Изготовление и установка ограждения футбольного поля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a:t>
            </a:r>
            <a:r>
              <a:rPr lang="ru-RU" sz="1200" dirty="0">
                <a:solidFill>
                  <a:srgbClr val="002060"/>
                </a:solidFill>
                <a:latin typeface="Times New Roman" pitchFamily="18" charset="0"/>
                <a:cs typeface="Times New Roman" pitchFamily="18" charset="0"/>
              </a:rPr>
              <a:t>Благоустройство городского парка (отсыпка щебнем дорожек к спортивной площадке);</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a:t>
            </a:r>
            <a:r>
              <a:rPr lang="ru-RU" sz="1200" kern="1200" dirty="0">
                <a:solidFill>
                  <a:schemeClr val="tx1"/>
                </a:solidFill>
                <a:latin typeface="+mn-lt"/>
                <a:ea typeface="+mn-ea"/>
                <a:cs typeface="+mn-cs"/>
              </a:rPr>
              <a:t>Благоустройство территорий спортивных площадок Наволокского городского поселения;</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kern="1200" baseline="0" dirty="0">
                <a:solidFill>
                  <a:schemeClr val="tx1"/>
                </a:solidFill>
                <a:latin typeface="+mn-lt"/>
                <a:ea typeface="+mn-ea"/>
                <a:cs typeface="+mn-cs"/>
              </a:rPr>
              <a:t> П</a:t>
            </a:r>
            <a:r>
              <a:rPr lang="ru-RU" sz="1200" kern="1200" dirty="0">
                <a:solidFill>
                  <a:schemeClr val="tx1"/>
                </a:solidFill>
                <a:latin typeface="+mn-lt"/>
                <a:ea typeface="+mn-ea"/>
                <a:cs typeface="+mn-cs"/>
              </a:rPr>
              <a:t>риобретение и укладка </a:t>
            </a:r>
            <a:r>
              <a:rPr lang="ru-RU" sz="1200" kern="1200" dirty="0" err="1">
                <a:solidFill>
                  <a:schemeClr val="tx1"/>
                </a:solidFill>
                <a:latin typeface="+mn-lt"/>
                <a:ea typeface="+mn-ea"/>
                <a:cs typeface="+mn-cs"/>
              </a:rPr>
              <a:t>травмобезопасной</a:t>
            </a:r>
            <a:r>
              <a:rPr lang="ru-RU" sz="1200" kern="1200" dirty="0">
                <a:solidFill>
                  <a:schemeClr val="tx1"/>
                </a:solidFill>
                <a:latin typeface="+mn-lt"/>
                <a:ea typeface="+mn-ea"/>
                <a:cs typeface="+mn-cs"/>
              </a:rPr>
              <a:t> плитки на детской площадке ул.2 Кинешемская г.Наволоки;</a:t>
            </a:r>
            <a:endParaRPr lang="ru-RU" dirty="0"/>
          </a:p>
          <a:p>
            <a:pPr lvl="0"/>
            <a:r>
              <a:rPr lang="ru-RU" sz="1200" dirty="0">
                <a:solidFill>
                  <a:srgbClr val="002060"/>
                </a:solidFill>
                <a:latin typeface="Times New Roman" pitchFamily="18" charset="0"/>
                <a:cs typeface="Times New Roman" pitchFamily="18" charset="0"/>
              </a:rPr>
              <a:t>- Текущий ремонт и установка новых контейнерных площадок </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рамках программ формирования современной городской среды установлены:</a:t>
            </a:r>
          </a:p>
          <a:p>
            <a:pPr lvl="0">
              <a:buFontTx/>
              <a:buChar char="-"/>
            </a:pPr>
            <a:r>
              <a:rPr lang="ru-RU" sz="1200" kern="1200" dirty="0">
                <a:solidFill>
                  <a:schemeClr val="tx1"/>
                </a:solidFill>
                <a:latin typeface="+mn-lt"/>
                <a:ea typeface="+mn-ea"/>
                <a:cs typeface="+mn-cs"/>
              </a:rPr>
              <a:t> спортивная площадка г.Наволоки ул.Ульянова – 4326,3 тыс.руб.;</a:t>
            </a:r>
          </a:p>
          <a:p>
            <a:r>
              <a:rPr lang="ru-RU" sz="1200" kern="1200" dirty="0">
                <a:solidFill>
                  <a:schemeClr val="tx1"/>
                </a:solidFill>
                <a:latin typeface="+mn-lt"/>
                <a:ea typeface="+mn-ea"/>
                <a:cs typeface="+mn-cs"/>
              </a:rPr>
              <a:t>- спортивно-игровые площадки г.Наволокиул.2 Кинешемская и в с.Первомайский – 860,4 тыс.руб. </a:t>
            </a: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2020 году расходы на содержание дорог составили 4459,3 тыс.руб., в том числе:</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механизированная очистка автомобильных дорог и тротуаров</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содержание элементов обустройства автомобильных дорог</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нанесение горизонтальной дорожной разметки</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прочистка водопропускной трубы автомобильного проезда с.Октябрьский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работы по исполнению проекта организации дорожного движения</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sz="1200" dirty="0">
              <a:solidFill>
                <a:schemeClr val="accent5">
                  <a:lumMod val="50000"/>
                </a:schemeClr>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Выполнены работы по ремонту дорог на сумму 10520,0 тыс.руб., в том числе:</a:t>
            </a:r>
          </a:p>
          <a:p>
            <a:pPr lvl="0"/>
            <a:r>
              <a:rPr lang="ru-RU" sz="1200" kern="1200" dirty="0">
                <a:solidFill>
                  <a:schemeClr val="tx1"/>
                </a:solidFill>
                <a:latin typeface="+mn-lt"/>
                <a:ea typeface="+mn-ea"/>
                <a:cs typeface="+mn-cs"/>
              </a:rPr>
              <a:t>ямочный ремонт асфальтобетонного покрытия автомобильных дорог </a:t>
            </a:r>
          </a:p>
          <a:p>
            <a:pPr lvl="0"/>
            <a:r>
              <a:rPr lang="ru-RU" sz="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Фадеева и участка дороги по ул. Воинов Интернационалистов г.Наволоки </a:t>
            </a:r>
            <a:endParaRPr lang="ru-RU" dirty="0"/>
          </a:p>
          <a:p>
            <a:pPr lvl="0"/>
            <a:r>
              <a:rPr lang="ru-RU" sz="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Зеленая с. Станко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Садовая с. Первомайский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chemeClr val="accent5">
                    <a:lumMod val="50000"/>
                  </a:schemeClr>
                </a:solidFill>
                <a:latin typeface="Times New Roman" pitchFamily="18" charset="0"/>
                <a:cs typeface="Times New Roman" pitchFamily="18" charset="0"/>
              </a:rPr>
              <a:t>отсыпка щебнем дорог г.Наволоки </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lvl="0"/>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23</a:t>
            </a:fld>
            <a:endParaRPr lang="ru-RU"/>
          </a:p>
        </p:txBody>
      </p:sp>
    </p:spTree>
    <p:extLst>
      <p:ext uri="{BB962C8B-B14F-4D97-AF65-F5344CB8AC3E}">
        <p14:creationId xmlns:p14="http://schemas.microsoft.com/office/powerpoint/2010/main" val="2437511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2020 году по подразделу «Водное хозяйство» расходы составили 13 464,1 тыс.руб., из них:</a:t>
            </a:r>
          </a:p>
          <a:p>
            <a:r>
              <a:rPr lang="ru-RU" sz="1200" kern="1200" dirty="0">
                <a:solidFill>
                  <a:schemeClr val="tx1"/>
                </a:solidFill>
                <a:latin typeface="+mn-lt"/>
                <a:ea typeface="+mn-ea"/>
                <a:cs typeface="+mn-cs"/>
              </a:rPr>
              <a:t>- текущее содержание </a:t>
            </a:r>
            <a:r>
              <a:rPr lang="ru-RU" sz="1200" kern="1200">
                <a:solidFill>
                  <a:schemeClr val="tx1"/>
                </a:solidFill>
                <a:latin typeface="+mn-lt"/>
                <a:ea typeface="+mn-ea"/>
                <a:cs typeface="+mn-cs"/>
              </a:rPr>
              <a:t>инженерной защиты </a:t>
            </a:r>
            <a:r>
              <a:rPr lang="ru-RU" sz="1200" b="1" kern="1200">
                <a:solidFill>
                  <a:schemeClr val="tx1"/>
                </a:solidFill>
                <a:latin typeface="+mn-lt"/>
                <a:ea typeface="+mn-ea"/>
                <a:cs typeface="+mn-cs"/>
              </a:rPr>
              <a:t>– </a:t>
            </a:r>
            <a:r>
              <a:rPr lang="ru-RU" sz="1200" kern="1200" dirty="0">
                <a:solidFill>
                  <a:schemeClr val="tx1"/>
                </a:solidFill>
                <a:latin typeface="+mn-lt"/>
                <a:ea typeface="+mn-ea"/>
                <a:cs typeface="+mn-cs"/>
              </a:rPr>
              <a:t>2 599,2 тыс.руб., в т.ч.средства областного бюджета 2 469,2 тыс.руб., средства бюджета поселения – 130,0 тыс.руб.;</a:t>
            </a:r>
          </a:p>
          <a:p>
            <a:r>
              <a:rPr lang="ru-RU" sz="1200" kern="1200" dirty="0">
                <a:solidFill>
                  <a:schemeClr val="tx1"/>
                </a:solidFill>
                <a:latin typeface="+mn-lt"/>
                <a:ea typeface="+mn-ea"/>
                <a:cs typeface="+mn-cs"/>
              </a:rPr>
              <a:t>- разработка проектной и рабочей документации на строительство и (или) реконструкцию комплексов очистных сооружений и систем водоотведения с целью сокращения доли загрязненных сточных вод - 10 864,9 тыс.руб., в том числе за счет субсидии на разработку проектной и рабочей документации на строительство и ( или ) реконструкцию комплексов очистных сооружений и систем водоотведения с целью сокращения доли загрязненных сточных вод в 2020-2021 годах 10 321,6 тыс.руб. </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соответствии с Федеральным законом «О контрактной системе в сфере закупок товаров, работ, услуг для обеспечения государственных и муниципальных нужд» контрактной службой за отчетный период осуществлены закупки товаров, работ, услуг путем проведения электронных аукционов, запросов котировок и заключения контрактов</a:t>
            </a:r>
            <a:r>
              <a:rPr lang="ru-RU" sz="1200" kern="1200" baseline="0" dirty="0">
                <a:solidFill>
                  <a:schemeClr val="tx1"/>
                </a:solidFill>
                <a:latin typeface="+mn-lt"/>
                <a:ea typeface="+mn-ea"/>
                <a:cs typeface="+mn-cs"/>
              </a:rPr>
              <a:t> с единственным поставщиком.</a:t>
            </a:r>
          </a:p>
          <a:p>
            <a:r>
              <a:rPr lang="ru-RU" sz="1200" kern="1200" baseline="0" dirty="0">
                <a:solidFill>
                  <a:schemeClr val="tx1"/>
                </a:solidFill>
                <a:latin typeface="+mn-lt"/>
                <a:ea typeface="+mn-ea"/>
                <a:cs typeface="+mn-cs"/>
              </a:rPr>
              <a:t>Экономия при проведении торгов составила более 13 млн.руб.</a:t>
            </a: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2020 году оказана материальная помощь 4 гражданам,</a:t>
            </a:r>
            <a:r>
              <a:rPr lang="ru-RU" sz="1200" kern="1200" baseline="0" dirty="0">
                <a:solidFill>
                  <a:schemeClr val="tx1"/>
                </a:solidFill>
                <a:latin typeface="+mn-lt"/>
                <a:ea typeface="+mn-ea"/>
                <a:cs typeface="+mn-cs"/>
              </a:rPr>
              <a:t> пострадавшим в результате пожара.</a:t>
            </a:r>
          </a:p>
          <a:p>
            <a:r>
              <a:rPr lang="ru-RU" sz="1200" kern="1200" dirty="0">
                <a:solidFill>
                  <a:schemeClr val="tx1"/>
                </a:solidFill>
                <a:latin typeface="+mn-lt"/>
                <a:ea typeface="+mn-ea"/>
                <a:cs typeface="+mn-cs"/>
              </a:rPr>
              <a:t>За  2020 год на имя Главы Наволокского городского поселения поступило  241 обращение от жителей поселения.</a:t>
            </a:r>
          </a:p>
          <a:p>
            <a:r>
              <a:rPr lang="ru-RU" sz="1200" kern="1200" dirty="0">
                <a:solidFill>
                  <a:schemeClr val="tx1"/>
                </a:solidFill>
                <a:latin typeface="+mn-lt"/>
                <a:ea typeface="+mn-ea"/>
                <a:cs typeface="+mn-cs"/>
              </a:rPr>
              <a:t>Все обращения рассмотрены, по каждому обращению направлены ответы жителям поселения.</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2020 году в связи с неблагоприятной эпидемиологической обстановкой, обусловленной COVID-19 из 19 запланированных мероприятий было реализовано 5 мероприятий для молодежи за счет средств бюджета поселения, в том числе: День памяти воинов – интернационалистов - с целью патриотического воспитания на данном мероприятии всегда присутствуют учащиеся старших классов школ города, День защитника Отечества, городской конкурс «Женщина года» и др.</a:t>
            </a:r>
          </a:p>
          <a:p>
            <a:r>
              <a:rPr lang="ru-RU" sz="1200" kern="1200" dirty="0">
                <a:solidFill>
                  <a:schemeClr val="tx1"/>
                </a:solidFill>
                <a:latin typeface="+mn-lt"/>
                <a:ea typeface="+mn-ea"/>
                <a:cs typeface="+mn-cs"/>
              </a:rPr>
              <a:t>Также были проведены мероприятия, посвященные государственным праздникам (День Победы, День России и др.) в формате </a:t>
            </a:r>
            <a:r>
              <a:rPr lang="ru-RU" sz="1200" kern="1200" dirty="0" err="1">
                <a:solidFill>
                  <a:schemeClr val="tx1"/>
                </a:solidFill>
                <a:latin typeface="+mn-lt"/>
                <a:ea typeface="+mn-ea"/>
                <a:cs typeface="+mn-cs"/>
              </a:rPr>
              <a:t>онлайн</a:t>
            </a:r>
            <a:r>
              <a:rPr lang="ru-RU" sz="1200" kern="1200" dirty="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ru-RU" b="0"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Культурно–досуговая деятельность Наволокского городского поселения реализуется через сеть учреждений культуры Муниципального бюджетного учреждения  «Социальное объединение Наволокского городского поселения»,  в  состав которого входят 2 библиотеки и 2 дома культуры. </a:t>
            </a: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2020 году  Наволокским и Первомайским домами культуры, двумя библиотеками организовано и проведено 131  культурно-массовое мероприятие с числом участников 31863 человека.  Работало 38 клубных формирований, в которых занималось 802 человека.</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a:solidFill>
                  <a:schemeClr val="tx1"/>
                </a:solidFill>
                <a:latin typeface="+mn-lt"/>
                <a:ea typeface="+mn-ea"/>
                <a:cs typeface="+mn-cs"/>
              </a:rPr>
              <a:t>ООО «Хлопчатобумажная компания «</a:t>
            </a:r>
            <a:r>
              <a:rPr lang="ru-RU" sz="1200" b="1" kern="1200" dirty="0" err="1">
                <a:solidFill>
                  <a:schemeClr val="tx1"/>
                </a:solidFill>
                <a:latin typeface="+mn-lt"/>
                <a:ea typeface="+mn-ea"/>
                <a:cs typeface="+mn-cs"/>
              </a:rPr>
              <a:t>Навтек</a:t>
            </a:r>
            <a:r>
              <a:rPr lang="ru-RU" sz="1200" kern="1200" dirty="0" err="1">
                <a:solidFill>
                  <a:schemeClr val="tx1"/>
                </a:solidFill>
                <a:latin typeface="+mn-lt"/>
                <a:ea typeface="+mn-ea"/>
                <a:cs typeface="+mn-cs"/>
              </a:rPr>
              <a:t>с</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 </a:t>
            </a:r>
            <a:r>
              <a:rPr lang="ru-RU" sz="1200" kern="1200" dirty="0">
                <a:solidFill>
                  <a:schemeClr val="tx1"/>
                </a:solidFill>
                <a:latin typeface="+mn-lt"/>
                <a:ea typeface="+mn-ea"/>
                <a:cs typeface="+mn-cs"/>
              </a:rPr>
              <a:t>зарегистрировано в качестве резидента ТОСЭР «Наволоки» 20.06.2018 г.</a:t>
            </a:r>
          </a:p>
          <a:p>
            <a:r>
              <a:rPr lang="ru-RU" sz="1200" kern="1200" dirty="0">
                <a:solidFill>
                  <a:schemeClr val="tx1"/>
                </a:solidFill>
                <a:latin typeface="+mn-lt"/>
                <a:ea typeface="+mn-ea"/>
                <a:cs typeface="+mn-cs"/>
              </a:rPr>
              <a:t>ООО «ХБК Навтекс» при поддержке Минпромторга России, Фонда развития промышленности и Фонда развития моногородов реализует инвестиционный проект «Создание комплексного высокотехнологичного производства перевязочных материалов».Цель проекта связана с организацией производства марли, соответствующей российским и европейским стандартам, и перевязочных материалов из нее: бинтов, отрезов, салфеток.</a:t>
            </a:r>
          </a:p>
          <a:p>
            <a:r>
              <a:rPr lang="ru-RU" sz="1200" kern="1200" dirty="0">
                <a:solidFill>
                  <a:schemeClr val="tx1"/>
                </a:solidFill>
                <a:latin typeface="+mn-lt"/>
                <a:ea typeface="+mn-ea"/>
                <a:cs typeface="+mn-cs"/>
              </a:rPr>
              <a:t>Проектом предусмотрено привлечение инвестиций в объеме 357 млн. рублей и создание 866 рабочих мест.</a:t>
            </a:r>
          </a:p>
          <a:p>
            <a:r>
              <a:rPr lang="ru-RU" sz="1200" kern="1200" dirty="0">
                <a:solidFill>
                  <a:schemeClr val="tx1"/>
                </a:solidFill>
                <a:latin typeface="+mn-lt"/>
                <a:ea typeface="+mn-ea"/>
                <a:cs typeface="+mn-cs"/>
              </a:rPr>
              <a:t>На 01.01.2021г. объем инвестиций составил 224,0 млн. рублей, создано 871 рабочее место.</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a:t>
            </a:fld>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На обеспечение деятельности 2 библиотек и 2 домов культуры в 2020 году из бюджета поселения выделено 19 млн.руб.</a:t>
            </a:r>
          </a:p>
          <a:p>
            <a:r>
              <a:rPr lang="ru-RU" sz="1200" kern="1200" dirty="0">
                <a:solidFill>
                  <a:schemeClr val="tx1"/>
                </a:solidFill>
                <a:latin typeface="+mn-lt"/>
                <a:ea typeface="+mn-ea"/>
                <a:cs typeface="+mn-cs"/>
              </a:rPr>
              <a:t>Кроме того, из бюджетов разных уровней были выделены денежные на поэтапное доведение средней  заработной платы работникам культуры муниципальных учреждений культуры Ивановской области до средней заработной платы в Ивановской области – 3,8 млн.руб. </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целях развития физической культуры и массового спорта на территории Наволокского городского поселения действуют: </a:t>
            </a:r>
          </a:p>
          <a:p>
            <a:r>
              <a:rPr lang="ru-RU" sz="1200" kern="1200" dirty="0">
                <a:solidFill>
                  <a:schemeClr val="tx1"/>
                </a:solidFill>
                <a:latin typeface="+mn-lt"/>
                <a:ea typeface="+mn-ea"/>
                <a:cs typeface="+mn-cs"/>
              </a:rPr>
              <a:t>• Муниципальное учреждение дополнительного образования «Детская юношеская спортивная школа». </a:t>
            </a:r>
            <a:br>
              <a:rPr lang="ru-RU" sz="1200" kern="1200" dirty="0">
                <a:solidFill>
                  <a:schemeClr val="tx1"/>
                </a:solidFill>
                <a:latin typeface="+mn-lt"/>
                <a:ea typeface="+mn-ea"/>
                <a:cs typeface="+mn-cs"/>
              </a:rPr>
            </a:br>
            <a:r>
              <a:rPr lang="ru-RU" sz="1200" kern="1200" dirty="0">
                <a:solidFill>
                  <a:schemeClr val="tx1"/>
                </a:solidFill>
                <a:latin typeface="+mn-lt"/>
                <a:ea typeface="+mn-ea"/>
                <a:cs typeface="+mn-cs"/>
              </a:rPr>
              <a:t>• Три школьных спортивных зала.</a:t>
            </a:r>
            <a:br>
              <a:rPr lang="ru-RU" sz="1200" kern="1200" dirty="0">
                <a:solidFill>
                  <a:schemeClr val="tx1"/>
                </a:solidFill>
                <a:latin typeface="+mn-lt"/>
                <a:ea typeface="+mn-ea"/>
                <a:cs typeface="+mn-cs"/>
              </a:rPr>
            </a:br>
            <a:r>
              <a:rPr lang="ru-RU" sz="1200" kern="1200" dirty="0">
                <a:solidFill>
                  <a:schemeClr val="tx1"/>
                </a:solidFill>
                <a:latin typeface="+mn-lt"/>
                <a:ea typeface="+mn-ea"/>
                <a:cs typeface="+mn-cs"/>
              </a:rPr>
              <a:t>• Хоккейный корт.</a:t>
            </a:r>
          </a:p>
          <a:p>
            <a:pPr>
              <a:buFont typeface="Arial" pitchFamily="34" charset="0"/>
              <a:buChar char="•"/>
            </a:pPr>
            <a:r>
              <a:rPr lang="ru-RU" sz="1200" kern="1200" dirty="0">
                <a:solidFill>
                  <a:schemeClr val="tx1"/>
                </a:solidFill>
                <a:latin typeface="+mn-lt"/>
                <a:ea typeface="+mn-ea"/>
                <a:cs typeface="+mn-cs"/>
              </a:rPr>
              <a:t>Многофункциональная спортивная площадка.</a:t>
            </a:r>
          </a:p>
          <a:p>
            <a:r>
              <a:rPr lang="ru-RU" sz="1200" kern="1200" dirty="0">
                <a:solidFill>
                  <a:schemeClr val="tx1"/>
                </a:solidFill>
                <a:latin typeface="+mn-lt"/>
                <a:ea typeface="+mn-ea"/>
                <a:cs typeface="+mn-cs"/>
              </a:rPr>
              <a:t>• Стадион</a:t>
            </a:r>
          </a:p>
          <a:p>
            <a:r>
              <a:rPr lang="ru-RU" sz="1200" kern="1200" dirty="0">
                <a:solidFill>
                  <a:schemeClr val="tx1"/>
                </a:solidFill>
                <a:latin typeface="+mn-lt"/>
                <a:ea typeface="+mn-ea"/>
                <a:cs typeface="+mn-cs"/>
              </a:rPr>
              <a:t>• Физкультурно-оздоровительный комплекс </a:t>
            </a: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31</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 В физкультурно-оздоровительном комплексе работают секции по плаванию, каратэ, большому и настольному теннису, рукопашному бою, футболу, также работает тренажёрный зал.</a:t>
            </a:r>
          </a:p>
          <a:p>
            <a:r>
              <a:rPr lang="ru-RU" sz="1200" kern="1200" dirty="0">
                <a:solidFill>
                  <a:schemeClr val="tx1"/>
                </a:solidFill>
                <a:latin typeface="+mn-lt"/>
                <a:ea typeface="+mn-ea"/>
                <a:cs typeface="+mn-cs"/>
              </a:rPr>
              <a:t>По согласованию с Администрацией Кинешемского муниципального района с октября 2013 года в бассейне </a:t>
            </a:r>
            <a:r>
              <a:rPr lang="ru-RU" sz="1200" kern="1200" dirty="0" err="1">
                <a:solidFill>
                  <a:schemeClr val="tx1"/>
                </a:solidFill>
                <a:latin typeface="+mn-lt"/>
                <a:ea typeface="+mn-ea"/>
                <a:cs typeface="+mn-cs"/>
              </a:rPr>
              <a:t>ФОКа</a:t>
            </a:r>
            <a:r>
              <a:rPr lang="ru-RU" sz="1200" kern="1200" dirty="0">
                <a:solidFill>
                  <a:schemeClr val="tx1"/>
                </a:solidFill>
                <a:latin typeface="+mn-lt"/>
                <a:ea typeface="+mn-ea"/>
                <a:cs typeface="+mn-cs"/>
              </a:rPr>
              <a:t> организованы и проводится 3-й урок физкультуры для школьников города. </a:t>
            </a:r>
          </a:p>
          <a:p>
            <a:r>
              <a:rPr lang="ru-RU" sz="1200" kern="1200" dirty="0">
                <a:solidFill>
                  <a:schemeClr val="tx1"/>
                </a:solidFill>
                <a:latin typeface="+mn-lt"/>
                <a:ea typeface="+mn-ea"/>
                <a:cs typeface="+mn-cs"/>
              </a:rPr>
              <a:t>Секции посещают более 600 детей. Средняя посещаемость </a:t>
            </a:r>
            <a:r>
              <a:rPr lang="ru-RU" sz="1200" kern="1200" dirty="0" err="1">
                <a:solidFill>
                  <a:schemeClr val="tx1"/>
                </a:solidFill>
                <a:latin typeface="+mn-lt"/>
                <a:ea typeface="+mn-ea"/>
                <a:cs typeface="+mn-cs"/>
              </a:rPr>
              <a:t>ФОКа</a:t>
            </a:r>
            <a:r>
              <a:rPr lang="ru-RU" sz="1200" kern="1200" dirty="0">
                <a:solidFill>
                  <a:schemeClr val="tx1"/>
                </a:solidFill>
                <a:latin typeface="+mn-lt"/>
                <a:ea typeface="+mn-ea"/>
                <a:cs typeface="+mn-cs"/>
              </a:rPr>
              <a:t> составляет более 2300 посещений в месяц.</a:t>
            </a:r>
          </a:p>
          <a:p>
            <a:r>
              <a:rPr lang="ru-RU" sz="1200" kern="1200" dirty="0">
                <a:solidFill>
                  <a:schemeClr val="tx1"/>
                </a:solidFill>
                <a:latin typeface="+mn-lt"/>
                <a:ea typeface="+mn-ea"/>
                <a:cs typeface="+mn-cs"/>
              </a:rPr>
              <a:t>Регулярно на базе </a:t>
            </a:r>
            <a:r>
              <a:rPr lang="ru-RU" sz="1200" kern="1200" dirty="0" err="1">
                <a:solidFill>
                  <a:schemeClr val="tx1"/>
                </a:solidFill>
                <a:latin typeface="+mn-lt"/>
                <a:ea typeface="+mn-ea"/>
                <a:cs typeface="+mn-cs"/>
              </a:rPr>
              <a:t>ФОКа</a:t>
            </a:r>
            <a:r>
              <a:rPr lang="ru-RU" sz="1200" kern="1200" dirty="0">
                <a:solidFill>
                  <a:schemeClr val="tx1"/>
                </a:solidFill>
                <a:latin typeface="+mn-lt"/>
                <a:ea typeface="+mn-ea"/>
                <a:cs typeface="+mn-cs"/>
              </a:rPr>
              <a:t> проводятся соревнования по различным видам спорта разных уровней. </a:t>
            </a:r>
          </a:p>
          <a:p>
            <a:endParaRPr lang="ru-RU" sz="1200" kern="1200" dirty="0">
              <a:solidFill>
                <a:schemeClr val="tx1"/>
              </a:solidFill>
              <a:latin typeface="+mn-lt"/>
              <a:ea typeface="+mn-ea"/>
              <a:cs typeface="+mn-cs"/>
            </a:endParaRPr>
          </a:p>
          <a:p>
            <a:endParaRPr lang="ru-RU" sz="1200" kern="1200" dirty="0">
              <a:solidFill>
                <a:schemeClr val="tx1"/>
              </a:solidFill>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32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На обеспечение деятельности </a:t>
            </a:r>
            <a:r>
              <a:rPr lang="ru-RU" sz="1200" kern="1200" dirty="0" err="1">
                <a:solidFill>
                  <a:schemeClr val="tx1"/>
                </a:solidFill>
                <a:latin typeface="+mn-lt"/>
                <a:ea typeface="+mn-ea"/>
                <a:cs typeface="+mn-cs"/>
              </a:rPr>
              <a:t>ФОКа</a:t>
            </a:r>
            <a:r>
              <a:rPr lang="ru-RU" sz="1200" kern="1200" baseline="0" dirty="0">
                <a:solidFill>
                  <a:schemeClr val="tx1"/>
                </a:solidFill>
                <a:latin typeface="+mn-lt"/>
                <a:ea typeface="+mn-ea"/>
                <a:cs typeface="+mn-cs"/>
              </a:rPr>
              <a:t> </a:t>
            </a:r>
            <a:r>
              <a:rPr lang="ru-RU" sz="1200" kern="1200" dirty="0">
                <a:solidFill>
                  <a:schemeClr val="tx1"/>
                </a:solidFill>
                <a:latin typeface="+mn-lt"/>
                <a:ea typeface="+mn-ea"/>
                <a:cs typeface="+mn-cs"/>
              </a:rPr>
              <a:t>в 2020 году из бюджета поселения выделено 8 млн.руб.</a:t>
            </a:r>
          </a:p>
          <a:p>
            <a:r>
              <a:rPr lang="ru-RU" sz="1200" kern="1200" dirty="0">
                <a:solidFill>
                  <a:schemeClr val="tx1"/>
                </a:solidFill>
                <a:latin typeface="+mn-lt"/>
                <a:ea typeface="+mn-ea"/>
                <a:cs typeface="+mn-cs"/>
              </a:rPr>
              <a:t>Кроме того, из бюджетов разных уровней были выделены денежные средства на укрепление материально-технической базы спортивных организаций – 105</a:t>
            </a:r>
            <a:r>
              <a:rPr lang="ru-RU" sz="1200" kern="1200" baseline="0" dirty="0">
                <a:solidFill>
                  <a:schemeClr val="tx1"/>
                </a:solidFill>
                <a:latin typeface="+mn-lt"/>
                <a:ea typeface="+mn-ea"/>
                <a:cs typeface="+mn-cs"/>
              </a:rPr>
              <a:t> тыс.</a:t>
            </a:r>
            <a:r>
              <a:rPr lang="ru-RU" sz="1200" kern="1200" dirty="0">
                <a:solidFill>
                  <a:schemeClr val="tx1"/>
                </a:solidFill>
                <a:latin typeface="+mn-lt"/>
                <a:ea typeface="+mn-ea"/>
                <a:cs typeface="+mn-cs"/>
              </a:rPr>
              <a:t>руб. (Приобретены тренажеры в ФОК)</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r>
              <a:rPr lang="ru-RU" sz="1200" kern="1200" dirty="0">
                <a:solidFill>
                  <a:schemeClr val="tx1"/>
                </a:solidFill>
                <a:latin typeface="+mn-lt"/>
                <a:ea typeface="+mn-ea"/>
                <a:cs typeface="+mn-cs"/>
              </a:rPr>
              <a:t>Безусловным приоритетом в деятельности Администрации остается содействие развитию институтов гражданского сообщества.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При  Администрации создан общественный Совет </a:t>
            </a:r>
            <a:r>
              <a:rPr lang="ru-RU" sz="1200" kern="1200" dirty="0" err="1">
                <a:solidFill>
                  <a:schemeClr val="tx1"/>
                </a:solidFill>
                <a:latin typeface="+mn-lt"/>
                <a:ea typeface="+mn-ea"/>
                <a:cs typeface="+mn-cs"/>
              </a:rPr>
              <a:t>Наволокского</a:t>
            </a:r>
            <a:r>
              <a:rPr lang="ru-RU" sz="1200" kern="1200" dirty="0">
                <a:solidFill>
                  <a:schemeClr val="tx1"/>
                </a:solidFill>
                <a:latin typeface="+mn-lt"/>
                <a:ea typeface="+mn-ea"/>
                <a:cs typeface="+mn-cs"/>
              </a:rPr>
              <a:t> городского поселения.  Председатель Муравьева Елена Константиновна, с  целью обеспечения участия представителей общественных объединений и организаций, осуществляющих свою деятельность  на территории Наволокского городского поселения Кинешемского муниципального района, в решении вопросов местного значения, расширения диалога между органами местного самоуправления и общественностью.</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Активно работает образованное в 2018 году Общественное правозащитное движение Наволокского городского поселения «За Наволокский край». Председатель Румянцев Алексей Германович. Одной из основных заслуг данного движения является то, что его участники выступали против появления мусорного полигона вблизи своего родного города, отстаивая право жителей Наволокского городского поселения на безопасную окружающую среду. Движение «За Наволокский край награждено Почётным знаком Уполномоченного по правам человека в Ивановской области «За защиту прав человека Ивановской области». В 2019 году началась, а в 2020 году продолжилась работа по созданию «Точки притяжения» Наволоки - строительство </a:t>
            </a:r>
            <a:r>
              <a:rPr lang="ru-RU" sz="1200" kern="1200" dirty="0" err="1">
                <a:solidFill>
                  <a:schemeClr val="tx1"/>
                </a:solidFill>
                <a:latin typeface="+mn-lt"/>
                <a:ea typeface="+mn-ea"/>
                <a:cs typeface="+mn-cs"/>
              </a:rPr>
              <a:t>накладезной</a:t>
            </a:r>
            <a:r>
              <a:rPr lang="ru-RU" sz="1200" kern="1200" dirty="0">
                <a:solidFill>
                  <a:schemeClr val="tx1"/>
                </a:solidFill>
                <a:latin typeface="+mn-lt"/>
                <a:ea typeface="+mn-ea"/>
                <a:cs typeface="+mn-cs"/>
              </a:rPr>
              <a:t> часовни и купальни на источнике-роднике в  г. Наволоки,  пер.Квартальный.</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Активную работу проводит общественная организация «Совет женщин Наволокского городского поселения». Председатель Романова Надежда Владимировна. К первому сентября в рамках акции «Собери ребенка в школу»приобрели комплекты школьных принадлежностей, одежду и обувь для детей из малообеспеченных семей.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34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Активно работают общественные организации: «Совет ветеранов города Наволоки» - председатель Груздева Нина Васильевна, «Союз пенсионеров России по Кинешемскому району» - председатель Виноградова Римма Константиновна, Наволокское отделение Всероссийского общества инвалидов – председатель Михайлов Евгений Рудольфович.</a:t>
            </a:r>
          </a:p>
          <a:p>
            <a:r>
              <a:rPr lang="ru-RU" sz="1200" kern="1200" dirty="0">
                <a:solidFill>
                  <a:schemeClr val="tx1"/>
                </a:solidFill>
                <a:latin typeface="+mn-lt"/>
                <a:ea typeface="+mn-ea"/>
                <a:cs typeface="+mn-cs"/>
              </a:rPr>
              <a:t>В 2020 году представители общественных организаций активно работали членами общественной комиссии  Наволокского городского поселения по обеспечению реализации приоритетного проекта «Формирование комфортной городской среды».</a:t>
            </a:r>
          </a:p>
          <a:p>
            <a:r>
              <a:rPr lang="ru-RU" sz="1200" kern="1200" dirty="0">
                <a:solidFill>
                  <a:schemeClr val="tx1"/>
                </a:solidFill>
                <a:latin typeface="+mn-lt"/>
                <a:ea typeface="+mn-ea"/>
                <a:cs typeface="+mn-cs"/>
              </a:rPr>
              <a:t>Представители Союза пенсионеров оказывали адресную помощь одиноким малоимущим пенсионерам (было вручено 5 продуктовых наборов). Члены общественных организаций в течении года поздравляли ветеранов с юбилейными датами.</a:t>
            </a:r>
          </a:p>
          <a:p>
            <a:r>
              <a:rPr lang="ru-RU" sz="1200" kern="1200" dirty="0">
                <a:solidFill>
                  <a:schemeClr val="tx1"/>
                </a:solidFill>
                <a:latin typeface="+mn-lt"/>
                <a:ea typeface="+mn-ea"/>
                <a:cs typeface="+mn-cs"/>
              </a:rPr>
              <a:t>В 2020 году в связи с пандемией члены общественных организаций принимали активное участие в </a:t>
            </a:r>
            <a:r>
              <a:rPr lang="ru-RU" sz="1200" kern="1200" dirty="0" err="1">
                <a:solidFill>
                  <a:schemeClr val="tx1"/>
                </a:solidFill>
                <a:latin typeface="+mn-lt"/>
                <a:ea typeface="+mn-ea"/>
                <a:cs typeface="+mn-cs"/>
              </a:rPr>
              <a:t>онлайн</a:t>
            </a:r>
            <a:r>
              <a:rPr lang="ru-RU" sz="1200" kern="1200" dirty="0">
                <a:solidFill>
                  <a:schemeClr val="tx1"/>
                </a:solidFill>
                <a:latin typeface="+mn-lt"/>
                <a:ea typeface="+mn-ea"/>
                <a:cs typeface="+mn-cs"/>
              </a:rPr>
              <a:t> – мероприятиях разных уровней.         Представители Совета ветеранов прошли обучение в рамках </a:t>
            </a:r>
            <a:r>
              <a:rPr lang="ru-RU" sz="1200" kern="1200" dirty="0" err="1">
                <a:solidFill>
                  <a:schemeClr val="tx1"/>
                </a:solidFill>
                <a:latin typeface="+mn-lt"/>
                <a:ea typeface="+mn-ea"/>
                <a:cs typeface="+mn-cs"/>
              </a:rPr>
              <a:t>онлайн</a:t>
            </a:r>
            <a:r>
              <a:rPr lang="ru-RU" sz="1200" kern="1200" dirty="0">
                <a:solidFill>
                  <a:schemeClr val="tx1"/>
                </a:solidFill>
                <a:latin typeface="+mn-lt"/>
                <a:ea typeface="+mn-ea"/>
                <a:cs typeface="+mn-cs"/>
              </a:rPr>
              <a:t> – конференции (прошла учеба серебряных волонтеров, учеба по безопасности и др.)</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35</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2020 году получило дальнейшее развитие </a:t>
            </a:r>
            <a:r>
              <a:rPr lang="ru-RU" sz="1200" kern="1200" dirty="0" err="1">
                <a:solidFill>
                  <a:schemeClr val="tx1"/>
                </a:solidFill>
                <a:latin typeface="+mn-lt"/>
                <a:ea typeface="+mn-ea"/>
                <a:cs typeface="+mn-cs"/>
              </a:rPr>
              <a:t>ТОСовское</a:t>
            </a:r>
            <a:r>
              <a:rPr lang="ru-RU" sz="1200" kern="1200" dirty="0">
                <a:solidFill>
                  <a:schemeClr val="tx1"/>
                </a:solidFill>
                <a:latin typeface="+mn-lt"/>
                <a:ea typeface="+mn-ea"/>
                <a:cs typeface="+mn-cs"/>
              </a:rPr>
              <a:t> движение. На территории Наволокского городского поселения образовано и зарегистрировано семь </a:t>
            </a:r>
            <a:r>
              <a:rPr lang="ru-RU" sz="1200" kern="1200" dirty="0" err="1">
                <a:solidFill>
                  <a:schemeClr val="tx1"/>
                </a:solidFill>
                <a:latin typeface="+mn-lt"/>
                <a:ea typeface="+mn-ea"/>
                <a:cs typeface="+mn-cs"/>
              </a:rPr>
              <a:t>ТОСов</a:t>
            </a:r>
            <a:r>
              <a:rPr lang="ru-RU" sz="1200" kern="1200" dirty="0">
                <a:solidFill>
                  <a:schemeClr val="tx1"/>
                </a:solidFill>
                <a:latin typeface="+mn-lt"/>
                <a:ea typeface="+mn-ea"/>
                <a:cs typeface="+mn-cs"/>
              </a:rPr>
              <a:t> (территориальное общественное самоуправление):</a:t>
            </a:r>
          </a:p>
          <a:p>
            <a:r>
              <a:rPr lang="ru-RU" sz="1200" kern="1200" dirty="0">
                <a:solidFill>
                  <a:schemeClr val="tx1"/>
                </a:solidFill>
                <a:latin typeface="+mn-lt"/>
                <a:ea typeface="+mn-ea"/>
                <a:cs typeface="+mn-cs"/>
              </a:rPr>
              <a:t>- ТОС «Красная горка» - председатель Комарова Светлана Витальевна;</a:t>
            </a:r>
          </a:p>
          <a:p>
            <a:r>
              <a:rPr lang="ru-RU" sz="1200" kern="1200" dirty="0">
                <a:solidFill>
                  <a:schemeClr val="tx1"/>
                </a:solidFill>
                <a:latin typeface="+mn-lt"/>
                <a:ea typeface="+mn-ea"/>
                <a:cs typeface="+mn-cs"/>
              </a:rPr>
              <a:t>- ТОС «Ищеино» - председатель Зайцев Дмитрий Александрович;</a:t>
            </a:r>
          </a:p>
          <a:p>
            <a:r>
              <a:rPr lang="ru-RU" sz="1200" kern="1200" dirty="0">
                <a:solidFill>
                  <a:schemeClr val="tx1"/>
                </a:solidFill>
                <a:latin typeface="+mn-lt"/>
                <a:ea typeface="+mn-ea"/>
                <a:cs typeface="+mn-cs"/>
              </a:rPr>
              <a:t>- ТОС «Первомайский» - председатель </a:t>
            </a:r>
            <a:r>
              <a:rPr lang="ru-RU" sz="1200" kern="1200" dirty="0" err="1">
                <a:solidFill>
                  <a:schemeClr val="tx1"/>
                </a:solidFill>
                <a:latin typeface="+mn-lt"/>
                <a:ea typeface="+mn-ea"/>
                <a:cs typeface="+mn-cs"/>
              </a:rPr>
              <a:t>Манукян</a:t>
            </a:r>
            <a:r>
              <a:rPr lang="ru-RU" sz="1200" kern="1200" dirty="0">
                <a:solidFill>
                  <a:schemeClr val="tx1"/>
                </a:solidFill>
                <a:latin typeface="+mn-lt"/>
                <a:ea typeface="+mn-ea"/>
                <a:cs typeface="+mn-cs"/>
              </a:rPr>
              <a:t> Наталья Евгеньевна;</a:t>
            </a:r>
          </a:p>
          <a:p>
            <a:r>
              <a:rPr lang="ru-RU" sz="1200" kern="1200" dirty="0">
                <a:solidFill>
                  <a:schemeClr val="tx1"/>
                </a:solidFill>
                <a:latin typeface="+mn-lt"/>
                <a:ea typeface="+mn-ea"/>
                <a:cs typeface="+mn-cs"/>
              </a:rPr>
              <a:t>- ТОС «Нагорный» - председатель Зайцева Галина Юрьевна;</a:t>
            </a:r>
          </a:p>
          <a:p>
            <a:r>
              <a:rPr lang="ru-RU" sz="1200" kern="1200" dirty="0">
                <a:solidFill>
                  <a:schemeClr val="tx1"/>
                </a:solidFill>
                <a:latin typeface="+mn-lt"/>
                <a:ea typeface="+mn-ea"/>
                <a:cs typeface="+mn-cs"/>
              </a:rPr>
              <a:t>- ТОС «Лесное» - председатель </a:t>
            </a:r>
            <a:r>
              <a:rPr lang="ru-RU" sz="1200" kern="1200" dirty="0" err="1">
                <a:solidFill>
                  <a:schemeClr val="tx1"/>
                </a:solidFill>
                <a:latin typeface="+mn-lt"/>
                <a:ea typeface="+mn-ea"/>
                <a:cs typeface="+mn-cs"/>
              </a:rPr>
              <a:t>Федасов</a:t>
            </a:r>
            <a:r>
              <a:rPr lang="ru-RU" sz="1200" kern="1200" dirty="0">
                <a:solidFill>
                  <a:schemeClr val="tx1"/>
                </a:solidFill>
                <a:latin typeface="+mn-lt"/>
                <a:ea typeface="+mn-ea"/>
                <a:cs typeface="+mn-cs"/>
              </a:rPr>
              <a:t> Сергей Николаевич;</a:t>
            </a:r>
          </a:p>
          <a:p>
            <a:r>
              <a:rPr lang="ru-RU" sz="1200" kern="1200" dirty="0">
                <a:solidFill>
                  <a:schemeClr val="tx1"/>
                </a:solidFill>
                <a:latin typeface="+mn-lt"/>
                <a:ea typeface="+mn-ea"/>
                <a:cs typeface="+mn-cs"/>
              </a:rPr>
              <a:t>- ТОС «8Марта» - председатель </a:t>
            </a:r>
            <a:r>
              <a:rPr lang="ru-RU" sz="1200" kern="1200" dirty="0" err="1">
                <a:solidFill>
                  <a:schemeClr val="tx1"/>
                </a:solidFill>
                <a:latin typeface="+mn-lt"/>
                <a:ea typeface="+mn-ea"/>
                <a:cs typeface="+mn-cs"/>
              </a:rPr>
              <a:t>Кустова</a:t>
            </a:r>
            <a:r>
              <a:rPr lang="ru-RU" sz="1200" kern="1200" dirty="0">
                <a:solidFill>
                  <a:schemeClr val="tx1"/>
                </a:solidFill>
                <a:latin typeface="+mn-lt"/>
                <a:ea typeface="+mn-ea"/>
                <a:cs typeface="+mn-cs"/>
              </a:rPr>
              <a:t> Татьяна Витальевна;</a:t>
            </a:r>
          </a:p>
          <a:p>
            <a:r>
              <a:rPr lang="ru-RU" sz="1200" kern="1200">
                <a:solidFill>
                  <a:schemeClr val="tx1"/>
                </a:solidFill>
                <a:latin typeface="+mn-lt"/>
                <a:ea typeface="+mn-ea"/>
                <a:cs typeface="+mn-cs"/>
              </a:rPr>
              <a:t>- ТОС «Октябрьский» - председатель Смирнова Лариса Владимировна</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a:solidFill>
                  <a:schemeClr val="tx1"/>
                </a:solidFill>
                <a:latin typeface="+mn-lt"/>
                <a:ea typeface="+mn-ea"/>
                <a:cs typeface="+mn-cs"/>
              </a:rPr>
              <a:t>ООО «Техоснастка - Наволоки» </a:t>
            </a:r>
            <a:r>
              <a:rPr lang="ru-RU" sz="1200" kern="1200" dirty="0">
                <a:solidFill>
                  <a:schemeClr val="tx1"/>
                </a:solidFill>
                <a:latin typeface="+mn-lt"/>
                <a:ea typeface="+mn-ea"/>
                <a:cs typeface="+mn-cs"/>
              </a:rPr>
              <a:t>зарегистрировано в качестве резидента ТОСЭР «Наволоки» 05.10.2018 г.</a:t>
            </a:r>
          </a:p>
          <a:p>
            <a:r>
              <a:rPr lang="ru-RU" sz="1200" kern="1200" dirty="0">
                <a:solidFill>
                  <a:schemeClr val="tx1"/>
                </a:solidFill>
                <a:latin typeface="+mn-lt"/>
                <a:ea typeface="+mn-ea"/>
                <a:cs typeface="+mn-cs"/>
              </a:rPr>
              <a:t>Предприятие реализует инвестиционный проект «Строительство завода по производству медицинских изделий». Данный проект направлен на организацию производства полипропиленовых наконечников и пробирок для забора жидкостей в медицинских целях из лабораторного пластика. </a:t>
            </a:r>
          </a:p>
          <a:p>
            <a:r>
              <a:rPr lang="ru-RU" sz="1200" kern="1200" dirty="0">
                <a:solidFill>
                  <a:schemeClr val="tx1"/>
                </a:solidFill>
                <a:latin typeface="+mn-lt"/>
                <a:ea typeface="+mn-ea"/>
                <a:cs typeface="+mn-cs"/>
              </a:rPr>
              <a:t>Проектом предусмотрено привлечение инвестиций в объеме 300 млн. рублей и создание 54 рабочих мест.</a:t>
            </a:r>
          </a:p>
          <a:p>
            <a:r>
              <a:rPr lang="ru-RU" sz="1200" kern="1200" dirty="0">
                <a:solidFill>
                  <a:schemeClr val="tx1"/>
                </a:solidFill>
                <a:latin typeface="+mn-lt"/>
                <a:ea typeface="+mn-ea"/>
                <a:cs typeface="+mn-cs"/>
              </a:rPr>
              <a:t>На 01.01.2021г. объем инвестиций составил 170,7 млн. рублей, создано 18 рабочих мест.</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4</a:t>
            </a:fld>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a:solidFill>
                  <a:schemeClr val="tx1"/>
                </a:solidFill>
                <a:latin typeface="+mn-lt"/>
                <a:ea typeface="+mn-ea"/>
                <a:cs typeface="+mn-cs"/>
              </a:rPr>
              <a:t>ООО «Завод Акустических решений «Стандартпласт» </a:t>
            </a:r>
            <a:r>
              <a:rPr lang="ru-RU" sz="1200" kern="1200" dirty="0">
                <a:solidFill>
                  <a:schemeClr val="tx1"/>
                </a:solidFill>
                <a:latin typeface="+mn-lt"/>
                <a:ea typeface="+mn-ea"/>
                <a:cs typeface="+mn-cs"/>
              </a:rPr>
              <a:t>зарегистрировано в качестве резидента ТОСЭР «Наволоки» 19.12.2018г. </a:t>
            </a:r>
          </a:p>
          <a:p>
            <a:r>
              <a:rPr lang="ru-RU" sz="1200" kern="1200" dirty="0">
                <a:solidFill>
                  <a:schemeClr val="tx1"/>
                </a:solidFill>
                <a:latin typeface="+mn-lt"/>
                <a:ea typeface="+mn-ea"/>
                <a:cs typeface="+mn-cs"/>
              </a:rPr>
              <a:t>Предприятием реализуется инвестиционный проект «Производство вибродемпфирующих материалов нового поколения для автомобильной промышленности».Вибродемпфирующие материалы – это материалы, способные поглощать и рассеивать различные виды шумов и вибраций. Область их применения обширна: автомобилестроение, авиастроение, судостроение, вагоностроение, машиностроение, а также строительство. </a:t>
            </a:r>
          </a:p>
          <a:p>
            <a:r>
              <a:rPr lang="ru-RU" sz="1200" kern="1200" dirty="0">
                <a:solidFill>
                  <a:schemeClr val="tx1"/>
                </a:solidFill>
                <a:latin typeface="+mn-lt"/>
                <a:ea typeface="+mn-ea"/>
                <a:cs typeface="+mn-cs"/>
              </a:rPr>
              <a:t>Проектом предусмотрено привлечение инвестиций в объеме 50 млн. рублей и создание 146 рабочих мест.</a:t>
            </a:r>
          </a:p>
          <a:p>
            <a:r>
              <a:rPr lang="ru-RU" sz="1200" kern="1200" dirty="0">
                <a:solidFill>
                  <a:schemeClr val="tx1"/>
                </a:solidFill>
                <a:latin typeface="+mn-lt"/>
                <a:ea typeface="+mn-ea"/>
                <a:cs typeface="+mn-cs"/>
              </a:rPr>
              <a:t>На 01.01.2021 г. объем инвестиций составил 31 млн. рублей, создано 87 рабочих мест.</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5</a:t>
            </a:fld>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a:solidFill>
                  <a:schemeClr val="tx1"/>
                </a:solidFill>
                <a:latin typeface="+mn-lt"/>
                <a:ea typeface="+mn-ea"/>
                <a:cs typeface="+mn-cs"/>
              </a:rPr>
              <a:t>ООО «Центр развития моногорода» </a:t>
            </a:r>
            <a:r>
              <a:rPr lang="ru-RU" sz="1200" kern="1200" dirty="0">
                <a:solidFill>
                  <a:schemeClr val="tx1"/>
                </a:solidFill>
                <a:latin typeface="+mn-lt"/>
                <a:ea typeface="+mn-ea"/>
                <a:cs typeface="+mn-cs"/>
              </a:rPr>
              <a:t>зарегистрировано в качестве резидента ТОСЭР «Наволоки» 30.03.2020г. </a:t>
            </a:r>
          </a:p>
          <a:p>
            <a:r>
              <a:rPr lang="ru-RU" sz="1200" kern="1200" dirty="0">
                <a:solidFill>
                  <a:schemeClr val="tx1"/>
                </a:solidFill>
                <a:latin typeface="+mn-lt"/>
                <a:ea typeface="+mn-ea"/>
                <a:cs typeface="+mn-cs"/>
              </a:rPr>
              <a:t>Предприятие реализует инвестиционный проект «Создание ткацкого производства хлопчатобумажных тканей для домашнего текстиля». </a:t>
            </a:r>
          </a:p>
          <a:p>
            <a:r>
              <a:rPr lang="ru-RU" sz="1200" b="0" u="sng" dirty="0">
                <a:solidFill>
                  <a:schemeClr val="accent2">
                    <a:lumMod val="75000"/>
                  </a:schemeClr>
                </a:solidFill>
                <a:latin typeface="Times New Roman" pitchFamily="18" charset="0"/>
                <a:cs typeface="Times New Roman" pitchFamily="18" charset="0"/>
              </a:rPr>
              <a:t>Цель проекта </a:t>
            </a:r>
            <a:r>
              <a:rPr lang="ru-RU" sz="1200" b="0" dirty="0">
                <a:solidFill>
                  <a:schemeClr val="accent2">
                    <a:lumMod val="75000"/>
                  </a:schemeClr>
                </a:solidFill>
                <a:latin typeface="Times New Roman" pitchFamily="18" charset="0"/>
                <a:cs typeface="Times New Roman" pitchFamily="18" charset="0"/>
              </a:rPr>
              <a:t> </a:t>
            </a:r>
            <a:r>
              <a:rPr lang="ru-RU" sz="1200" b="0" dirty="0">
                <a:solidFill>
                  <a:schemeClr val="accent5">
                    <a:lumMod val="50000"/>
                  </a:schemeClr>
                </a:solidFill>
                <a:latin typeface="Times New Roman" pitchFamily="18" charset="0"/>
                <a:cs typeface="Times New Roman" pitchFamily="18" charset="0"/>
              </a:rPr>
              <a:t>- создание высокотехнологичного ткацкого производства широких хлопчатобумажных тканей для домашнего текстиля с целью замещения наиболее востребованных на российском рынке импортных аналогов.</a:t>
            </a:r>
          </a:p>
          <a:p>
            <a:r>
              <a:rPr lang="ru-RU" sz="1200" kern="1200" dirty="0">
                <a:solidFill>
                  <a:schemeClr val="tx1"/>
                </a:solidFill>
                <a:latin typeface="+mn-lt"/>
                <a:ea typeface="+mn-ea"/>
                <a:cs typeface="+mn-cs"/>
              </a:rPr>
              <a:t>Проектом предусмотрено создание 146 рабочих мест, планируемый объем инвестиций 186,5 млн рублей. </a:t>
            </a:r>
          </a:p>
          <a:p>
            <a:r>
              <a:rPr lang="ru-RU" sz="1200" kern="1200" dirty="0">
                <a:solidFill>
                  <a:schemeClr val="tx1"/>
                </a:solidFill>
                <a:latin typeface="+mn-lt"/>
                <a:ea typeface="+mn-ea"/>
                <a:cs typeface="+mn-cs"/>
              </a:rPr>
              <a:t>По состоянию на 01.01.2021 объем инвестиций составил 103,1 млн рублей, создано 147 рабочих мест.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6</a:t>
            </a:fld>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effectLst>
                  <a:outerShdw blurRad="38100" dist="38100" dir="2700000" algn="tl">
                    <a:srgbClr val="000000">
                      <a:alpha val="43137"/>
                    </a:srgbClr>
                  </a:outerShdw>
                </a:effectLst>
              </a:rPr>
              <a:t>В</a:t>
            </a:r>
            <a:r>
              <a:rPr lang="ru-RU" sz="1200" baseline="0" dirty="0">
                <a:effectLst>
                  <a:outerShdw blurRad="38100" dist="38100" dir="2700000" algn="tl">
                    <a:srgbClr val="000000">
                      <a:alpha val="43137"/>
                    </a:srgbClr>
                  </a:outerShdw>
                </a:effectLst>
              </a:rPr>
              <a:t> конце 2020 года начале 2021 года в реестр </a:t>
            </a:r>
            <a:r>
              <a:rPr lang="ru-RU" sz="1200" kern="1200" dirty="0">
                <a:solidFill>
                  <a:schemeClr val="tx1"/>
                </a:solidFill>
                <a:latin typeface="+mn-lt"/>
                <a:ea typeface="+mn-ea"/>
                <a:cs typeface="+mn-cs"/>
              </a:rPr>
              <a:t>резидентов территорий опережающего социально-экономического развития, осуществляющих деятельность на территории Наволокского городского поселения включено еще 10 предприятий:</a:t>
            </a:r>
          </a:p>
          <a:p>
            <a:r>
              <a:rPr lang="ru-RU" sz="1200" kern="1200" dirty="0">
                <a:solidFill>
                  <a:schemeClr val="tx1"/>
                </a:solidFill>
                <a:latin typeface="+mn-lt"/>
                <a:ea typeface="+mn-ea"/>
                <a:cs typeface="+mn-cs"/>
              </a:rPr>
              <a:t>1. ООО «</a:t>
            </a:r>
            <a:r>
              <a:rPr lang="ru-RU" sz="1200" kern="1200" dirty="0" err="1">
                <a:solidFill>
                  <a:schemeClr val="tx1"/>
                </a:solidFill>
                <a:latin typeface="+mn-lt"/>
                <a:ea typeface="+mn-ea"/>
                <a:cs typeface="+mn-cs"/>
              </a:rPr>
              <a:t>Асмед</a:t>
            </a:r>
            <a:r>
              <a:rPr lang="ru-RU" sz="1200" kern="1200" dirty="0">
                <a:solidFill>
                  <a:schemeClr val="tx1"/>
                </a:solidFill>
                <a:latin typeface="+mn-lt"/>
                <a:ea typeface="+mn-ea"/>
                <a:cs typeface="+mn-cs"/>
              </a:rPr>
              <a:t>» включено в Реестр 19.11.2020. Предприятие планирует реализовать инвестиционный проект «Организация производства медицинских изделий из нетканых материалов». Проектом предусмотрено создание 43 рабочих места, планируемый объем инвестиций 12,9 млн рублей. По состоянию на 01.01.2021 объем инвестиций составил 0,17 </a:t>
            </a:r>
            <a:r>
              <a:rPr lang="ru-RU" sz="1200" kern="1200" dirty="0" err="1">
                <a:solidFill>
                  <a:schemeClr val="tx1"/>
                </a:solidFill>
                <a:latin typeface="+mn-lt"/>
                <a:ea typeface="+mn-ea"/>
                <a:cs typeface="+mn-cs"/>
              </a:rPr>
              <a:t>млн</a:t>
            </a:r>
            <a:r>
              <a:rPr lang="ru-RU" sz="1200" kern="1200" dirty="0">
                <a:solidFill>
                  <a:schemeClr val="tx1"/>
                </a:solidFill>
                <a:latin typeface="+mn-lt"/>
                <a:ea typeface="+mn-ea"/>
                <a:cs typeface="+mn-cs"/>
              </a:rPr>
              <a:t> рублей, создано 4 рабочих места. </a:t>
            </a:r>
          </a:p>
          <a:p>
            <a:r>
              <a:rPr lang="ru-RU" sz="1200" kern="1200" dirty="0">
                <a:solidFill>
                  <a:schemeClr val="tx1"/>
                </a:solidFill>
                <a:latin typeface="+mn-lt"/>
                <a:ea typeface="+mn-ea"/>
                <a:cs typeface="+mn-cs"/>
              </a:rPr>
              <a:t>2. ООО Волжский метизный завод «БолТ-34» включено в Реестр 24.12.2020. Предприятие планирует реализовать инвестиционный проект «Организация высокотехнологичного производства прогрессивного крепежа, производительностью 13400 тонн в год». Проектом предусмотрено создание 95 рабочих мест, планируемый объем инвестиций 1219,</a:t>
            </a:r>
            <a:r>
              <a:rPr lang="en-US" sz="1200" kern="1200" dirty="0">
                <a:solidFill>
                  <a:schemeClr val="tx1"/>
                </a:solidFill>
                <a:latin typeface="+mn-lt"/>
                <a:ea typeface="+mn-ea"/>
                <a:cs typeface="+mn-cs"/>
              </a:rPr>
              <a:t>5</a:t>
            </a:r>
            <a:r>
              <a:rPr lang="ru-RU" sz="1200" kern="1200" dirty="0">
                <a:solidFill>
                  <a:schemeClr val="tx1"/>
                </a:solidFill>
                <a:latin typeface="+mn-lt"/>
                <a:ea typeface="+mn-ea"/>
                <a:cs typeface="+mn-cs"/>
              </a:rPr>
              <a:t> млн рублей.</a:t>
            </a:r>
          </a:p>
          <a:p>
            <a:r>
              <a:rPr lang="ru-RU" sz="1200" kern="1200" dirty="0">
                <a:solidFill>
                  <a:schemeClr val="tx1"/>
                </a:solidFill>
                <a:latin typeface="+mn-lt"/>
                <a:ea typeface="+mn-ea"/>
                <a:cs typeface="+mn-cs"/>
              </a:rPr>
              <a:t>3. ООО «КОТТОН ПРОМ» включено в Реестр 31.12.2020. Предприятие планирует реализовать инвестиционный проект «Организация производства текстильного полотна». Проектом предусмотрено создание 270 рабочих мест, планируемый объем инвестиций 916,7 млн рублей.</a:t>
            </a:r>
          </a:p>
          <a:p>
            <a:r>
              <a:rPr lang="ru-RU" sz="1200" kern="1200" dirty="0">
                <a:solidFill>
                  <a:schemeClr val="tx1"/>
                </a:solidFill>
                <a:latin typeface="+mn-lt"/>
                <a:ea typeface="+mn-ea"/>
                <a:cs typeface="+mn-cs"/>
              </a:rPr>
              <a:t>4. ООО «Виктория» включено в Реестр 31.12.2020. Предприятие планирует реализовать инвестиционный проект «Создание предприятия по переработке, выращиванию и реализации рыбной продукции». Проектом предусмотрено создание 43 рабочих мест, планируемый объем инвестиций 240 </a:t>
            </a:r>
            <a:r>
              <a:rPr lang="ru-RU" sz="1200" kern="1200" dirty="0" err="1">
                <a:solidFill>
                  <a:schemeClr val="tx1"/>
                </a:solidFill>
                <a:latin typeface="+mn-lt"/>
                <a:ea typeface="+mn-ea"/>
                <a:cs typeface="+mn-cs"/>
              </a:rPr>
              <a:t>млн</a:t>
            </a:r>
            <a:r>
              <a:rPr lang="ru-RU" sz="1200" kern="1200" dirty="0">
                <a:solidFill>
                  <a:schemeClr val="tx1"/>
                </a:solidFill>
                <a:latin typeface="+mn-lt"/>
                <a:ea typeface="+mn-ea"/>
                <a:cs typeface="+mn-cs"/>
              </a:rPr>
              <a:t> рублей.</a:t>
            </a:r>
          </a:p>
          <a:p>
            <a:r>
              <a:rPr lang="ru-RU" sz="1200" kern="1200" dirty="0">
                <a:solidFill>
                  <a:schemeClr val="tx1"/>
                </a:solidFill>
                <a:latin typeface="+mn-lt"/>
                <a:ea typeface="+mn-ea"/>
                <a:cs typeface="+mn-cs"/>
              </a:rPr>
              <a:t>5. ООО «</a:t>
            </a:r>
            <a:r>
              <a:rPr lang="ru-RU" sz="1200" kern="1200" dirty="0" err="1">
                <a:solidFill>
                  <a:schemeClr val="tx1"/>
                </a:solidFill>
                <a:latin typeface="+mn-lt"/>
                <a:ea typeface="+mn-ea"/>
                <a:cs typeface="+mn-cs"/>
              </a:rPr>
              <a:t>Фасонмедикал</a:t>
            </a:r>
            <a:r>
              <a:rPr lang="ru-RU" sz="1200" kern="1200" dirty="0">
                <a:solidFill>
                  <a:schemeClr val="tx1"/>
                </a:solidFill>
                <a:latin typeface="+mn-lt"/>
                <a:ea typeface="+mn-ea"/>
                <a:cs typeface="+mn-cs"/>
              </a:rPr>
              <a:t>» включено в Реестр 31.12.2020. Предприятие планирует реализовать инвестиционный проект «Создание швейного цеха по производству одноразовой одежды из нетканого материала». Проектом предусмотрено создание 10 рабочих мест, планируемый объем инвестиций 2,5 </a:t>
            </a:r>
            <a:r>
              <a:rPr lang="ru-RU" sz="1200" kern="1200" dirty="0" err="1">
                <a:solidFill>
                  <a:schemeClr val="tx1"/>
                </a:solidFill>
                <a:latin typeface="+mn-lt"/>
                <a:ea typeface="+mn-ea"/>
                <a:cs typeface="+mn-cs"/>
              </a:rPr>
              <a:t>млн</a:t>
            </a:r>
            <a:r>
              <a:rPr lang="ru-RU" sz="1200" kern="1200" dirty="0">
                <a:solidFill>
                  <a:schemeClr val="tx1"/>
                </a:solidFill>
                <a:latin typeface="+mn-lt"/>
                <a:ea typeface="+mn-ea"/>
                <a:cs typeface="+mn-cs"/>
              </a:rPr>
              <a:t> рублей.</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7</a:t>
            </a:fld>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6. ООО «</a:t>
            </a:r>
            <a:r>
              <a:rPr lang="ru-RU" sz="1200" kern="1200" dirty="0" err="1">
                <a:solidFill>
                  <a:schemeClr val="tx1"/>
                </a:solidFill>
                <a:latin typeface="+mn-lt"/>
                <a:ea typeface="+mn-ea"/>
                <a:cs typeface="+mn-cs"/>
              </a:rPr>
              <a:t>Блэкрам-Наволоки</a:t>
            </a:r>
            <a:r>
              <a:rPr lang="ru-RU" sz="1200" kern="1200" dirty="0">
                <a:solidFill>
                  <a:schemeClr val="tx1"/>
                </a:solidFill>
                <a:latin typeface="+mn-lt"/>
                <a:ea typeface="+mn-ea"/>
                <a:cs typeface="+mn-cs"/>
              </a:rPr>
              <a:t>» включено в Реестр 02.02.2021. Инвестор планирует реализовать инвестиционный проект «Создание производства текстильного полотна». Проектом предусмотрено создание 150 рабочих мест, планируемый объем инвестиций 291,5 </a:t>
            </a:r>
            <a:r>
              <a:rPr lang="ru-RU" sz="1200" kern="1200" dirty="0" err="1">
                <a:solidFill>
                  <a:schemeClr val="tx1"/>
                </a:solidFill>
                <a:latin typeface="+mn-lt"/>
                <a:ea typeface="+mn-ea"/>
                <a:cs typeface="+mn-cs"/>
              </a:rPr>
              <a:t>млн</a:t>
            </a:r>
            <a:r>
              <a:rPr lang="ru-RU" sz="1200" kern="1200" dirty="0">
                <a:solidFill>
                  <a:schemeClr val="tx1"/>
                </a:solidFill>
                <a:latin typeface="+mn-lt"/>
                <a:ea typeface="+mn-ea"/>
                <a:cs typeface="+mn-cs"/>
              </a:rPr>
              <a:t> рублей.</a:t>
            </a:r>
          </a:p>
          <a:p>
            <a:r>
              <a:rPr lang="ru-RU" sz="1200" kern="1200" dirty="0">
                <a:solidFill>
                  <a:schemeClr val="tx1"/>
                </a:solidFill>
                <a:latin typeface="+mn-lt"/>
                <a:ea typeface="+mn-ea"/>
                <a:cs typeface="+mn-cs"/>
              </a:rPr>
              <a:t>7. ООО «Фабрика Энергия» включено в реестр 12.02.2021. Инвестор планирует реализовать инвестиционный проект «Создание современной швейной фабрики по производству спецодежды». Проектом предусмотрено создание 169 рабочих мест, планируемый объем инвестиций 156,4 </a:t>
            </a:r>
            <a:r>
              <a:rPr lang="ru-RU" sz="1200" kern="1200" dirty="0" err="1">
                <a:solidFill>
                  <a:schemeClr val="tx1"/>
                </a:solidFill>
                <a:latin typeface="+mn-lt"/>
                <a:ea typeface="+mn-ea"/>
                <a:cs typeface="+mn-cs"/>
              </a:rPr>
              <a:t>млн</a:t>
            </a:r>
            <a:r>
              <a:rPr lang="ru-RU" sz="1200" kern="1200" dirty="0">
                <a:solidFill>
                  <a:schemeClr val="tx1"/>
                </a:solidFill>
                <a:latin typeface="+mn-lt"/>
                <a:ea typeface="+mn-ea"/>
                <a:cs typeface="+mn-cs"/>
              </a:rPr>
              <a:t> рублей.</a:t>
            </a:r>
          </a:p>
          <a:p>
            <a:r>
              <a:rPr lang="ru-RU" sz="1200" kern="1200" dirty="0">
                <a:solidFill>
                  <a:schemeClr val="tx1"/>
                </a:solidFill>
                <a:latin typeface="+mn-lt"/>
                <a:ea typeface="+mn-ea"/>
                <a:cs typeface="+mn-cs"/>
              </a:rPr>
              <a:t>8. ООО «Наше дело» включено в реестр 12.02.2021. Инвестор планирует  реализовать инвестиционный проект «Организация производства ПВХ обложек». Проектом предусмотрено создание 17 рабочих мест, планируемый объем инвестиций 9,8 </a:t>
            </a:r>
            <a:r>
              <a:rPr lang="ru-RU" sz="1200" kern="1200" dirty="0" err="1">
                <a:solidFill>
                  <a:schemeClr val="tx1"/>
                </a:solidFill>
                <a:latin typeface="+mn-lt"/>
                <a:ea typeface="+mn-ea"/>
                <a:cs typeface="+mn-cs"/>
              </a:rPr>
              <a:t>млн</a:t>
            </a:r>
            <a:r>
              <a:rPr lang="ru-RU" sz="1200" kern="1200" dirty="0">
                <a:solidFill>
                  <a:schemeClr val="tx1"/>
                </a:solidFill>
                <a:latin typeface="+mn-lt"/>
                <a:ea typeface="+mn-ea"/>
                <a:cs typeface="+mn-cs"/>
              </a:rPr>
              <a:t> рублей.</a:t>
            </a:r>
          </a:p>
          <a:p>
            <a:r>
              <a:rPr lang="ru-RU" sz="1200" kern="1200" dirty="0">
                <a:solidFill>
                  <a:schemeClr val="tx1"/>
                </a:solidFill>
                <a:latin typeface="+mn-lt"/>
                <a:ea typeface="+mn-ea"/>
                <a:cs typeface="+mn-cs"/>
              </a:rPr>
              <a:t>9. ООО «Текстильная компания «Гарант» включено в реестр 15.02.2021. Инвестор планирует реализовать инвестиционный проект «Создание ткацкого производства для хлопчатобумажных тканей для домашнего текстиля». Проектом предусмотрено создание 17 рабочих мест, планируемый объем инвестиций 79,2 </a:t>
            </a:r>
            <a:r>
              <a:rPr lang="ru-RU" sz="1200" kern="1200" dirty="0" err="1">
                <a:solidFill>
                  <a:schemeClr val="tx1"/>
                </a:solidFill>
                <a:latin typeface="+mn-lt"/>
                <a:ea typeface="+mn-ea"/>
                <a:cs typeface="+mn-cs"/>
              </a:rPr>
              <a:t>млн</a:t>
            </a:r>
            <a:r>
              <a:rPr lang="ru-RU" sz="1200" kern="1200" dirty="0">
                <a:solidFill>
                  <a:schemeClr val="tx1"/>
                </a:solidFill>
                <a:latin typeface="+mn-lt"/>
                <a:ea typeface="+mn-ea"/>
                <a:cs typeface="+mn-cs"/>
              </a:rPr>
              <a:t> рублей.</a:t>
            </a:r>
          </a:p>
          <a:p>
            <a:r>
              <a:rPr lang="ru-RU" sz="1200" kern="1200" dirty="0">
                <a:solidFill>
                  <a:schemeClr val="tx1"/>
                </a:solidFill>
                <a:latin typeface="+mn-lt"/>
                <a:ea typeface="+mn-ea"/>
                <a:cs typeface="+mn-cs"/>
              </a:rPr>
              <a:t>10. ООО «</a:t>
            </a:r>
            <a:r>
              <a:rPr lang="ru-RU" sz="1200" kern="1200" dirty="0" err="1">
                <a:solidFill>
                  <a:schemeClr val="tx1"/>
                </a:solidFill>
                <a:latin typeface="+mn-lt"/>
                <a:ea typeface="+mn-ea"/>
                <a:cs typeface="+mn-cs"/>
              </a:rPr>
              <a:t>Новатекс</a:t>
            </a:r>
            <a:r>
              <a:rPr lang="ru-RU" sz="1200" kern="1200" dirty="0">
                <a:solidFill>
                  <a:schemeClr val="tx1"/>
                </a:solidFill>
                <a:latin typeface="+mn-lt"/>
                <a:ea typeface="+mn-ea"/>
                <a:cs typeface="+mn-cs"/>
              </a:rPr>
              <a:t>» включено в реестр 15.02.2021. Инвестор планирует реализовать инвестиционный проект «Создание комплекса по производству регенерированного волокна». Проектом предусмотрено создание 97 рабочих мест, планируемый объем инвестиций 71,8 </a:t>
            </a:r>
            <a:r>
              <a:rPr lang="ru-RU" sz="1200" kern="1200" dirty="0" err="1">
                <a:solidFill>
                  <a:schemeClr val="tx1"/>
                </a:solidFill>
                <a:latin typeface="+mn-lt"/>
                <a:ea typeface="+mn-ea"/>
                <a:cs typeface="+mn-cs"/>
              </a:rPr>
              <a:t>млн</a:t>
            </a:r>
            <a:r>
              <a:rPr lang="ru-RU" sz="1200" kern="1200" dirty="0">
                <a:solidFill>
                  <a:schemeClr val="tx1"/>
                </a:solidFill>
                <a:latin typeface="+mn-lt"/>
                <a:ea typeface="+mn-ea"/>
                <a:cs typeface="+mn-cs"/>
              </a:rPr>
              <a:t> рублей.</a:t>
            </a: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8</a:t>
            </a:fld>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За время функционирования ТОСЭР «Наволоки» резидентами создано 1127 новых рабочих места, освоено инвестиций на сумму 529 </a:t>
            </a:r>
            <a:r>
              <a:rPr lang="ru-RU" sz="1200" kern="1200" dirty="0" err="1">
                <a:solidFill>
                  <a:schemeClr val="tx1"/>
                </a:solidFill>
                <a:latin typeface="+mn-lt"/>
                <a:ea typeface="+mn-ea"/>
                <a:cs typeface="+mn-cs"/>
              </a:rPr>
              <a:t>млн</a:t>
            </a:r>
            <a:r>
              <a:rPr lang="ru-RU" sz="1200" kern="1200" dirty="0">
                <a:solidFill>
                  <a:schemeClr val="tx1"/>
                </a:solidFill>
                <a:latin typeface="+mn-lt"/>
                <a:ea typeface="+mn-ea"/>
                <a:cs typeface="+mn-cs"/>
              </a:rPr>
              <a:t> рублей, вложено капитальных вложений в объеме 410,3 </a:t>
            </a:r>
            <a:r>
              <a:rPr lang="ru-RU" sz="1200" kern="1200" dirty="0" err="1">
                <a:solidFill>
                  <a:schemeClr val="tx1"/>
                </a:solidFill>
                <a:latin typeface="+mn-lt"/>
                <a:ea typeface="+mn-ea"/>
                <a:cs typeface="+mn-cs"/>
              </a:rPr>
              <a:t>млн</a:t>
            </a:r>
            <a:r>
              <a:rPr lang="ru-RU" sz="1200" kern="1200" dirty="0">
                <a:solidFill>
                  <a:schemeClr val="tx1"/>
                </a:solidFill>
                <a:latin typeface="+mn-lt"/>
                <a:ea typeface="+mn-ea"/>
                <a:cs typeface="+mn-cs"/>
              </a:rPr>
              <a:t> рублей, выручка от продаж товаров, выполнения работ, оказания услуг полученная резидентами составила 10,4 </a:t>
            </a:r>
            <a:r>
              <a:rPr lang="ru-RU" sz="1200" kern="1200" dirty="0" err="1">
                <a:solidFill>
                  <a:schemeClr val="tx1"/>
                </a:solidFill>
                <a:latin typeface="+mn-lt"/>
                <a:ea typeface="+mn-ea"/>
                <a:cs typeface="+mn-cs"/>
              </a:rPr>
              <a:t>млрд</a:t>
            </a:r>
            <a:r>
              <a:rPr lang="ru-RU" sz="1200" kern="1200" dirty="0">
                <a:solidFill>
                  <a:schemeClr val="tx1"/>
                </a:solidFill>
                <a:latin typeface="+mn-lt"/>
                <a:ea typeface="+mn-ea"/>
                <a:cs typeface="+mn-cs"/>
              </a:rPr>
              <a:t> рублей.</a:t>
            </a:r>
          </a:p>
          <a:p>
            <a:r>
              <a:rPr lang="ru-RU" sz="1200" kern="1200" dirty="0">
                <a:solidFill>
                  <a:schemeClr val="tx1"/>
                </a:solidFill>
                <a:latin typeface="+mn-lt"/>
                <a:ea typeface="+mn-ea"/>
                <a:cs typeface="+mn-cs"/>
              </a:rPr>
              <a:t>Резидентом ТОСЭР «Наволоки» также планирует стать ООО «ЭНЕРГОСБЫТ», который намерен реализовать инвестиционный проект «</a:t>
            </a:r>
            <a:r>
              <a:rPr lang="ru-RU" sz="1200" kern="1200" dirty="0" err="1">
                <a:solidFill>
                  <a:schemeClr val="tx1"/>
                </a:solidFill>
                <a:latin typeface="+mn-lt"/>
                <a:ea typeface="+mn-ea"/>
                <a:cs typeface="+mn-cs"/>
              </a:rPr>
              <a:t>Минигенерация-Наволоки</a:t>
            </a:r>
            <a:r>
              <a:rPr lang="ru-RU" sz="1200" kern="1200" dirty="0">
                <a:solidFill>
                  <a:schemeClr val="tx1"/>
                </a:solidFill>
                <a:latin typeface="+mn-lt"/>
                <a:ea typeface="+mn-ea"/>
                <a:cs typeface="+mn-cs"/>
              </a:rPr>
              <a:t>». Проектом предусмотрено производство недорогой электроэнергии, потребителями которой будут являться резиденты промышленной площадки в г. Наволоки. Проектом предусмотрено привлечение инвестиций в объеме 186 млн. рублей и создание 24 рабочих мест.</a:t>
            </a:r>
          </a:p>
          <a:p>
            <a:r>
              <a:rPr lang="ru-RU" sz="1200" kern="1200" dirty="0">
                <a:solidFill>
                  <a:schemeClr val="tx1"/>
                </a:solidFill>
                <a:latin typeface="+mn-lt"/>
                <a:ea typeface="+mn-ea"/>
                <a:cs typeface="+mn-cs"/>
              </a:rPr>
              <a:t>В настоящее время Департаментом экономического развития и торговли Ивановской области, АНО «Агентство по привлечению инвестиций в Ивановскую область», Администрацией </a:t>
            </a:r>
            <a:r>
              <a:rPr lang="ru-RU" sz="1200" kern="1200" dirty="0" err="1">
                <a:solidFill>
                  <a:schemeClr val="tx1"/>
                </a:solidFill>
                <a:latin typeface="+mn-lt"/>
                <a:ea typeface="+mn-ea"/>
                <a:cs typeface="+mn-cs"/>
              </a:rPr>
              <a:t>Кинешемскго</a:t>
            </a:r>
            <a:r>
              <a:rPr lang="ru-RU" sz="1200" kern="1200" dirty="0">
                <a:solidFill>
                  <a:schemeClr val="tx1"/>
                </a:solidFill>
                <a:latin typeface="+mn-lt"/>
                <a:ea typeface="+mn-ea"/>
                <a:cs typeface="+mn-cs"/>
              </a:rPr>
              <a:t> муниципального района и Администрацией Наволокского городского поселения проводятся мероприятия по привлечению инвесторов в ТОСЭР «Наволоки»,с потенциальными инвесторами заключаются соглашения о намерениях по открытию новых предприятий в ТОСЭР «Наволоки».</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9</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pPr/>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291981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pPr/>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818119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pPr/>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96291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8DCCD61-643D-44A5-A450-3A42A50CBC1E}" type="datetimeFigureOut">
              <a:rPr lang="en-US" smtClean="0"/>
              <a:pPr/>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29688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8DCCD61-643D-44A5-A450-3A42A50CBC1E}" type="datetimeFigureOut">
              <a:rPr lang="en-US" smtClean="0"/>
              <a:pPr/>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2987035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79237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3962857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accent5">
                    <a:lumMod val="50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2000">
                <a:solidFill>
                  <a:schemeClr val="accent5">
                    <a:lumMod val="50000"/>
                  </a:schemeClr>
                </a:solidFill>
                <a:latin typeface="Arial" pitchFamily="34" charset="0"/>
                <a:cs typeface="Arial" pitchFamily="34" charset="0"/>
              </a:defRPr>
            </a:lvl1pPr>
          </a:lstStyle>
          <a:p>
            <a:pPr lvl="0"/>
            <a:r>
              <a:rPr lang="ru-RU" altLang="ko-KR"/>
              <a:t>Образец текста</a:t>
            </a:r>
          </a:p>
        </p:txBody>
      </p:sp>
      <p:sp>
        <p:nvSpPr>
          <p:cNvPr id="4" name="Content Placeholder 2"/>
          <p:cNvSpPr>
            <a:spLocks noGrp="1"/>
          </p:cNvSpPr>
          <p:nvPr>
            <p:ph idx="10"/>
          </p:nvPr>
        </p:nvSpPr>
        <p:spPr>
          <a:xfrm>
            <a:off x="467544" y="2161455"/>
            <a:ext cx="8229600" cy="3600400"/>
          </a:xfrm>
          <a:prstGeom prst="rect">
            <a:avLst/>
          </a:prstGeom>
        </p:spPr>
        <p:txBody>
          <a:bodyPr lIns="396000" anchor="t"/>
          <a:lstStyle>
            <a:lvl1pPr marL="0" indent="0">
              <a:buNone/>
              <a:defRPr sz="1400">
                <a:solidFill>
                  <a:schemeClr val="accent5">
                    <a:lumMod val="50000"/>
                  </a:schemeClr>
                </a:solidFill>
                <a:latin typeface="Arial" pitchFamily="34" charset="0"/>
                <a:cs typeface="Arial" pitchFamily="34" charset="0"/>
              </a:defRPr>
            </a:lvl1pPr>
          </a:lstStyle>
          <a:p>
            <a:pPr lvl="0"/>
            <a:r>
              <a:rPr lang="ru-RU" altLang="ko-KR"/>
              <a:t>Образец текста</a:t>
            </a:r>
          </a:p>
        </p:txBody>
      </p:sp>
    </p:spTree>
    <p:extLst>
      <p:ext uri="{BB962C8B-B14F-4D97-AF65-F5344CB8AC3E}">
        <p14:creationId xmlns:p14="http://schemas.microsoft.com/office/powerpoint/2010/main" val="3694015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8" name="Нижний колонтитул 7"/>
          <p:cNvSpPr>
            <a:spLocks noGrp="1"/>
          </p:cNvSpPr>
          <p:nvPr>
            <p:ph type="ftr" sz="quarter" idx="11"/>
          </p:nvPr>
        </p:nvSpPr>
        <p:spPr/>
        <p:txBody>
          <a:bodyPr/>
          <a:lstStyle/>
          <a:p>
            <a:pPr>
              <a:defRPr/>
            </a:pPr>
            <a:endParaRPr lang="fr-FR"/>
          </a:p>
        </p:txBody>
      </p:sp>
      <p:sp>
        <p:nvSpPr>
          <p:cNvPr id="9" name="Номер слайда 8"/>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4" name="Нижний колонтитул 3"/>
          <p:cNvSpPr>
            <a:spLocks noGrp="1"/>
          </p:cNvSpPr>
          <p:nvPr>
            <p:ph type="ftr" sz="quarter" idx="11"/>
          </p:nvPr>
        </p:nvSpPr>
        <p:spPr/>
        <p:txBody>
          <a:bodyPr/>
          <a:lstStyle/>
          <a:p>
            <a:pPr>
              <a:defRPr/>
            </a:pPr>
            <a:endParaRPr lang="fr-FR"/>
          </a:p>
        </p:txBody>
      </p:sp>
      <p:sp>
        <p:nvSpPr>
          <p:cNvPr id="5" name="Номер слайда 4"/>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3" name="Нижний колонтитул 2"/>
          <p:cNvSpPr>
            <a:spLocks noGrp="1"/>
          </p:cNvSpPr>
          <p:nvPr>
            <p:ph type="ftr" sz="quarter" idx="11"/>
          </p:nvPr>
        </p:nvSpPr>
        <p:spPr/>
        <p:txBody>
          <a:bodyPr/>
          <a:lstStyle/>
          <a:p>
            <a:pPr>
              <a:defRPr/>
            </a:pPr>
            <a:endParaRPr lang="fr-FR"/>
          </a:p>
        </p:txBody>
      </p:sp>
      <p:sp>
        <p:nvSpPr>
          <p:cNvPr id="4" name="Номер слайда 3"/>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6C316A5-21F1-458B-B6F2-7D01BD78A7F6}" type="datetimeFigureOut">
              <a:rPr lang="ru-RU" smtClean="0"/>
              <a:pPr/>
              <a:t>20.04.2021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C316A5-21F1-458B-B6F2-7D01BD78A7F6}" type="datetimeFigureOut">
              <a:rPr lang="ru-RU" smtClean="0"/>
              <a:pPr/>
              <a:t>20.04.2021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accent5">
                    <a:lumMod val="50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accent5">
                    <a:lumMod val="50000"/>
                  </a:schemeClr>
                </a:solidFill>
                <a:latin typeface="Arial" pitchFamily="34" charset="0"/>
                <a:cs typeface="Arial" pitchFamily="34" charset="0"/>
              </a:defRPr>
            </a:lvl1pPr>
          </a:lstStyle>
          <a:p>
            <a:pPr lvl="0"/>
            <a:r>
              <a:rPr lang="ru-RU" altLang="ko-KR"/>
              <a:t>Образец текста</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accent5">
                    <a:lumMod val="50000"/>
                  </a:schemeClr>
                </a:solidFill>
              </a:defRPr>
            </a:lvl1pPr>
          </a:lstStyle>
          <a:p>
            <a:pPr lvl="0"/>
            <a:r>
              <a:rPr lang="ru-RU" altLang="ko-KR"/>
              <a:t>Образец текста</a:t>
            </a:r>
          </a:p>
        </p:txBody>
      </p:sp>
    </p:spTree>
    <p:extLst>
      <p:ext uri="{BB962C8B-B14F-4D97-AF65-F5344CB8AC3E}">
        <p14:creationId xmlns:p14="http://schemas.microsoft.com/office/powerpoint/2010/main" val="2326818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6C316A5-21F1-458B-B6F2-7D01BD78A7F6}" type="datetimeFigureOut">
              <a:rPr lang="ru-RU" smtClean="0"/>
              <a:pPr/>
              <a:t>20.04.2021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6C316A5-21F1-458B-B6F2-7D01BD78A7F6}" type="datetimeFigureOut">
              <a:rPr lang="ru-RU" smtClean="0"/>
              <a:pPr/>
              <a:t>20.04.2021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6C316A5-21F1-458B-B6F2-7D01BD78A7F6}" type="datetimeFigureOut">
              <a:rPr lang="ru-RU" smtClean="0"/>
              <a:pPr/>
              <a:t>20.04.2021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6C316A5-21F1-458B-B6F2-7D01BD78A7F6}" type="datetimeFigureOut">
              <a:rPr lang="ru-RU" smtClean="0"/>
              <a:pPr/>
              <a:t>20.04.2021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6C316A5-21F1-458B-B6F2-7D01BD78A7F6}" type="datetimeFigureOut">
              <a:rPr lang="ru-RU" smtClean="0"/>
              <a:pPr/>
              <a:t>20.04.2021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6C316A5-21F1-458B-B6F2-7D01BD78A7F6}" type="datetimeFigureOut">
              <a:rPr lang="ru-RU" smtClean="0"/>
              <a:pPr/>
              <a:t>20.04.2021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6C316A5-21F1-458B-B6F2-7D01BD78A7F6}" type="datetimeFigureOut">
              <a:rPr lang="ru-RU" smtClean="0"/>
              <a:pPr/>
              <a:t>20.04.2021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C316A5-21F1-458B-B6F2-7D01BD78A7F6}" type="datetimeFigureOut">
              <a:rPr lang="ru-RU" smtClean="0"/>
              <a:pPr/>
              <a:t>20.04.2021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C316A5-21F1-458B-B6F2-7D01BD78A7F6}" type="datetimeFigureOut">
              <a:rPr lang="ru-RU" smtClean="0"/>
              <a:pPr/>
              <a:t>20.04.2021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6087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Титульный слайд">
    <p:spTree>
      <p:nvGrpSpPr>
        <p:cNvPr id="1" name=""/>
        <p:cNvGrpSpPr/>
        <p:nvPr/>
      </p:nvGrpSpPr>
      <p:grpSpPr>
        <a:xfrm>
          <a:off x="0" y="0"/>
          <a:ext cx="0" cy="0"/>
          <a:chOff x="0" y="0"/>
          <a:chExt cx="0" cy="0"/>
        </a:xfrm>
      </p:grpSpPr>
      <p:sp>
        <p:nvSpPr>
          <p:cNvPr id="29" name="Заголовок 28"/>
          <p:cNvSpPr>
            <a:spLocks noGrp="1"/>
          </p:cNvSpPr>
          <p:nvPr>
            <p:ph type="ctrTitle"/>
          </p:nvPr>
        </p:nvSpPr>
        <p:spPr>
          <a:xfrm>
            <a:off x="381000" y="4853411"/>
            <a:ext cx="8458200" cy="1222375"/>
          </a:xfrm>
          <a:prstGeom prst="rect">
            <a:avLst/>
          </a:prstGeom>
        </p:spPr>
        <p:txBody>
          <a:bodyPr anchor="t"/>
          <a:lstStyle/>
          <a:p>
            <a:r>
              <a:rPr kumimoji="0" lang="ru-RU"/>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a:prstGeom prst="rect">
            <a:avLst/>
          </a:prstGeo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16" name="Дата 15"/>
          <p:cNvSpPr>
            <a:spLocks noGrp="1"/>
          </p:cNvSpPr>
          <p:nvPr>
            <p:ph type="dt" sz="half" idx="10"/>
          </p:nvPr>
        </p:nvSpPr>
        <p:spPr>
          <a:xfrm>
            <a:off x="6477000" y="76200"/>
            <a:ext cx="2514600" cy="288925"/>
          </a:xfrm>
          <a:prstGeom prst="rect">
            <a:avLst/>
          </a:prstGeom>
        </p:spPr>
        <p:txBody>
          <a:bodyPr/>
          <a:lstStyle/>
          <a:p>
            <a:fld id="{E24BCE69-5C8C-4079-81F1-DDD511306B2B}" type="datetimeFigureOut">
              <a:rPr lang="ru-RU" smtClean="0"/>
              <a:pPr/>
              <a:t>20.04.2021</a:t>
            </a:fld>
            <a:endParaRPr lang="ru-RU"/>
          </a:p>
        </p:txBody>
      </p:sp>
      <p:sp>
        <p:nvSpPr>
          <p:cNvPr id="2" name="Нижний колонтитул 1"/>
          <p:cNvSpPr>
            <a:spLocks noGrp="1"/>
          </p:cNvSpPr>
          <p:nvPr>
            <p:ph type="ftr" sz="quarter" idx="11"/>
          </p:nvPr>
        </p:nvSpPr>
        <p:spPr>
          <a:xfrm>
            <a:off x="3124200" y="76200"/>
            <a:ext cx="3352800" cy="288925"/>
          </a:xfrm>
          <a:prstGeom prst="rect">
            <a:avLst/>
          </a:prstGeom>
        </p:spPr>
        <p:txBody>
          <a:bodyPr/>
          <a:lstStyle/>
          <a:p>
            <a:endParaRPr lang="ru-RU"/>
          </a:p>
        </p:txBody>
      </p:sp>
      <p:sp>
        <p:nvSpPr>
          <p:cNvPr id="15" name="Номер слайда 14"/>
          <p:cNvSpPr>
            <a:spLocks noGrp="1"/>
          </p:cNvSpPr>
          <p:nvPr>
            <p:ph type="sldNum" sz="quarter" idx="12"/>
          </p:nvPr>
        </p:nvSpPr>
        <p:spPr>
          <a:xfrm>
            <a:off x="8229600" y="6473952"/>
            <a:ext cx="758952" cy="246888"/>
          </a:xfrm>
          <a:prstGeom prst="rect">
            <a:avLst/>
          </a:prstGeom>
        </p:spPr>
        <p:txBody>
          <a:bodyPr/>
          <a:lstStyle/>
          <a:p>
            <a:fld id="{80D0DBA6-B8D7-4580-9398-3C1CF9E20F84}"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3844265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159550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71487"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3486150"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349083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8" name="Нижний колонтитул 7"/>
          <p:cNvSpPr>
            <a:spLocks noGrp="1"/>
          </p:cNvSpPr>
          <p:nvPr>
            <p:ph type="ftr" sz="quarter" idx="11"/>
          </p:nvPr>
        </p:nvSpPr>
        <p:spPr/>
        <p:txBody>
          <a:bodyPr/>
          <a:lstStyle/>
          <a:p>
            <a:pPr>
              <a:defRPr/>
            </a:pPr>
            <a:endParaRPr lang="fr-FR"/>
          </a:p>
        </p:txBody>
      </p:sp>
      <p:sp>
        <p:nvSpPr>
          <p:cNvPr id="9" name="Номер слайда 8"/>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286000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4" name="Нижний колонтитул 3"/>
          <p:cNvSpPr>
            <a:spLocks noGrp="1"/>
          </p:cNvSpPr>
          <p:nvPr>
            <p:ph type="ftr" sz="quarter" idx="11"/>
          </p:nvPr>
        </p:nvSpPr>
        <p:spPr/>
        <p:txBody>
          <a:bodyPr/>
          <a:lstStyle/>
          <a:p>
            <a:pPr>
              <a:defRPr/>
            </a:pPr>
            <a:endParaRPr lang="fr-FR"/>
          </a:p>
        </p:txBody>
      </p:sp>
      <p:sp>
        <p:nvSpPr>
          <p:cNvPr id="5" name="Номер слайда 4"/>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1304350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3" name="Нижний колонтитул 2"/>
          <p:cNvSpPr>
            <a:spLocks noGrp="1"/>
          </p:cNvSpPr>
          <p:nvPr>
            <p:ph type="ftr" sz="quarter" idx="11"/>
          </p:nvPr>
        </p:nvSpPr>
        <p:spPr/>
        <p:txBody>
          <a:bodyPr/>
          <a:lstStyle/>
          <a:p>
            <a:pPr>
              <a:defRPr/>
            </a:pPr>
            <a:endParaRPr lang="fr-FR"/>
          </a:p>
        </p:txBody>
      </p:sp>
      <p:sp>
        <p:nvSpPr>
          <p:cNvPr id="4" name="Номер слайда 3"/>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374920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2691012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9341405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358004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20/04/2021</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p14="http://schemas.microsoft.com/office/powerpoint/2010/main" val="1227074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304800" y="457200"/>
            <a:ext cx="8686800" cy="838200"/>
          </a:xfrm>
          <a:prstGeom prst="rect">
            <a:avLst/>
          </a:prstGeom>
        </p:spPr>
        <p:txBody>
          <a:bodyPr/>
          <a:lstStyle/>
          <a:p>
            <a:r>
              <a:rPr kumimoji="0" lang="ru-RU"/>
              <a:t>Образец заголовка</a:t>
            </a:r>
            <a:endParaRPr kumimoji="0" lang="en-US"/>
          </a:p>
        </p:txBody>
      </p:sp>
      <p:sp>
        <p:nvSpPr>
          <p:cNvPr id="27" name="Содержимое 26"/>
          <p:cNvSpPr>
            <a:spLocks noGrp="1"/>
          </p:cNvSpPr>
          <p:nvPr>
            <p:ph idx="1"/>
          </p:nvPr>
        </p:nvSpPr>
        <p:spPr>
          <a:xfrm>
            <a:off x="304800" y="1554162"/>
            <a:ext cx="8686800" cy="4525963"/>
          </a:xfrm>
          <a:prstGeom prst="rect">
            <a:avLst/>
          </a:prstGeo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a:xfrm>
            <a:off x="6477000" y="76200"/>
            <a:ext cx="2514600" cy="288925"/>
          </a:xfrm>
          <a:prstGeom prst="rect">
            <a:avLst/>
          </a:prstGeom>
        </p:spPr>
        <p:txBody>
          <a:bodyPr/>
          <a:lstStyle/>
          <a:p>
            <a:fld id="{E24BCE69-5C8C-4079-81F1-DDD511306B2B}" type="datetimeFigureOut">
              <a:rPr lang="ru-RU" smtClean="0"/>
              <a:pPr/>
              <a:t>20.04.2021</a:t>
            </a:fld>
            <a:endParaRPr lang="ru-RU"/>
          </a:p>
        </p:txBody>
      </p:sp>
      <p:sp>
        <p:nvSpPr>
          <p:cNvPr id="19" name="Нижний колонтитул 18"/>
          <p:cNvSpPr>
            <a:spLocks noGrp="1"/>
          </p:cNvSpPr>
          <p:nvPr>
            <p:ph type="ftr" sz="quarter" idx="11"/>
          </p:nvPr>
        </p:nvSpPr>
        <p:spPr>
          <a:xfrm>
            <a:off x="3581400" y="76200"/>
            <a:ext cx="2895600" cy="288925"/>
          </a:xfrm>
          <a:prstGeom prst="rect">
            <a:avLst/>
          </a:prstGeom>
        </p:spPr>
        <p:txBody>
          <a:bodyPr/>
          <a:lstStyle/>
          <a:p>
            <a:endParaRPr lang="ru-RU"/>
          </a:p>
        </p:txBody>
      </p:sp>
      <p:sp>
        <p:nvSpPr>
          <p:cNvPr id="16" name="Номер слайда 15"/>
          <p:cNvSpPr>
            <a:spLocks noGrp="1"/>
          </p:cNvSpPr>
          <p:nvPr>
            <p:ph type="sldNum" sz="quarter" idx="12"/>
          </p:nvPr>
        </p:nvSpPr>
        <p:spPr>
          <a:xfrm>
            <a:off x="8229600" y="6473952"/>
            <a:ext cx="758952" cy="246888"/>
          </a:xfrm>
          <a:prstGeom prst="rect">
            <a:avLst/>
          </a:prstGeom>
        </p:spPr>
        <p:txBody>
          <a:bodyPr/>
          <a:lstStyle/>
          <a:p>
            <a:fld id="{80D0DBA6-B8D7-4580-9398-3C1CF9E20F8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165608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92428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8DCCD61-643D-44A5-A450-3A42A50CBC1E}" type="datetimeFigureOut">
              <a:rPr lang="en-US" smtClean="0"/>
              <a:pPr/>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327793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pPr/>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p14="http://schemas.microsoft.com/office/powerpoint/2010/main" val="778790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pPr/>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pPr/>
              <a:t>‹#›</a:t>
            </a:fld>
            <a:endParaRPr lang="en-US"/>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694D4-BA80-4740-BB12-92DF5AFA6863}" type="datetimeFigureOut">
              <a:rPr lang="ru-RU" smtClean="0"/>
              <a:pPr/>
              <a:t>20.04.2021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15F99-6EB7-48CE-963F-FAA5C0BD47AF}" type="slidenum">
              <a:rPr lang="ru-RU" smtClean="0"/>
              <a:pPr/>
              <a:t>‹#›</a:t>
            </a:fld>
            <a:endParaRPr lang="ru-RU"/>
          </a:p>
        </p:txBody>
      </p:sp>
      <p:pic>
        <p:nvPicPr>
          <p:cNvPr id="12" name="Рисунок 11" descr="245.jpg"/>
          <p:cNvPicPr>
            <a:picLocks noChangeAspect="1"/>
          </p:cNvPicPr>
          <p:nvPr/>
        </p:nvPicPr>
        <p:blipFill>
          <a:blip r:embed="rId13"/>
          <a:stretch>
            <a:fillRect/>
          </a:stretch>
        </p:blipFill>
        <p:spPr>
          <a:xfrm>
            <a:off x="0" y="0"/>
            <a:ext cx="9144000" cy="6875275"/>
          </a:xfrm>
          <a:prstGeom prst="rect">
            <a:avLst/>
          </a:prstGeom>
        </p:spPr>
      </p:pic>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C316A5-21F1-458B-B6F2-7D01BD78A7F6}" type="datetimeFigureOut">
              <a:rPr lang="ru-RU" smtClean="0"/>
              <a:pPr/>
              <a:t>20.04.2021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28A62-B8EA-4553-9655-8BFC318BDB96}" type="slidenum">
              <a:rPr lang="ru-RU" smtClean="0"/>
              <a:pPr/>
              <a:t>‹#›</a:t>
            </a:fld>
            <a:endParaRPr lang="ru-RU"/>
          </a:p>
        </p:txBody>
      </p:sp>
      <p:pic>
        <p:nvPicPr>
          <p:cNvPr id="12" name="Рисунок 11" descr="6.jpg"/>
          <p:cNvPicPr>
            <a:picLocks noChangeAspect="1"/>
          </p:cNvPicPr>
          <p:nvPr/>
        </p:nvPicPr>
        <p:blipFill>
          <a:blip r:embed="rId13"/>
          <a:stretch>
            <a:fillRect/>
          </a:stretch>
        </p:blipFill>
        <p:spPr>
          <a:xfrm>
            <a:off x="0" y="0"/>
            <a:ext cx="9144000" cy="6875275"/>
          </a:xfrm>
          <a:prstGeom prst="rect">
            <a:avLst/>
          </a:prstGeom>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pPr/>
              <a:t>20.04.2021</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pPr/>
              <a:t>‹#›</a:t>
            </a:fld>
            <a:endParaRPr lang="ru-RU"/>
          </a:p>
        </p:txBody>
      </p:sp>
      <p:pic>
        <p:nvPicPr>
          <p:cNvPr id="11" name="Рисунок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718058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27.png"/><Relationship Id="rId7" Type="http://schemas.openxmlformats.org/officeDocument/2006/relationships/diagramLayout" Target="../diagrams/layout10.xml"/><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diagramData" Target="../diagrams/data10.xml"/><Relationship Id="rId5" Type="http://schemas.openxmlformats.org/officeDocument/2006/relationships/image" Target="../media/image29.jpeg"/><Relationship Id="rId10" Type="http://schemas.microsoft.com/office/2007/relationships/diagramDrawing" Target="../diagrams/drawing10.xml"/><Relationship Id="rId4" Type="http://schemas.openxmlformats.org/officeDocument/2006/relationships/image" Target="../media/image28.png"/><Relationship Id="rId9" Type="http://schemas.openxmlformats.org/officeDocument/2006/relationships/diagramColors" Target="../diagrams/colors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4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3.xml"/><Relationship Id="rId1" Type="http://schemas.openxmlformats.org/officeDocument/2006/relationships/slideLayout" Target="../slideLayouts/slideLayout4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4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6.xml"/><Relationship Id="rId1" Type="http://schemas.openxmlformats.org/officeDocument/2006/relationships/slideLayout" Target="../slideLayouts/slideLayout4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Заголовок 1"/>
          <p:cNvSpPr txBox="1">
            <a:spLocks/>
          </p:cNvSpPr>
          <p:nvPr/>
        </p:nvSpPr>
        <p:spPr>
          <a:xfrm>
            <a:off x="428596" y="1928802"/>
            <a:ext cx="8458200" cy="1222375"/>
          </a:xfrm>
          <a:prstGeom prst="rect">
            <a:avLst/>
          </a:prstGeom>
        </p:spPr>
        <p:txBody>
          <a:bodyPr vert="horz" lIns="91440" tIns="45720" rIns="91440" bIns="45720" rtlCol="0" anchor="b">
            <a:normAutofit fontScale="90000" lnSpcReduction="10000"/>
          </a:bodyPr>
          <a:lstStyle/>
          <a:p>
            <a:pPr marL="0" marR="0" lvl="0" indent="0" algn="r" defTabSz="685800" rtl="0" eaLnBrk="1" fontAlgn="auto" latinLnBrk="0" hangingPunct="1">
              <a:lnSpc>
                <a:spcPct val="90000"/>
              </a:lnSpc>
              <a:spcBef>
                <a:spcPct val="0"/>
              </a:spcBef>
              <a:spcAft>
                <a:spcPts val="0"/>
              </a:spcAft>
              <a:buClrTx/>
              <a:buSzTx/>
              <a:buFontTx/>
              <a:buNone/>
              <a:tabLst/>
              <a:defRPr/>
            </a:pPr>
            <a: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t>ГЛАВЫ НАВОЛОКСКОГО ГОРОДСКОГО </a:t>
            </a:r>
            <a:b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br>
            <a: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t>ПОСЕЛЕНИЯ </a:t>
            </a:r>
            <a:br>
              <a:rPr kumimoji="0" lang="ru-RU" sz="45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br>
            <a: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t>ЗА 2020 ГОД</a:t>
            </a:r>
          </a:p>
        </p:txBody>
      </p:sp>
      <p:sp>
        <p:nvSpPr>
          <p:cNvPr id="8" name="Подзаголовок 2"/>
          <p:cNvSpPr txBox="1">
            <a:spLocks/>
          </p:cNvSpPr>
          <p:nvPr/>
        </p:nvSpPr>
        <p:spPr>
          <a:xfrm>
            <a:off x="285720" y="1214422"/>
            <a:ext cx="8458200" cy="914400"/>
          </a:xfrm>
          <a:prstGeom prst="rect">
            <a:avLst/>
          </a:prstGeom>
        </p:spPr>
        <p:txBody>
          <a:bodyPr vert="horz" lIns="91440" tIns="45720" rIns="91440" bIns="45720" rtlCol="0">
            <a:norm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ru-RU" sz="4000" b="1" i="0" u="none" strike="noStrike" kern="1200" cap="none" spc="0" normalizeH="0" baseline="0" noProof="0" dirty="0">
                <a:ln>
                  <a:noFill/>
                </a:ln>
                <a:solidFill>
                  <a:schemeClr val="accent1">
                    <a:lumMod val="50000"/>
                  </a:schemeClr>
                </a:solidFill>
                <a:effectLst/>
                <a:uLnTx/>
                <a:uFillTx/>
                <a:latin typeface="Times New Roman" pitchFamily="18" charset="0"/>
                <a:ea typeface="+mn-ea"/>
                <a:cs typeface="Times New Roman" pitchFamily="18" charset="0"/>
              </a:rPr>
              <a:t>ОТЧЕТ</a:t>
            </a:r>
          </a:p>
        </p:txBody>
      </p:sp>
    </p:spTree>
    <p:extLst>
      <p:ext uri="{BB962C8B-B14F-4D97-AF65-F5344CB8AC3E}">
        <p14:creationId xmlns:p14="http://schemas.microsoft.com/office/powerpoint/2010/main" val="1693832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168.ru/files/news/full/1520007626.jpg"/>
          <p:cNvPicPr>
            <a:picLocks noChangeAspect="1" noChangeArrowheads="1"/>
          </p:cNvPicPr>
          <p:nvPr/>
        </p:nvPicPr>
        <p:blipFill>
          <a:blip r:embed="rId3">
            <a:lum bright="40000"/>
          </a:blip>
          <a:srcRect/>
          <a:stretch>
            <a:fillRect/>
          </a:stretch>
        </p:blipFill>
        <p:spPr bwMode="auto">
          <a:xfrm>
            <a:off x="0" y="1285861"/>
            <a:ext cx="9144000" cy="5572140"/>
          </a:xfrm>
          <a:prstGeom prst="rect">
            <a:avLst/>
          </a:prstGeom>
          <a:noFill/>
        </p:spPr>
      </p:pic>
      <p:sp>
        <p:nvSpPr>
          <p:cNvPr id="7" name="Овал 6"/>
          <p:cNvSpPr/>
          <p:nvPr/>
        </p:nvSpPr>
        <p:spPr>
          <a:xfrm>
            <a:off x="0" y="1181208"/>
            <a:ext cx="2808312" cy="3533676"/>
          </a:xfrm>
          <a:prstGeom prst="ellipse">
            <a:avLst/>
          </a:prstGeom>
          <a:effectLst>
            <a:glow rad="63500">
              <a:schemeClr val="accent1">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lvl="0"/>
            <a:r>
              <a:rPr lang="ru-RU" sz="1600" b="1" u="sng" dirty="0">
                <a:solidFill>
                  <a:schemeClr val="accent5">
                    <a:lumMod val="50000"/>
                  </a:schemeClr>
                </a:solidFill>
                <a:latin typeface="Times New Roman" pitchFamily="18" charset="0"/>
                <a:cs typeface="Times New Roman" pitchFamily="18" charset="0"/>
              </a:rPr>
              <a:t>Объем </a:t>
            </a:r>
          </a:p>
          <a:p>
            <a:pPr lvl="0"/>
            <a:r>
              <a:rPr lang="ru-RU" sz="1600" b="1" u="sng" dirty="0">
                <a:solidFill>
                  <a:schemeClr val="accent5">
                    <a:lumMod val="50000"/>
                  </a:schemeClr>
                </a:solidFill>
                <a:latin typeface="Times New Roman" pitchFamily="18" charset="0"/>
                <a:cs typeface="Times New Roman" pitchFamily="18" charset="0"/>
              </a:rPr>
              <a:t>отгруженной</a:t>
            </a:r>
          </a:p>
          <a:p>
            <a:pPr lvl="0"/>
            <a:r>
              <a:rPr lang="ru-RU" sz="1600" b="1" u="sng" dirty="0">
                <a:solidFill>
                  <a:schemeClr val="accent5">
                    <a:lumMod val="50000"/>
                  </a:schemeClr>
                </a:solidFill>
                <a:latin typeface="Times New Roman" pitchFamily="18" charset="0"/>
                <a:cs typeface="Times New Roman" pitchFamily="18" charset="0"/>
              </a:rPr>
              <a:t> продукции в </a:t>
            </a:r>
          </a:p>
          <a:p>
            <a:pPr lvl="0"/>
            <a:r>
              <a:rPr lang="ru-RU" sz="1600" b="1" u="sng" dirty="0">
                <a:solidFill>
                  <a:schemeClr val="accent5">
                    <a:lumMod val="50000"/>
                  </a:schemeClr>
                </a:solidFill>
                <a:latin typeface="Times New Roman" pitchFamily="18" charset="0"/>
                <a:cs typeface="Times New Roman" pitchFamily="18" charset="0"/>
              </a:rPr>
              <a:t>промышленности</a:t>
            </a:r>
          </a:p>
          <a:p>
            <a:pPr lvl="0"/>
            <a:r>
              <a:rPr lang="ru-RU" sz="1600" dirty="0">
                <a:solidFill>
                  <a:schemeClr val="accent5">
                    <a:lumMod val="50000"/>
                  </a:schemeClr>
                </a:solidFill>
                <a:latin typeface="Times New Roman" pitchFamily="18" charset="0"/>
                <a:cs typeface="Times New Roman" pitchFamily="18" charset="0"/>
              </a:rPr>
              <a:t>2020 год – </a:t>
            </a:r>
          </a:p>
          <a:p>
            <a:pPr lvl="0"/>
            <a:r>
              <a:rPr lang="ru-RU" sz="1600" dirty="0">
                <a:solidFill>
                  <a:schemeClr val="accent5">
                    <a:lumMod val="50000"/>
                  </a:schemeClr>
                </a:solidFill>
                <a:latin typeface="Times New Roman" pitchFamily="18" charset="0"/>
                <a:cs typeface="Times New Roman" pitchFamily="18" charset="0"/>
              </a:rPr>
              <a:t>4711,4 млн.руб.</a:t>
            </a:r>
          </a:p>
          <a:p>
            <a:pPr lvl="0"/>
            <a:endParaRPr lang="ru-RU" sz="1400" dirty="0">
              <a:solidFill>
                <a:schemeClr val="accent5">
                  <a:lumMod val="50000"/>
                </a:schemeClr>
              </a:solidFill>
              <a:latin typeface="Times New Roman" pitchFamily="18" charset="0"/>
              <a:cs typeface="Times New Roman" pitchFamily="18" charset="0"/>
            </a:endParaRPr>
          </a:p>
        </p:txBody>
      </p:sp>
      <p:graphicFrame>
        <p:nvGraphicFramePr>
          <p:cNvPr id="8" name="Схема 7"/>
          <p:cNvGraphicFramePr/>
          <p:nvPr>
            <p:extLst>
              <p:ext uri="{D42A27DB-BD31-4B8C-83A1-F6EECF244321}">
                <p14:modId xmlns:p14="http://schemas.microsoft.com/office/powerpoint/2010/main" val="396737167"/>
              </p:ext>
            </p:extLst>
          </p:nvPr>
        </p:nvGraphicFramePr>
        <p:xfrm>
          <a:off x="2786018" y="1214422"/>
          <a:ext cx="6357982" cy="3456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Скругленный прямоугольник 11"/>
          <p:cNvSpPr/>
          <p:nvPr/>
        </p:nvSpPr>
        <p:spPr>
          <a:xfrm>
            <a:off x="214282" y="4714884"/>
            <a:ext cx="2880320" cy="1944216"/>
          </a:xfrm>
          <a:prstGeom prst="roundRect">
            <a:avLst/>
          </a:prstGeom>
          <a:solidFill>
            <a:schemeClr val="accent1">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lvl="0" algn="ctr"/>
            <a:r>
              <a:rPr lang="ru-RU" b="1" dirty="0">
                <a:solidFill>
                  <a:schemeClr val="accent5">
                    <a:lumMod val="50000"/>
                  </a:schemeClr>
                </a:solidFill>
                <a:latin typeface="Times New Roman" pitchFamily="18" charset="0"/>
                <a:cs typeface="Times New Roman" pitchFamily="18" charset="0"/>
              </a:rPr>
              <a:t>Средняя</a:t>
            </a:r>
          </a:p>
          <a:p>
            <a:pPr lvl="0" algn="ctr"/>
            <a:r>
              <a:rPr lang="ru-RU" b="1" dirty="0">
                <a:solidFill>
                  <a:schemeClr val="accent5">
                    <a:lumMod val="50000"/>
                  </a:schemeClr>
                </a:solidFill>
                <a:latin typeface="Times New Roman" pitchFamily="18" charset="0"/>
                <a:cs typeface="Times New Roman" pitchFamily="18" charset="0"/>
              </a:rPr>
              <a:t> заработная плата</a:t>
            </a:r>
          </a:p>
          <a:p>
            <a:pPr lvl="0" algn="ctr"/>
            <a:r>
              <a:rPr lang="ru-RU" dirty="0">
                <a:solidFill>
                  <a:schemeClr val="accent5">
                    <a:lumMod val="50000"/>
                  </a:schemeClr>
                </a:solidFill>
                <a:latin typeface="Times New Roman" pitchFamily="18" charset="0"/>
                <a:cs typeface="Times New Roman" pitchFamily="18" charset="0"/>
              </a:rPr>
              <a:t>2020 год - 23997 руб.</a:t>
            </a:r>
          </a:p>
        </p:txBody>
      </p:sp>
      <p:sp>
        <p:nvSpPr>
          <p:cNvPr id="13" name="Скругленный прямоугольник 12"/>
          <p:cNvSpPr/>
          <p:nvPr/>
        </p:nvSpPr>
        <p:spPr>
          <a:xfrm>
            <a:off x="3286116" y="4714884"/>
            <a:ext cx="2736304" cy="1944216"/>
          </a:xfrm>
          <a:prstGeom prst="roundRect">
            <a:avLst/>
          </a:prstGeom>
          <a:solidFill>
            <a:schemeClr val="accent1">
              <a:lumMod val="40000"/>
              <a:lumOff val="60000"/>
            </a:schemeClr>
          </a:solidFill>
          <a:ln>
            <a:solidFill>
              <a:schemeClr val="accent2"/>
            </a:solidFill>
          </a:ln>
        </p:spPr>
        <p:style>
          <a:lnRef idx="1">
            <a:schemeClr val="accent3"/>
          </a:lnRef>
          <a:fillRef idx="2">
            <a:schemeClr val="accent3"/>
          </a:fillRef>
          <a:effectRef idx="1">
            <a:schemeClr val="accent3"/>
          </a:effectRef>
          <a:fontRef idx="minor">
            <a:schemeClr val="dk1"/>
          </a:fontRef>
        </p:style>
        <p:txBody>
          <a:bodyPr rtlCol="0" anchor="ctr"/>
          <a:lstStyle/>
          <a:p>
            <a:pPr lvl="0" algn="ctr"/>
            <a:endParaRPr lang="ru-RU" b="1" dirty="0">
              <a:solidFill>
                <a:schemeClr val="accent5">
                  <a:lumMod val="50000"/>
                </a:schemeClr>
              </a:solidFill>
              <a:latin typeface="Times New Roman" pitchFamily="18" charset="0"/>
              <a:cs typeface="Times New Roman" pitchFamily="18" charset="0"/>
            </a:endParaRPr>
          </a:p>
          <a:p>
            <a:pPr lvl="0" algn="ctr"/>
            <a:r>
              <a:rPr lang="ru-RU" b="1" dirty="0">
                <a:solidFill>
                  <a:schemeClr val="accent5">
                    <a:lumMod val="50000"/>
                  </a:schemeClr>
                </a:solidFill>
                <a:latin typeface="Times New Roman" pitchFamily="18" charset="0"/>
                <a:cs typeface="Times New Roman" pitchFamily="18" charset="0"/>
              </a:rPr>
              <a:t>Оборот розничной </a:t>
            </a:r>
          </a:p>
          <a:p>
            <a:pPr lvl="0" algn="ctr"/>
            <a:r>
              <a:rPr lang="ru-RU" b="1" dirty="0">
                <a:solidFill>
                  <a:schemeClr val="accent5">
                    <a:lumMod val="50000"/>
                  </a:schemeClr>
                </a:solidFill>
                <a:latin typeface="Times New Roman" pitchFamily="18" charset="0"/>
                <a:cs typeface="Times New Roman" pitchFamily="18" charset="0"/>
              </a:rPr>
              <a:t>торговли</a:t>
            </a:r>
          </a:p>
          <a:p>
            <a:pPr lvl="0" algn="ctr"/>
            <a:r>
              <a:rPr lang="ru-RU" dirty="0">
                <a:solidFill>
                  <a:schemeClr val="accent5">
                    <a:lumMod val="50000"/>
                  </a:schemeClr>
                </a:solidFill>
                <a:latin typeface="Times New Roman" pitchFamily="18" charset="0"/>
                <a:cs typeface="Times New Roman" pitchFamily="18" charset="0"/>
              </a:rPr>
              <a:t>2020 год – 1385,6 млн.руб.</a:t>
            </a:r>
          </a:p>
          <a:p>
            <a:pPr lvl="0" algn="ctr"/>
            <a:endParaRPr lang="ru-RU" dirty="0">
              <a:solidFill>
                <a:schemeClr val="accent4">
                  <a:lumMod val="75000"/>
                </a:schemeClr>
              </a:solidFill>
            </a:endParaRPr>
          </a:p>
        </p:txBody>
      </p:sp>
      <p:sp>
        <p:nvSpPr>
          <p:cNvPr id="14" name="Скругленный прямоугольник 13"/>
          <p:cNvSpPr/>
          <p:nvPr/>
        </p:nvSpPr>
        <p:spPr>
          <a:xfrm>
            <a:off x="6143636" y="4714884"/>
            <a:ext cx="2808312" cy="1944216"/>
          </a:xfrm>
          <a:prstGeom prst="roundRect">
            <a:avLst/>
          </a:prstGeom>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ru-RU" b="1" dirty="0">
                <a:solidFill>
                  <a:schemeClr val="accent5">
                    <a:lumMod val="50000"/>
                  </a:schemeClr>
                </a:solidFill>
                <a:latin typeface="Times New Roman" pitchFamily="18" charset="0"/>
                <a:cs typeface="Times New Roman" pitchFamily="18" charset="0"/>
              </a:rPr>
              <a:t>Инвестиции в </a:t>
            </a:r>
          </a:p>
          <a:p>
            <a:pPr lvl="0" algn="ctr"/>
            <a:r>
              <a:rPr lang="ru-RU" b="1" dirty="0">
                <a:solidFill>
                  <a:schemeClr val="accent5">
                    <a:lumMod val="50000"/>
                  </a:schemeClr>
                </a:solidFill>
                <a:latin typeface="Times New Roman" pitchFamily="18" charset="0"/>
                <a:cs typeface="Times New Roman" pitchFamily="18" charset="0"/>
              </a:rPr>
              <a:t>основной капитал</a:t>
            </a:r>
          </a:p>
          <a:p>
            <a:pPr lvl="0" algn="ctr"/>
            <a:r>
              <a:rPr lang="ru-RU" dirty="0">
                <a:solidFill>
                  <a:schemeClr val="accent5">
                    <a:lumMod val="50000"/>
                  </a:schemeClr>
                </a:solidFill>
                <a:latin typeface="Times New Roman" pitchFamily="18" charset="0"/>
                <a:cs typeface="Times New Roman" pitchFamily="18" charset="0"/>
              </a:rPr>
              <a:t>2020 год –  242,1 млн.руб.</a:t>
            </a:r>
          </a:p>
        </p:txBody>
      </p:sp>
      <p:sp>
        <p:nvSpPr>
          <p:cNvPr id="11" name="Заголовок 1"/>
          <p:cNvSpPr txBox="1">
            <a:spLocks/>
          </p:cNvSpPr>
          <p:nvPr/>
        </p:nvSpPr>
        <p:spPr>
          <a:xfrm>
            <a:off x="0" y="0"/>
            <a:ext cx="9144000" cy="1000108"/>
          </a:xfrm>
          <a:prstGeom prst="rect">
            <a:avLst/>
          </a:prstGeom>
        </p:spPr>
        <p:txBody>
          <a:bodyPr>
            <a:normAutofit/>
          </a:bodyPr>
          <a:lstStyle/>
          <a:p>
            <a:pPr marL="0" marR="0" lvl="0" indent="0" algn="r" defTabSz="685800" rtl="0" eaLnBrk="1" fontAlgn="auto" latinLnBrk="0" hangingPunct="1">
              <a:lnSpc>
                <a:spcPct val="90000"/>
              </a:lnSpc>
              <a:spcBef>
                <a:spcPct val="0"/>
              </a:spcBef>
              <a:spcAft>
                <a:spcPts val="0"/>
              </a:spcAft>
              <a:buClrTx/>
              <a:buSzTx/>
              <a:buFontTx/>
              <a:buNone/>
              <a:tabLst/>
              <a:defRPr/>
            </a:pPr>
            <a:r>
              <a:rPr lang="ru-RU" sz="3600" b="1" dirty="0">
                <a:solidFill>
                  <a:schemeClr val="accent2">
                    <a:lumMod val="75000"/>
                  </a:schemeClr>
                </a:solidFill>
                <a:latin typeface="Times New Roman" pitchFamily="18" charset="0"/>
                <a:ea typeface="+mj-ea"/>
                <a:cs typeface="Times New Roman" pitchFamily="18" charset="0"/>
              </a:rPr>
              <a:t>Экономика</a:t>
            </a:r>
            <a:endParaRPr kumimoji="0" lang="ru-RU" sz="36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Диаграмма 20"/>
          <p:cNvGraphicFramePr/>
          <p:nvPr/>
        </p:nvGraphicFramePr>
        <p:xfrm>
          <a:off x="0" y="1785926"/>
          <a:ext cx="6000760" cy="41434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999938912"/>
              </p:ext>
            </p:extLst>
          </p:nvPr>
        </p:nvGraphicFramePr>
        <p:xfrm>
          <a:off x="5357818" y="3929066"/>
          <a:ext cx="3786182" cy="264318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431032" y="1357297"/>
            <a:ext cx="871296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srgbClr val="002060"/>
                </a:solidFill>
                <a:effectLst/>
                <a:uLnTx/>
                <a:uFillTx/>
                <a:latin typeface="+mj-lt"/>
                <a:cs typeface="Times New Roman" pitchFamily="18" charset="0"/>
              </a:rPr>
              <a:t>Численность трудоспособного населения – 6450</a:t>
            </a:r>
            <a:r>
              <a:rPr kumimoji="0" lang="ru-RU" sz="2000" b="1" i="0" u="none" strike="noStrike" kern="0" cap="none" spc="0" normalizeH="0" noProof="0" dirty="0">
                <a:ln>
                  <a:noFill/>
                </a:ln>
                <a:solidFill>
                  <a:srgbClr val="002060"/>
                </a:solidFill>
                <a:effectLst/>
                <a:uLnTx/>
                <a:uFillTx/>
                <a:latin typeface="+mj-lt"/>
                <a:cs typeface="Times New Roman" pitchFamily="18" charset="0"/>
              </a:rPr>
              <a:t> </a:t>
            </a:r>
            <a:r>
              <a:rPr kumimoji="0" lang="ru-RU" sz="2000" b="1" i="0" u="none" strike="noStrike" kern="0" cap="none" spc="0" normalizeH="0" baseline="0" noProof="0" dirty="0">
                <a:ln>
                  <a:noFill/>
                </a:ln>
                <a:solidFill>
                  <a:srgbClr val="002060"/>
                </a:solidFill>
                <a:effectLst/>
                <a:uLnTx/>
                <a:uFillTx/>
                <a:latin typeface="+mj-lt"/>
                <a:cs typeface="Times New Roman" pitchFamily="18" charset="0"/>
              </a:rPr>
              <a:t>чел</a:t>
            </a:r>
            <a:r>
              <a:rPr kumimoji="0" lang="ru-RU" sz="2000" b="1" i="0" u="none" strike="noStrike" kern="0" cap="none" spc="0" normalizeH="0" baseline="0" noProof="0" dirty="0">
                <a:ln>
                  <a:noFill/>
                </a:ln>
                <a:solidFill>
                  <a:srgbClr val="002060"/>
                </a:solidFill>
                <a:effectLst/>
                <a:uLnTx/>
                <a:uFillTx/>
                <a:latin typeface="+mj-lt"/>
              </a:rPr>
              <a:t>.</a:t>
            </a:r>
          </a:p>
        </p:txBody>
      </p:sp>
      <p:sp>
        <p:nvSpPr>
          <p:cNvPr id="5" name="TextBox 4"/>
          <p:cNvSpPr txBox="1"/>
          <p:nvPr/>
        </p:nvSpPr>
        <p:spPr>
          <a:xfrm>
            <a:off x="431032" y="1643050"/>
            <a:ext cx="8712968" cy="400110"/>
          </a:xfrm>
          <a:prstGeom prst="rect">
            <a:avLst/>
          </a:prstGeom>
          <a:noFill/>
        </p:spPr>
        <p:txBody>
          <a:bodyPr wrap="square" rtlCol="0">
            <a:spAutoFit/>
          </a:bodyPr>
          <a:lstStyle/>
          <a:p>
            <a:r>
              <a:rPr lang="ru-RU" sz="2000" b="1" dirty="0">
                <a:solidFill>
                  <a:schemeClr val="accent5">
                    <a:lumMod val="50000"/>
                  </a:schemeClr>
                </a:solidFill>
                <a:latin typeface="+mj-lt"/>
                <a:cs typeface="Times New Roman" pitchFamily="18" charset="0"/>
              </a:rPr>
              <a:t>Численность  занятых в экономике – 5017 чел.</a:t>
            </a:r>
          </a:p>
        </p:txBody>
      </p:sp>
      <p:sp>
        <p:nvSpPr>
          <p:cNvPr id="8" name="TextBox 7"/>
          <p:cNvSpPr txBox="1"/>
          <p:nvPr/>
        </p:nvSpPr>
        <p:spPr>
          <a:xfrm>
            <a:off x="3286116" y="2285992"/>
            <a:ext cx="816570" cy="307777"/>
          </a:xfrm>
          <a:prstGeom prst="rect">
            <a:avLst/>
          </a:prstGeom>
          <a:noFill/>
        </p:spPr>
        <p:txBody>
          <a:bodyPr wrap="none" rtlCol="0">
            <a:spAutoFit/>
          </a:bodyPr>
          <a:lstStyle/>
          <a:p>
            <a:r>
              <a:rPr lang="ru-RU" sz="1400" b="1" dirty="0">
                <a:solidFill>
                  <a:schemeClr val="accent5">
                    <a:lumMod val="50000"/>
                  </a:schemeClr>
                </a:solidFill>
              </a:rPr>
              <a:t>423 чел.</a:t>
            </a:r>
          </a:p>
        </p:txBody>
      </p:sp>
      <p:sp>
        <p:nvSpPr>
          <p:cNvPr id="10" name="TextBox 9"/>
          <p:cNvSpPr txBox="1"/>
          <p:nvPr/>
        </p:nvSpPr>
        <p:spPr>
          <a:xfrm>
            <a:off x="3313784" y="2583136"/>
            <a:ext cx="816570" cy="307777"/>
          </a:xfrm>
          <a:prstGeom prst="rect">
            <a:avLst/>
          </a:prstGeom>
          <a:noFill/>
        </p:spPr>
        <p:txBody>
          <a:bodyPr wrap="none" rtlCol="0">
            <a:spAutoFit/>
          </a:bodyPr>
          <a:lstStyle/>
          <a:p>
            <a:r>
              <a:rPr lang="ru-RU" sz="1400" b="1" dirty="0">
                <a:solidFill>
                  <a:schemeClr val="accent5">
                    <a:lumMod val="50000"/>
                  </a:schemeClr>
                </a:solidFill>
              </a:rPr>
              <a:t>132 чел.</a:t>
            </a:r>
          </a:p>
        </p:txBody>
      </p:sp>
      <p:sp>
        <p:nvSpPr>
          <p:cNvPr id="9" name="TextBox 8"/>
          <p:cNvSpPr txBox="1"/>
          <p:nvPr/>
        </p:nvSpPr>
        <p:spPr>
          <a:xfrm>
            <a:off x="3500430" y="3143248"/>
            <a:ext cx="816570" cy="307777"/>
          </a:xfrm>
          <a:prstGeom prst="rect">
            <a:avLst/>
          </a:prstGeom>
          <a:noFill/>
        </p:spPr>
        <p:txBody>
          <a:bodyPr wrap="none" rtlCol="0">
            <a:spAutoFit/>
          </a:bodyPr>
          <a:lstStyle/>
          <a:p>
            <a:r>
              <a:rPr lang="ru-RU" sz="1400" b="1" dirty="0">
                <a:solidFill>
                  <a:schemeClr val="accent5">
                    <a:lumMod val="50000"/>
                  </a:schemeClr>
                </a:solidFill>
              </a:rPr>
              <a:t>189 чел.</a:t>
            </a:r>
          </a:p>
        </p:txBody>
      </p:sp>
      <p:sp>
        <p:nvSpPr>
          <p:cNvPr id="13" name="TextBox 12"/>
          <p:cNvSpPr txBox="1"/>
          <p:nvPr/>
        </p:nvSpPr>
        <p:spPr>
          <a:xfrm>
            <a:off x="3401852" y="3437383"/>
            <a:ext cx="816570" cy="307777"/>
          </a:xfrm>
          <a:prstGeom prst="rect">
            <a:avLst/>
          </a:prstGeom>
          <a:noFill/>
        </p:spPr>
        <p:txBody>
          <a:bodyPr wrap="none" rtlCol="0">
            <a:spAutoFit/>
          </a:bodyPr>
          <a:lstStyle/>
          <a:p>
            <a:r>
              <a:rPr lang="ru-RU" sz="1400" b="1" dirty="0">
                <a:solidFill>
                  <a:schemeClr val="accent5">
                    <a:lumMod val="50000"/>
                  </a:schemeClr>
                </a:solidFill>
              </a:rPr>
              <a:t>127 чел.</a:t>
            </a:r>
          </a:p>
        </p:txBody>
      </p:sp>
      <p:sp>
        <p:nvSpPr>
          <p:cNvPr id="14" name="TextBox 13"/>
          <p:cNvSpPr txBox="1"/>
          <p:nvPr/>
        </p:nvSpPr>
        <p:spPr>
          <a:xfrm>
            <a:off x="3500430" y="4000504"/>
            <a:ext cx="545342" cy="307777"/>
          </a:xfrm>
          <a:prstGeom prst="rect">
            <a:avLst/>
          </a:prstGeom>
          <a:noFill/>
        </p:spPr>
        <p:txBody>
          <a:bodyPr wrap="none" rtlCol="0">
            <a:spAutoFit/>
          </a:bodyPr>
          <a:lstStyle/>
          <a:p>
            <a:r>
              <a:rPr lang="ru-RU" sz="1400" b="1" dirty="0">
                <a:solidFill>
                  <a:schemeClr val="accent5">
                    <a:lumMod val="50000"/>
                  </a:schemeClr>
                </a:solidFill>
              </a:rPr>
              <a:t>4,9%</a:t>
            </a:r>
          </a:p>
        </p:txBody>
      </p:sp>
      <p:sp>
        <p:nvSpPr>
          <p:cNvPr id="15" name="TextBox 14"/>
          <p:cNvSpPr txBox="1"/>
          <p:nvPr/>
        </p:nvSpPr>
        <p:spPr>
          <a:xfrm>
            <a:off x="3500430" y="4286256"/>
            <a:ext cx="545342" cy="307777"/>
          </a:xfrm>
          <a:prstGeom prst="rect">
            <a:avLst/>
          </a:prstGeom>
          <a:noFill/>
        </p:spPr>
        <p:txBody>
          <a:bodyPr wrap="none" rtlCol="0">
            <a:spAutoFit/>
          </a:bodyPr>
          <a:lstStyle/>
          <a:p>
            <a:r>
              <a:rPr lang="ru-RU" sz="1400" b="1" dirty="0">
                <a:solidFill>
                  <a:schemeClr val="accent5">
                    <a:lumMod val="50000"/>
                  </a:schemeClr>
                </a:solidFill>
              </a:rPr>
              <a:t>1,0%</a:t>
            </a:r>
          </a:p>
        </p:txBody>
      </p:sp>
      <p:sp>
        <p:nvSpPr>
          <p:cNvPr id="16" name="TextBox 15"/>
          <p:cNvSpPr txBox="1"/>
          <p:nvPr/>
        </p:nvSpPr>
        <p:spPr>
          <a:xfrm>
            <a:off x="3000364" y="4786322"/>
            <a:ext cx="816570" cy="307777"/>
          </a:xfrm>
          <a:prstGeom prst="rect">
            <a:avLst/>
          </a:prstGeom>
          <a:noFill/>
        </p:spPr>
        <p:txBody>
          <a:bodyPr wrap="none" rtlCol="0">
            <a:spAutoFit/>
          </a:bodyPr>
          <a:lstStyle/>
          <a:p>
            <a:r>
              <a:rPr lang="ru-RU" sz="1400" b="1" dirty="0">
                <a:solidFill>
                  <a:schemeClr val="accent5">
                    <a:lumMod val="50000"/>
                  </a:schemeClr>
                </a:solidFill>
              </a:rPr>
              <a:t>261 чел.</a:t>
            </a:r>
          </a:p>
        </p:txBody>
      </p:sp>
      <p:sp>
        <p:nvSpPr>
          <p:cNvPr id="17" name="TextBox 16"/>
          <p:cNvSpPr txBox="1"/>
          <p:nvPr/>
        </p:nvSpPr>
        <p:spPr>
          <a:xfrm>
            <a:off x="3000364" y="5143512"/>
            <a:ext cx="725199" cy="307777"/>
          </a:xfrm>
          <a:prstGeom prst="rect">
            <a:avLst/>
          </a:prstGeom>
          <a:noFill/>
        </p:spPr>
        <p:txBody>
          <a:bodyPr wrap="none" rtlCol="0">
            <a:spAutoFit/>
          </a:bodyPr>
          <a:lstStyle/>
          <a:p>
            <a:r>
              <a:rPr lang="ru-RU" sz="1400" b="1" dirty="0">
                <a:solidFill>
                  <a:schemeClr val="accent5">
                    <a:lumMod val="50000"/>
                  </a:schemeClr>
                </a:solidFill>
              </a:rPr>
              <a:t>51 чел.</a:t>
            </a:r>
          </a:p>
        </p:txBody>
      </p:sp>
      <p:sp>
        <p:nvSpPr>
          <p:cNvPr id="19" name="Заголовок 1"/>
          <p:cNvSpPr txBox="1">
            <a:spLocks/>
          </p:cNvSpPr>
          <p:nvPr/>
        </p:nvSpPr>
        <p:spPr>
          <a:xfrm>
            <a:off x="0" y="0"/>
            <a:ext cx="8858280" cy="1000108"/>
          </a:xfrm>
          <a:prstGeom prst="rect">
            <a:avLst/>
          </a:prstGeom>
        </p:spPr>
        <p:txBody>
          <a:bodyPr>
            <a:normAutofit/>
          </a:bodyPr>
          <a:lstStyle/>
          <a:p>
            <a:pPr marL="0" marR="0" lvl="0" indent="0" algn="r" defTabSz="685800" rtl="0" eaLnBrk="1" fontAlgn="auto" latinLnBrk="0" hangingPunct="1">
              <a:lnSpc>
                <a:spcPct val="90000"/>
              </a:lnSpc>
              <a:spcBef>
                <a:spcPct val="0"/>
              </a:spcBef>
              <a:spcAft>
                <a:spcPts val="0"/>
              </a:spcAft>
              <a:buClrTx/>
              <a:buSzTx/>
              <a:buFontTx/>
              <a:buNone/>
              <a:tabLst/>
              <a:defRPr/>
            </a:pPr>
            <a:r>
              <a:rPr lang="ru-RU" sz="3600" b="1" dirty="0">
                <a:solidFill>
                  <a:schemeClr val="accent2">
                    <a:lumMod val="75000"/>
                  </a:schemeClr>
                </a:solidFill>
                <a:latin typeface="Times New Roman" pitchFamily="18" charset="0"/>
                <a:ea typeface="+mj-ea"/>
                <a:cs typeface="Times New Roman" pitchFamily="18" charset="0"/>
              </a:rPr>
              <a:t>Рынок труда</a:t>
            </a:r>
            <a:endParaRPr kumimoji="0" lang="ru-RU" sz="36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Развитие малого и среднего предпринимательства</a:t>
            </a:r>
          </a:p>
        </p:txBody>
      </p:sp>
      <p:sp>
        <p:nvSpPr>
          <p:cNvPr id="24" name="TextBox 23"/>
          <p:cNvSpPr txBox="1"/>
          <p:nvPr/>
        </p:nvSpPr>
        <p:spPr>
          <a:xfrm>
            <a:off x="323528" y="1591632"/>
            <a:ext cx="4536504" cy="1477328"/>
          </a:xfrm>
          <a:prstGeom prst="rect">
            <a:avLst/>
          </a:prstGeom>
          <a:noFill/>
        </p:spPr>
        <p:txBody>
          <a:bodyPr wrap="square" rtlCol="0">
            <a:spAutoFit/>
          </a:bodyPr>
          <a:lstStyle/>
          <a:p>
            <a:r>
              <a:rPr lang="ru-RU" b="1" dirty="0">
                <a:solidFill>
                  <a:schemeClr val="accent5">
                    <a:lumMod val="50000"/>
                  </a:schemeClr>
                </a:solidFill>
                <a:latin typeface="Times New Roman" pitchFamily="18" charset="0"/>
                <a:cs typeface="Times New Roman" pitchFamily="18" charset="0"/>
              </a:rPr>
              <a:t>Количество субъектов малого и среднего предпринимательства  - 208 ед., из них: 73 юридических лица и </a:t>
            </a:r>
          </a:p>
          <a:p>
            <a:r>
              <a:rPr lang="ru-RU" b="1" dirty="0">
                <a:solidFill>
                  <a:schemeClr val="accent5">
                    <a:lumMod val="50000"/>
                  </a:schemeClr>
                </a:solidFill>
                <a:latin typeface="Times New Roman" pitchFamily="18" charset="0"/>
                <a:cs typeface="Times New Roman" pitchFamily="18" charset="0"/>
              </a:rPr>
              <a:t>135 индивидуальных предпринимателя</a:t>
            </a:r>
          </a:p>
          <a:p>
            <a:endParaRPr lang="ru-RU" b="1" dirty="0">
              <a:solidFill>
                <a:schemeClr val="accent5">
                  <a:lumMod val="50000"/>
                </a:schemeClr>
              </a:solidFill>
              <a:latin typeface="Times New Roman" pitchFamily="18" charset="0"/>
              <a:cs typeface="Times New Roman" pitchFamily="18" charset="0"/>
            </a:endParaRPr>
          </a:p>
        </p:txBody>
      </p:sp>
      <p:graphicFrame>
        <p:nvGraphicFramePr>
          <p:cNvPr id="25" name="Схема 24"/>
          <p:cNvGraphicFramePr/>
          <p:nvPr>
            <p:extLst>
              <p:ext uri="{D42A27DB-BD31-4B8C-83A1-F6EECF244321}">
                <p14:modId xmlns:p14="http://schemas.microsoft.com/office/powerpoint/2010/main" val="1177597505"/>
              </p:ext>
            </p:extLst>
          </p:nvPr>
        </p:nvGraphicFramePr>
        <p:xfrm>
          <a:off x="5004048" y="1412776"/>
          <a:ext cx="4139952" cy="2232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3068960"/>
            <a:ext cx="8280920" cy="328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Прямая соединительная линия 39"/>
          <p:cNvCxnSpPr/>
          <p:nvPr/>
        </p:nvCxnSpPr>
        <p:spPr>
          <a:xfrm rot="5400000">
            <a:off x="4392611" y="2536025"/>
            <a:ext cx="1929620"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flipV="1">
            <a:off x="5357818" y="3500438"/>
            <a:ext cx="185738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V="1">
            <a:off x="5357818" y="3000372"/>
            <a:ext cx="185738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flipV="1">
            <a:off x="5357818" y="2500306"/>
            <a:ext cx="1857388" cy="1"/>
          </a:xfrm>
          <a:prstGeom prst="line">
            <a:avLst/>
          </a:prstGeom>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628650" y="0"/>
            <a:ext cx="7886700" cy="928671"/>
          </a:xfrm>
        </p:spPr>
        <p:txBody>
          <a:bodyPr>
            <a:normAutofit/>
          </a:bodyPr>
          <a:lstStyle/>
          <a:p>
            <a:pPr algn="r"/>
            <a:r>
              <a:rPr lang="ru-RU" sz="3600" b="1" dirty="0">
                <a:solidFill>
                  <a:schemeClr val="accent2"/>
                </a:solidFill>
                <a:latin typeface="Times New Roman" pitchFamily="18" charset="0"/>
                <a:cs typeface="Times New Roman" pitchFamily="18" charset="0"/>
              </a:rPr>
              <a:t>Финансы</a:t>
            </a:r>
          </a:p>
        </p:txBody>
      </p:sp>
      <p:sp>
        <p:nvSpPr>
          <p:cNvPr id="13" name="Овал 12"/>
          <p:cNvSpPr/>
          <p:nvPr/>
        </p:nvSpPr>
        <p:spPr>
          <a:xfrm>
            <a:off x="214282" y="1142984"/>
            <a:ext cx="3786214" cy="1000132"/>
          </a:xfrm>
          <a:prstGeom prst="ellipse">
            <a:avLst/>
          </a:prstGeom>
        </p:spPr>
        <p:style>
          <a:lnRef idx="1">
            <a:schemeClr val="accent1"/>
          </a:lnRef>
          <a:fillRef idx="2">
            <a:schemeClr val="accent1"/>
          </a:fillRef>
          <a:effectRef idx="1">
            <a:schemeClr val="accent1"/>
          </a:effectRef>
          <a:fontRef idx="minor">
            <a:schemeClr val="dk1"/>
          </a:fontRef>
        </p:style>
        <p:txBody>
          <a:bodyPr lIns="91430" tIns="45715" rIns="91430" bIns="45715" rtlCol="0" anchor="ctr"/>
          <a:lstStyle/>
          <a:p>
            <a:pPr algn="ctr"/>
            <a:r>
              <a:rPr lang="ru-RU" b="1" u="sng" dirty="0">
                <a:solidFill>
                  <a:schemeClr val="accent5">
                    <a:lumMod val="50000"/>
                  </a:schemeClr>
                </a:solidFill>
                <a:latin typeface="Times New Roman" pitchFamily="18" charset="0"/>
                <a:cs typeface="Times New Roman" pitchFamily="18" charset="0"/>
              </a:rPr>
              <a:t>Доходы бюджета</a:t>
            </a:r>
          </a:p>
          <a:p>
            <a:pPr algn="ctr"/>
            <a:r>
              <a:rPr lang="ru-RU" b="1" dirty="0">
                <a:solidFill>
                  <a:schemeClr val="accent5">
                    <a:lumMod val="50000"/>
                  </a:schemeClr>
                </a:solidFill>
                <a:latin typeface="Times New Roman" pitchFamily="18" charset="0"/>
                <a:cs typeface="Times New Roman" pitchFamily="18" charset="0"/>
              </a:rPr>
              <a:t>120 140,1 тыс.руб.</a:t>
            </a:r>
          </a:p>
        </p:txBody>
      </p:sp>
      <p:sp>
        <p:nvSpPr>
          <p:cNvPr id="15" name="Блок-схема: знак завершения 14"/>
          <p:cNvSpPr/>
          <p:nvPr/>
        </p:nvSpPr>
        <p:spPr>
          <a:xfrm>
            <a:off x="285720" y="2714620"/>
            <a:ext cx="3929090" cy="714380"/>
          </a:xfrm>
          <a:prstGeom prst="flowChartTerminator">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t"/>
          <a:lstStyle/>
          <a:p>
            <a:pPr algn="ctr"/>
            <a:r>
              <a:rPr lang="ru-RU" sz="1600" b="1" dirty="0">
                <a:solidFill>
                  <a:schemeClr val="accent5">
                    <a:lumMod val="50000"/>
                  </a:schemeClr>
                </a:solidFill>
                <a:latin typeface="Times New Roman" pitchFamily="18" charset="0"/>
                <a:cs typeface="Times New Roman" pitchFamily="18" charset="0"/>
              </a:rPr>
              <a:t>Налоговые и неналоговые доходы</a:t>
            </a:r>
          </a:p>
          <a:p>
            <a:pPr algn="ctr"/>
            <a:r>
              <a:rPr lang="ru-RU" sz="1600" b="1" dirty="0">
                <a:solidFill>
                  <a:schemeClr val="accent5">
                    <a:lumMod val="50000"/>
                  </a:schemeClr>
                </a:solidFill>
                <a:latin typeface="Times New Roman" pitchFamily="18" charset="0"/>
                <a:cs typeface="Times New Roman" pitchFamily="18" charset="0"/>
              </a:rPr>
              <a:t>77 803,1 тыс.руб.</a:t>
            </a:r>
          </a:p>
          <a:p>
            <a:pPr algn="ctr"/>
            <a:endParaRPr lang="ru-RU" b="1" dirty="0">
              <a:solidFill>
                <a:schemeClr val="accent5">
                  <a:lumMod val="50000"/>
                </a:schemeClr>
              </a:solidFill>
              <a:latin typeface="Times New Roman" pitchFamily="18" charset="0"/>
              <a:cs typeface="Times New Roman" pitchFamily="18" charset="0"/>
            </a:endParaRPr>
          </a:p>
        </p:txBody>
      </p:sp>
      <p:cxnSp>
        <p:nvCxnSpPr>
          <p:cNvPr id="16" name="Прямая со стрелкой 15"/>
          <p:cNvCxnSpPr>
            <a:stCxn id="13" idx="6"/>
            <a:endCxn id="18" idx="1"/>
          </p:cNvCxnSpPr>
          <p:nvPr/>
        </p:nvCxnSpPr>
        <p:spPr>
          <a:xfrm flipV="1">
            <a:off x="4000496" y="1428736"/>
            <a:ext cx="1214446"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rot="5400000">
            <a:off x="1965307" y="2249479"/>
            <a:ext cx="571504" cy="3587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Блок-схема: знак завершения 17"/>
          <p:cNvSpPr/>
          <p:nvPr/>
        </p:nvSpPr>
        <p:spPr>
          <a:xfrm>
            <a:off x="5214942" y="1071546"/>
            <a:ext cx="3643338" cy="714380"/>
          </a:xfrm>
          <a:prstGeom prst="flowChartTerminator">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t"/>
          <a:lstStyle/>
          <a:p>
            <a:pPr algn="ctr"/>
            <a:r>
              <a:rPr lang="ru-RU" sz="1600" b="1" dirty="0">
                <a:solidFill>
                  <a:schemeClr val="accent5">
                    <a:lumMod val="50000"/>
                  </a:schemeClr>
                </a:solidFill>
                <a:latin typeface="Times New Roman" pitchFamily="18" charset="0"/>
                <a:cs typeface="Times New Roman" pitchFamily="18" charset="0"/>
              </a:rPr>
              <a:t>Безвозмездные поступления</a:t>
            </a:r>
          </a:p>
          <a:p>
            <a:pPr algn="ctr"/>
            <a:r>
              <a:rPr lang="ru-RU" sz="1600" b="1" dirty="0">
                <a:solidFill>
                  <a:schemeClr val="accent5">
                    <a:lumMod val="50000"/>
                  </a:schemeClr>
                </a:solidFill>
                <a:latin typeface="Times New Roman" pitchFamily="18" charset="0"/>
                <a:cs typeface="Times New Roman" pitchFamily="18" charset="0"/>
              </a:rPr>
              <a:t>42 337,0 тыс.руб.</a:t>
            </a:r>
          </a:p>
          <a:p>
            <a:pPr algn="ctr"/>
            <a:endParaRPr lang="ru-RU" b="1" dirty="0">
              <a:solidFill>
                <a:schemeClr val="accent5">
                  <a:lumMod val="50000"/>
                </a:schemeClr>
              </a:solidFill>
              <a:latin typeface="Times New Roman" pitchFamily="18" charset="0"/>
              <a:cs typeface="Times New Roman" pitchFamily="18" charset="0"/>
            </a:endParaRPr>
          </a:p>
        </p:txBody>
      </p:sp>
      <p:sp>
        <p:nvSpPr>
          <p:cNvPr id="34" name="Скругленный прямоугольник 33"/>
          <p:cNvSpPr/>
          <p:nvPr/>
        </p:nvSpPr>
        <p:spPr>
          <a:xfrm>
            <a:off x="5500694" y="2285992"/>
            <a:ext cx="3429024"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Субсидии – 25 347,5 тыс.руб</a:t>
            </a:r>
            <a:r>
              <a:rPr lang="ru-RU" dirty="0">
                <a:latin typeface="Times New Roman" pitchFamily="18" charset="0"/>
                <a:cs typeface="Times New Roman" pitchFamily="18" charset="0"/>
              </a:rPr>
              <a:t>.</a:t>
            </a:r>
          </a:p>
        </p:txBody>
      </p:sp>
      <p:sp>
        <p:nvSpPr>
          <p:cNvPr id="35" name="Скругленный прямоугольник 34"/>
          <p:cNvSpPr/>
          <p:nvPr/>
        </p:nvSpPr>
        <p:spPr>
          <a:xfrm>
            <a:off x="5500694" y="2714620"/>
            <a:ext cx="3429024"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Субвенции – 450,7 </a:t>
            </a:r>
            <a:r>
              <a:rPr lang="ru-RU" sz="1400" b="1" dirty="0">
                <a:latin typeface="Times New Roman" pitchFamily="18" charset="0"/>
                <a:cs typeface="Times New Roman" pitchFamily="18" charset="0"/>
              </a:rPr>
              <a:t>тыс.руб.</a:t>
            </a:r>
            <a:endParaRPr lang="ru-RU" sz="1400" dirty="0">
              <a:latin typeface="Times New Roman" pitchFamily="18" charset="0"/>
              <a:cs typeface="Times New Roman" pitchFamily="18" charset="0"/>
            </a:endParaRPr>
          </a:p>
        </p:txBody>
      </p:sp>
      <p:sp>
        <p:nvSpPr>
          <p:cNvPr id="36" name="Скругленный прямоугольник 35"/>
          <p:cNvSpPr/>
          <p:nvPr/>
        </p:nvSpPr>
        <p:spPr>
          <a:xfrm>
            <a:off x="5500694" y="3143248"/>
            <a:ext cx="342902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Межбюджетные трансферты – 45,8 тыс.руб. </a:t>
            </a:r>
          </a:p>
        </p:txBody>
      </p:sp>
      <p:graphicFrame>
        <p:nvGraphicFramePr>
          <p:cNvPr id="66" name="Диаграмма 65"/>
          <p:cNvGraphicFramePr/>
          <p:nvPr/>
        </p:nvGraphicFramePr>
        <p:xfrm>
          <a:off x="0" y="3786190"/>
          <a:ext cx="4643438" cy="2951160"/>
        </p:xfrm>
        <a:graphic>
          <a:graphicData uri="http://schemas.openxmlformats.org/drawingml/2006/chart">
            <c:chart xmlns:c="http://schemas.openxmlformats.org/drawingml/2006/chart" xmlns:r="http://schemas.openxmlformats.org/officeDocument/2006/relationships" r:id="rId3"/>
          </a:graphicData>
        </a:graphic>
      </p:graphicFrame>
      <p:sp>
        <p:nvSpPr>
          <p:cNvPr id="23" name="Скругленный прямоугольник 22"/>
          <p:cNvSpPr/>
          <p:nvPr/>
        </p:nvSpPr>
        <p:spPr>
          <a:xfrm>
            <a:off x="5500694" y="1857364"/>
            <a:ext cx="3429024"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Дотации – 16 493,0 тыс.руб</a:t>
            </a:r>
            <a:r>
              <a:rPr lang="ru-RU" dirty="0">
                <a:latin typeface="Times New Roman" pitchFamily="18" charset="0"/>
                <a:cs typeface="Times New Roman" pitchFamily="18" charset="0"/>
              </a:rPr>
              <a:t>.</a:t>
            </a:r>
          </a:p>
        </p:txBody>
      </p:sp>
      <p:cxnSp>
        <p:nvCxnSpPr>
          <p:cNvPr id="24" name="Прямая со стрелкой 23"/>
          <p:cNvCxnSpPr/>
          <p:nvPr/>
        </p:nvCxnSpPr>
        <p:spPr>
          <a:xfrm>
            <a:off x="3929058" y="3357562"/>
            <a:ext cx="2071702"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rot="5400000">
            <a:off x="1473971" y="3598071"/>
            <a:ext cx="347666"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2" name="Диаграмма 31"/>
          <p:cNvGraphicFramePr/>
          <p:nvPr/>
        </p:nvGraphicFramePr>
        <p:xfrm>
          <a:off x="4429124" y="3786190"/>
          <a:ext cx="5024430" cy="307181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Диаграмма 19"/>
          <p:cNvGraphicFramePr/>
          <p:nvPr/>
        </p:nvGraphicFramePr>
        <p:xfrm>
          <a:off x="214282" y="1214422"/>
          <a:ext cx="8643998" cy="5286412"/>
        </p:xfrm>
        <a:graphic>
          <a:graphicData uri="http://schemas.openxmlformats.org/drawingml/2006/chart">
            <c:chart xmlns:c="http://schemas.openxmlformats.org/drawingml/2006/chart" xmlns:r="http://schemas.openxmlformats.org/officeDocument/2006/relationships" r:id="rId3"/>
          </a:graphicData>
        </a:graphic>
      </p:graphicFrame>
      <p:sp>
        <p:nvSpPr>
          <p:cNvPr id="5" name="Прямоугольник 4"/>
          <p:cNvSpPr/>
          <p:nvPr/>
        </p:nvSpPr>
        <p:spPr>
          <a:xfrm>
            <a:off x="6000760" y="214290"/>
            <a:ext cx="3143240" cy="646331"/>
          </a:xfrm>
          <a:prstGeom prst="rect">
            <a:avLst/>
          </a:prstGeom>
        </p:spPr>
        <p:txBody>
          <a:bodyPr wrap="square">
            <a:spAutoFit/>
          </a:bodyPr>
          <a:lstStyle/>
          <a:p>
            <a:pPr algn="ctr"/>
            <a:r>
              <a:rPr lang="ru-RU" sz="3600" b="1" dirty="0">
                <a:solidFill>
                  <a:schemeClr val="accent2"/>
                </a:solidFill>
                <a:latin typeface="Times New Roman" pitchFamily="18" charset="0"/>
                <a:cs typeface="Times New Roman" pitchFamily="18" charset="0"/>
              </a:rPr>
              <a:t>Финансы</a:t>
            </a:r>
            <a:endParaRPr lang="ru-RU" sz="3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300" y="0"/>
            <a:ext cx="7529542" cy="1325563"/>
          </a:xfrm>
        </p:spPr>
        <p:txBody>
          <a:bodyPr>
            <a:normAutofit fontScale="90000"/>
          </a:bodyPr>
          <a:lstStyle/>
          <a:p>
            <a:pPr algn="r"/>
            <a:r>
              <a:rPr lang="ru-RU" sz="3600" b="1" dirty="0">
                <a:solidFill>
                  <a:schemeClr val="accent2"/>
                </a:solidFill>
                <a:latin typeface="Times New Roman" pitchFamily="18" charset="0"/>
                <a:cs typeface="Times New Roman" pitchFamily="18" charset="0"/>
              </a:rPr>
              <a:t>РАСХОДЫ 2020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Жилищно-коммунальное хозяйство</a:t>
            </a:r>
          </a:p>
        </p:txBody>
      </p:sp>
      <p:graphicFrame>
        <p:nvGraphicFramePr>
          <p:cNvPr id="3" name="Диаграмма 2"/>
          <p:cNvGraphicFramePr/>
          <p:nvPr/>
        </p:nvGraphicFramePr>
        <p:xfrm>
          <a:off x="428596" y="1357298"/>
          <a:ext cx="8429684" cy="51435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336176" y="1828800"/>
            <a:ext cx="2003612" cy="4397188"/>
          </a:xfrm>
          <a:prstGeom prst="flowChartDelay">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800" b="1" dirty="0">
                <a:solidFill>
                  <a:schemeClr val="accent1">
                    <a:lumMod val="50000"/>
                  </a:schemeClr>
                </a:solidFill>
                <a:latin typeface="Times New Roman" pitchFamily="18" charset="0"/>
                <a:cs typeface="Times New Roman" pitchFamily="18" charset="0"/>
              </a:rPr>
              <a:t>1961,1 тыс.руб</a:t>
            </a:r>
            <a:r>
              <a:rPr lang="ru-RU" b="1" dirty="0">
                <a:solidFill>
                  <a:schemeClr val="accent1">
                    <a:lumMod val="50000"/>
                  </a:schemeClr>
                </a:solidFill>
                <a:latin typeface="Times New Roman" pitchFamily="18" charset="0"/>
                <a:cs typeface="Times New Roman" pitchFamily="18" charset="0"/>
              </a:rPr>
              <a:t>.</a:t>
            </a:r>
          </a:p>
        </p:txBody>
      </p:sp>
      <p:graphicFrame>
        <p:nvGraphicFramePr>
          <p:cNvPr id="4" name="Схема 3"/>
          <p:cNvGraphicFramePr/>
          <p:nvPr>
            <p:extLst>
              <p:ext uri="{D42A27DB-BD31-4B8C-83A1-F6EECF244321}">
                <p14:modId xmlns:p14="http://schemas.microsoft.com/office/powerpoint/2010/main" val="3872589323"/>
              </p:ext>
            </p:extLst>
          </p:nvPr>
        </p:nvGraphicFramePr>
        <p:xfrm>
          <a:off x="1285853" y="1071547"/>
          <a:ext cx="761610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Прямоугольник 6"/>
          <p:cNvSpPr/>
          <p:nvPr/>
        </p:nvSpPr>
        <p:spPr>
          <a:xfrm>
            <a:off x="1142976" y="0"/>
            <a:ext cx="7786742" cy="1200329"/>
          </a:xfrm>
          <a:prstGeom prst="rect">
            <a:avLst/>
          </a:prstGeom>
        </p:spPr>
        <p:txBody>
          <a:bodyPr wrap="square">
            <a:spAutoFit/>
          </a:bodyPr>
          <a:lstStyle/>
          <a:p>
            <a:pPr algn="r"/>
            <a:r>
              <a:rPr lang="ru-RU" sz="3600" b="1" dirty="0">
                <a:solidFill>
                  <a:schemeClr val="accent2"/>
                </a:solidFill>
                <a:latin typeface="Times New Roman" pitchFamily="18" charset="0"/>
                <a:cs typeface="Times New Roman" pitchFamily="18" charset="0"/>
              </a:rPr>
              <a:t>РАСХОДЫ 2020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Жилищное хозяйство</a:t>
            </a:r>
            <a:endParaRPr lang="ru-RU" sz="3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419,0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2020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Коммунальное хозяйство</a:t>
            </a:r>
            <a:endParaRPr lang="ru-RU" sz="3600" dirty="0"/>
          </a:p>
        </p:txBody>
      </p:sp>
      <p:graphicFrame>
        <p:nvGraphicFramePr>
          <p:cNvPr id="4" name="Схема 3"/>
          <p:cNvGraphicFramePr/>
          <p:nvPr>
            <p:extLst>
              <p:ext uri="{D42A27DB-BD31-4B8C-83A1-F6EECF244321}">
                <p14:modId xmlns:p14="http://schemas.microsoft.com/office/powerpoint/2010/main" val="3872589323"/>
              </p:ext>
            </p:extLst>
          </p:nvPr>
        </p:nvGraphicFramePr>
        <p:xfrm>
          <a:off x="642910" y="857232"/>
          <a:ext cx="8501090" cy="6286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20 564,4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2020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p>
        </p:txBody>
      </p:sp>
      <p:graphicFrame>
        <p:nvGraphicFramePr>
          <p:cNvPr id="4" name="Схема 3"/>
          <p:cNvGraphicFramePr/>
          <p:nvPr>
            <p:extLst>
              <p:ext uri="{D42A27DB-BD31-4B8C-83A1-F6EECF244321}">
                <p14:modId xmlns:p14="http://schemas.microsoft.com/office/powerpoint/2010/main" val="1875319478"/>
              </p:ext>
            </p:extLst>
          </p:nvPr>
        </p:nvGraphicFramePr>
        <p:xfrm>
          <a:off x="1357290" y="857232"/>
          <a:ext cx="7786710" cy="628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20 564,4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2020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p>
        </p:txBody>
      </p:sp>
      <p:graphicFrame>
        <p:nvGraphicFramePr>
          <p:cNvPr id="4" name="Схема 3"/>
          <p:cNvGraphicFramePr/>
          <p:nvPr>
            <p:extLst>
              <p:ext uri="{D42A27DB-BD31-4B8C-83A1-F6EECF244321}">
                <p14:modId xmlns:p14="http://schemas.microsoft.com/office/powerpoint/2010/main" val="3872589323"/>
              </p:ext>
            </p:extLst>
          </p:nvPr>
        </p:nvGraphicFramePr>
        <p:xfrm>
          <a:off x="1142976" y="857232"/>
          <a:ext cx="8001024" cy="6215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14290"/>
            <a:ext cx="9144000" cy="838200"/>
          </a:xfrm>
        </p:spPr>
        <p:txBody>
          <a:bodyPr>
            <a:noAutofit/>
          </a:bodyPr>
          <a:lstStyle/>
          <a:p>
            <a:pPr algn="ctr"/>
            <a:r>
              <a:rPr lang="ru-RU" sz="3600" b="1" dirty="0">
                <a:solidFill>
                  <a:schemeClr val="accent2">
                    <a:lumMod val="75000"/>
                  </a:schemeClr>
                </a:solidFill>
                <a:latin typeface="Times New Roman" pitchFamily="18" charset="0"/>
                <a:cs typeface="Times New Roman" pitchFamily="18" charset="0"/>
              </a:rPr>
              <a:t>Территория опережающего социально-экономического развития (ТОСЭР)</a:t>
            </a:r>
          </a:p>
        </p:txBody>
      </p:sp>
      <p:pic>
        <p:nvPicPr>
          <p:cNvPr id="20" name="Рисунок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20" y="2000240"/>
            <a:ext cx="8501122" cy="4636021"/>
          </a:xfrm>
          <a:prstGeom prst="rect">
            <a:avLst/>
          </a:prstGeom>
          <a:ln>
            <a:noFill/>
          </a:ln>
          <a:effectLst>
            <a:softEdge rad="112500"/>
          </a:effectLst>
        </p:spPr>
      </p:pic>
      <p:sp>
        <p:nvSpPr>
          <p:cNvPr id="21" name="TextBox 20"/>
          <p:cNvSpPr txBox="1"/>
          <p:nvPr/>
        </p:nvSpPr>
        <p:spPr>
          <a:xfrm>
            <a:off x="0" y="1428736"/>
            <a:ext cx="9144000" cy="923330"/>
          </a:xfrm>
          <a:prstGeom prst="rect">
            <a:avLst/>
          </a:prstGeom>
          <a:noFill/>
        </p:spPr>
        <p:txBody>
          <a:bodyPr wrap="square" rtlCol="0">
            <a:spAutoFit/>
          </a:bodyPr>
          <a:lstStyle/>
          <a:p>
            <a:pPr algn="ctr"/>
            <a:r>
              <a:rPr lang="ru-RU" b="1" dirty="0">
                <a:solidFill>
                  <a:srgbClr val="002060"/>
                </a:solidFill>
                <a:latin typeface="Times New Roman" pitchFamily="18" charset="0"/>
                <a:cs typeface="Times New Roman" pitchFamily="18" charset="0"/>
              </a:rPr>
              <a:t>Постановление Правительства РФ от 17.02.2018 №171 «О создании территории опережающего социально-экономического развития «Наволоки» </a:t>
            </a:r>
            <a:r>
              <a:rPr lang="ru-RU" b="1" dirty="0">
                <a:solidFill>
                  <a:schemeClr val="accent5">
                    <a:lumMod val="50000"/>
                  </a:schemeClr>
                </a:solidFill>
                <a:latin typeface="Times New Roman" pitchFamily="18" charset="0"/>
                <a:cs typeface="Times New Roman" pitchFamily="18" charset="0"/>
              </a:rPr>
              <a:t>(ред. от 27.12.2019)</a:t>
            </a:r>
          </a:p>
          <a:p>
            <a:pPr algn="ctr"/>
            <a:r>
              <a:rPr lang="ru-RU" b="1" dirty="0">
                <a:solidFill>
                  <a:srgbClr val="002060"/>
                </a:solidFill>
                <a:latin typeface="Times New Roman" pitchFamily="18" charset="0"/>
                <a:cs typeface="Times New Roman" pitchFamily="18"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20 564,4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2020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p>
        </p:txBody>
      </p:sp>
      <p:graphicFrame>
        <p:nvGraphicFramePr>
          <p:cNvPr id="4" name="Схема 3"/>
          <p:cNvGraphicFramePr/>
          <p:nvPr>
            <p:extLst>
              <p:ext uri="{D42A27DB-BD31-4B8C-83A1-F6EECF244321}">
                <p14:modId xmlns:p14="http://schemas.microsoft.com/office/powerpoint/2010/main" val="3872589323"/>
              </p:ext>
            </p:extLst>
          </p:nvPr>
        </p:nvGraphicFramePr>
        <p:xfrm>
          <a:off x="1142976" y="857232"/>
          <a:ext cx="8001024" cy="6000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214678" y="0"/>
            <a:ext cx="5715040" cy="1200329"/>
          </a:xfrm>
          <a:prstGeom prst="rect">
            <a:avLst/>
          </a:prstGeom>
        </p:spPr>
        <p:txBody>
          <a:bodyPr wrap="square">
            <a:spAutoFit/>
          </a:bodyPr>
          <a:lstStyle/>
          <a:p>
            <a:pPr algn="r"/>
            <a:r>
              <a:rPr lang="ru-RU" sz="3600" b="1" dirty="0">
                <a:solidFill>
                  <a:schemeClr val="accent2"/>
                </a:solidFill>
                <a:latin typeface="Times New Roman" pitchFamily="18" charset="0"/>
                <a:cs typeface="Times New Roman" pitchFamily="18" charset="0"/>
              </a:rPr>
              <a:t>РАСХОДЫ 2020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latin typeface="Times New Roman" pitchFamily="18" charset="0"/>
              <a:cs typeface="Times New Roman" pitchFamily="18" charset="0"/>
            </a:endParaRPr>
          </a:p>
        </p:txBody>
      </p:sp>
      <p:pic>
        <p:nvPicPr>
          <p:cNvPr id="33794" name="Picture 2" descr="Открытие спортивно - игровой площадки в границах ТОС «Красная горка» "/>
          <p:cNvPicPr>
            <a:picLocks noChangeAspect="1" noChangeArrowheads="1"/>
          </p:cNvPicPr>
          <p:nvPr/>
        </p:nvPicPr>
        <p:blipFill>
          <a:blip r:embed="rId3"/>
          <a:srcRect/>
          <a:stretch>
            <a:fillRect/>
          </a:stretch>
        </p:blipFill>
        <p:spPr bwMode="auto">
          <a:xfrm>
            <a:off x="5286380" y="1285860"/>
            <a:ext cx="3567111" cy="2571768"/>
          </a:xfrm>
          <a:prstGeom prst="rect">
            <a:avLst/>
          </a:prstGeom>
          <a:ln>
            <a:noFill/>
          </a:ln>
          <a:effectLst>
            <a:softEdge rad="112500"/>
          </a:effectLst>
        </p:spPr>
      </p:pic>
      <p:sp>
        <p:nvSpPr>
          <p:cNvPr id="5" name="Блок-схема: задержка 4"/>
          <p:cNvSpPr/>
          <p:nvPr/>
        </p:nvSpPr>
        <p:spPr>
          <a:xfrm>
            <a:off x="0" y="1785926"/>
            <a:ext cx="1824534"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20 564,4 тыс.руб.</a:t>
            </a:r>
          </a:p>
        </p:txBody>
      </p:sp>
      <p:pic>
        <p:nvPicPr>
          <p:cNvPr id="1026" name="Picture 2"/>
          <p:cNvPicPr>
            <a:picLocks noChangeAspect="1" noChangeArrowheads="1"/>
          </p:cNvPicPr>
          <p:nvPr/>
        </p:nvPicPr>
        <p:blipFill>
          <a:blip r:embed="rId4" cstate="print"/>
          <a:srcRect/>
          <a:stretch>
            <a:fillRect/>
          </a:stretch>
        </p:blipFill>
        <p:spPr bwMode="auto">
          <a:xfrm flipH="1">
            <a:off x="0" y="1142984"/>
            <a:ext cx="2571736" cy="1511858"/>
          </a:xfrm>
          <a:prstGeom prst="rect">
            <a:avLst/>
          </a:prstGeom>
          <a:ln>
            <a:noFill/>
          </a:ln>
          <a:effectLst>
            <a:softEdge rad="112500"/>
          </a:effectLst>
        </p:spPr>
      </p:pic>
      <p:pic>
        <p:nvPicPr>
          <p:cNvPr id="1027" name="Picture 3"/>
          <p:cNvPicPr>
            <a:picLocks noChangeAspect="1" noChangeArrowheads="1"/>
          </p:cNvPicPr>
          <p:nvPr/>
        </p:nvPicPr>
        <p:blipFill>
          <a:blip r:embed="rId5" cstate="print"/>
          <a:srcRect/>
          <a:stretch>
            <a:fillRect/>
          </a:stretch>
        </p:blipFill>
        <p:spPr bwMode="auto">
          <a:xfrm>
            <a:off x="2500298" y="1142984"/>
            <a:ext cx="2591401" cy="1571636"/>
          </a:xfrm>
          <a:prstGeom prst="rect">
            <a:avLst/>
          </a:prstGeom>
          <a:ln>
            <a:noFill/>
          </a:ln>
          <a:effectLst>
            <a:softEdge rad="112500"/>
          </a:effectLst>
        </p:spPr>
      </p:pic>
      <p:pic>
        <p:nvPicPr>
          <p:cNvPr id="1028" name="Picture 4"/>
          <p:cNvPicPr>
            <a:picLocks noChangeAspect="1" noChangeArrowheads="1"/>
          </p:cNvPicPr>
          <p:nvPr/>
        </p:nvPicPr>
        <p:blipFill>
          <a:blip r:embed="rId6" cstate="print"/>
          <a:srcRect/>
          <a:stretch>
            <a:fillRect/>
          </a:stretch>
        </p:blipFill>
        <p:spPr bwMode="auto">
          <a:xfrm>
            <a:off x="2000232" y="2714620"/>
            <a:ext cx="2928958" cy="1768090"/>
          </a:xfrm>
          <a:prstGeom prst="rect">
            <a:avLst/>
          </a:prstGeom>
          <a:ln>
            <a:noFill/>
          </a:ln>
          <a:effectLst>
            <a:softEdge rad="112500"/>
          </a:effectLst>
        </p:spPr>
      </p:pic>
      <p:sp>
        <p:nvSpPr>
          <p:cNvPr id="9" name="Прямоугольник 8"/>
          <p:cNvSpPr/>
          <p:nvPr/>
        </p:nvSpPr>
        <p:spPr>
          <a:xfrm>
            <a:off x="1785918" y="4429132"/>
            <a:ext cx="7358082" cy="369332"/>
          </a:xfrm>
          <a:prstGeom prst="rect">
            <a:avLst/>
          </a:prstGeom>
        </p:spPr>
        <p:txBody>
          <a:bodyPr wrap="square">
            <a:spAutoFit/>
          </a:bodyPr>
          <a:lstStyle/>
          <a:p>
            <a:pPr algn="ctr"/>
            <a:r>
              <a:rPr lang="ru-RU" b="1" dirty="0">
                <a:solidFill>
                  <a:schemeClr val="accent2">
                    <a:lumMod val="50000"/>
                  </a:schemeClr>
                </a:solidFill>
                <a:latin typeface="Times New Roman" pitchFamily="18" charset="0"/>
                <a:cs typeface="Times New Roman" pitchFamily="18" charset="0"/>
              </a:rPr>
              <a:t>Спортивная площадка г.Наволоки ул.Ульянова</a:t>
            </a:r>
          </a:p>
        </p:txBody>
      </p:sp>
      <p:sp>
        <p:nvSpPr>
          <p:cNvPr id="10" name="Прямоугольник 9"/>
          <p:cNvSpPr/>
          <p:nvPr/>
        </p:nvSpPr>
        <p:spPr>
          <a:xfrm>
            <a:off x="0" y="2500306"/>
            <a:ext cx="4572000" cy="646331"/>
          </a:xfrm>
          <a:prstGeom prst="rect">
            <a:avLst/>
          </a:prstGeom>
        </p:spPr>
        <p:txBody>
          <a:bodyPr>
            <a:spAutoFit/>
          </a:bodyPr>
          <a:lstStyle/>
          <a:p>
            <a:r>
              <a:rPr lang="ru-RU" b="1" dirty="0">
                <a:solidFill>
                  <a:schemeClr val="accent2">
                    <a:lumMod val="50000"/>
                  </a:schemeClr>
                </a:solidFill>
                <a:latin typeface="Times New Roman" pitchFamily="18" charset="0"/>
                <a:cs typeface="Times New Roman" pitchFamily="18" charset="0"/>
              </a:rPr>
              <a:t>Спортивно-игровая площадка в с.Первомайский</a:t>
            </a:r>
          </a:p>
        </p:txBody>
      </p:sp>
      <p:sp>
        <p:nvSpPr>
          <p:cNvPr id="11" name="Прямоугольник 10"/>
          <p:cNvSpPr/>
          <p:nvPr/>
        </p:nvSpPr>
        <p:spPr>
          <a:xfrm>
            <a:off x="5214942" y="3714752"/>
            <a:ext cx="3612464" cy="646331"/>
          </a:xfrm>
          <a:prstGeom prst="rect">
            <a:avLst/>
          </a:prstGeom>
        </p:spPr>
        <p:txBody>
          <a:bodyPr wrap="none">
            <a:spAutoFit/>
          </a:bodyPr>
          <a:lstStyle/>
          <a:p>
            <a:r>
              <a:rPr lang="ru-RU" b="1" dirty="0">
                <a:solidFill>
                  <a:schemeClr val="accent2">
                    <a:lumMod val="50000"/>
                  </a:schemeClr>
                </a:solidFill>
                <a:latin typeface="Times New Roman" pitchFamily="18" charset="0"/>
                <a:cs typeface="Times New Roman" pitchFamily="18" charset="0"/>
              </a:rPr>
              <a:t>Спортивно-игровая площадка в </a:t>
            </a:r>
          </a:p>
          <a:p>
            <a:pPr algn="ctr"/>
            <a:r>
              <a:rPr lang="ru-RU" b="1" dirty="0">
                <a:solidFill>
                  <a:schemeClr val="accent2">
                    <a:lumMod val="50000"/>
                  </a:schemeClr>
                </a:solidFill>
                <a:latin typeface="Times New Roman" pitchFamily="18" charset="0"/>
                <a:cs typeface="Times New Roman" pitchFamily="18" charset="0"/>
              </a:rPr>
              <a:t>г.Наволокиул.2 Кинешемская</a:t>
            </a:r>
          </a:p>
        </p:txBody>
      </p:sp>
      <p:pic>
        <p:nvPicPr>
          <p:cNvPr id="1030" name="Picture 6" descr="https://kineshemec.ru/files/images/news/27400vcca143.jpg"/>
          <p:cNvPicPr>
            <a:picLocks noChangeAspect="1" noChangeArrowheads="1"/>
          </p:cNvPicPr>
          <p:nvPr/>
        </p:nvPicPr>
        <p:blipFill>
          <a:blip r:embed="rId7"/>
          <a:srcRect/>
          <a:stretch>
            <a:fillRect/>
          </a:stretch>
        </p:blipFill>
        <p:spPr bwMode="auto">
          <a:xfrm>
            <a:off x="6429388" y="4786322"/>
            <a:ext cx="2500330" cy="1874321"/>
          </a:xfrm>
          <a:prstGeom prst="rect">
            <a:avLst/>
          </a:prstGeom>
          <a:noFill/>
        </p:spPr>
      </p:pic>
      <p:pic>
        <p:nvPicPr>
          <p:cNvPr id="1032" name="Picture 8" descr="https://kineshemec.ru/files/images/news/2020/09/16/27400_o90437166.jpg"/>
          <p:cNvPicPr>
            <a:picLocks noChangeAspect="1" noChangeArrowheads="1"/>
          </p:cNvPicPr>
          <p:nvPr/>
        </p:nvPicPr>
        <p:blipFill>
          <a:blip r:embed="rId8" cstate="print"/>
          <a:srcRect/>
          <a:stretch>
            <a:fillRect/>
          </a:stretch>
        </p:blipFill>
        <p:spPr bwMode="auto">
          <a:xfrm>
            <a:off x="3881433" y="4786322"/>
            <a:ext cx="2476517" cy="1857388"/>
          </a:xfrm>
          <a:prstGeom prst="rect">
            <a:avLst/>
          </a:prstGeom>
          <a:noFill/>
        </p:spPr>
      </p:pic>
      <p:pic>
        <p:nvPicPr>
          <p:cNvPr id="1034" name="Picture 10" descr="https://otdeln.ru/wp-content/uploads/2020/09/cUEVntm4UNY.jpg"/>
          <p:cNvPicPr>
            <a:picLocks noChangeAspect="1" noChangeArrowheads="1"/>
          </p:cNvPicPr>
          <p:nvPr/>
        </p:nvPicPr>
        <p:blipFill>
          <a:blip r:embed="rId9" cstate="print"/>
          <a:srcRect/>
          <a:stretch>
            <a:fillRect/>
          </a:stretch>
        </p:blipFill>
        <p:spPr bwMode="auto">
          <a:xfrm>
            <a:off x="1214414" y="4786322"/>
            <a:ext cx="2500330" cy="186211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4 459,3 тыс.руб.</a:t>
            </a:r>
          </a:p>
        </p:txBody>
      </p:sp>
      <p:sp>
        <p:nvSpPr>
          <p:cNvPr id="2" name="Заголовок 1"/>
          <p:cNvSpPr>
            <a:spLocks noGrp="1"/>
          </p:cNvSpPr>
          <p:nvPr>
            <p:ph type="title"/>
          </p:nvPr>
        </p:nvSpPr>
        <p:spPr>
          <a:xfrm>
            <a:off x="714348" y="0"/>
            <a:ext cx="7886700" cy="1325563"/>
          </a:xfrm>
        </p:spPr>
        <p:txBody>
          <a:bodyPr>
            <a:normAutofit fontScale="90000"/>
          </a:bodyPr>
          <a:lstStyle/>
          <a:p>
            <a:pPr algn="r"/>
            <a:r>
              <a:rPr lang="ru-RU" sz="3600" b="1" dirty="0">
                <a:solidFill>
                  <a:schemeClr val="accent2"/>
                </a:solidFill>
                <a:latin typeface="Times New Roman" pitchFamily="18" charset="0"/>
                <a:cs typeface="Times New Roman" pitchFamily="18" charset="0"/>
              </a:rPr>
              <a:t>РАСХОДЫ 2020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Дорожное хозяйство. Содержание дорог </a:t>
            </a:r>
            <a:endParaRPr lang="ru-RU" sz="3600" dirty="0"/>
          </a:p>
        </p:txBody>
      </p:sp>
      <p:graphicFrame>
        <p:nvGraphicFramePr>
          <p:cNvPr id="4" name="Схема 3"/>
          <p:cNvGraphicFramePr/>
          <p:nvPr>
            <p:extLst>
              <p:ext uri="{D42A27DB-BD31-4B8C-83A1-F6EECF244321}">
                <p14:modId xmlns:p14="http://schemas.microsoft.com/office/powerpoint/2010/main" val="3872589323"/>
              </p:ext>
            </p:extLst>
          </p:nvPr>
        </p:nvGraphicFramePr>
        <p:xfrm>
          <a:off x="1357290" y="1071546"/>
          <a:ext cx="778671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4929198"/>
            <a:ext cx="3000364" cy="1928802"/>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0" y="1285860"/>
            <a:ext cx="2969003" cy="1979335"/>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0" y="3071811"/>
            <a:ext cx="3107555" cy="1928826"/>
          </a:xfrm>
          <a:prstGeom prst="rect">
            <a:avLst/>
          </a:prstGeom>
          <a:noFill/>
          <a:ln w="9525">
            <a:noFill/>
            <a:miter lim="800000"/>
            <a:headEnd/>
            <a:tailEnd/>
          </a:ln>
          <a:effectLst/>
        </p:spPr>
      </p:pic>
      <p:graphicFrame>
        <p:nvGraphicFramePr>
          <p:cNvPr id="6" name="Схема 5"/>
          <p:cNvGraphicFramePr/>
          <p:nvPr>
            <p:extLst>
              <p:ext uri="{D42A27DB-BD31-4B8C-83A1-F6EECF244321}">
                <p14:modId xmlns:p14="http://schemas.microsoft.com/office/powerpoint/2010/main" val="1231691975"/>
              </p:ext>
            </p:extLst>
          </p:nvPr>
        </p:nvGraphicFramePr>
        <p:xfrm>
          <a:off x="2928926" y="1214422"/>
          <a:ext cx="6215074" cy="56435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2020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Дорожное хозяйство. Ремонт дорог</a:t>
            </a:r>
            <a:endParaRPr lang="ru-RU" sz="3600" dirty="0"/>
          </a:p>
        </p:txBody>
      </p:sp>
      <p:sp>
        <p:nvSpPr>
          <p:cNvPr id="2057" name="AutoShape 9" descr="https://mail.yandex.ru/message_part/20191105_104312.jpg?_uid=142008551&amp;name=20191105_104312.jpg&amp;hid=1.2&amp;ids=171699735793518162&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9" name="AutoShape 11" descr="https://mail.yandex.ru/message_part/20191105_104312.jpg?_uid=142008551&amp;name=20191105_104312.jpg&amp;hid=1.2&amp;ids=171699735793518162&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1" name="AutoShape 13" descr="https://mail.yandex.ru/message_part/20191105_104312.jpg?_uid=142008551&amp;name=20191105_104312.jpg&amp;hid=1.2&amp;ids=171699735793518162&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1" y="217715"/>
            <a:ext cx="8534400" cy="1754326"/>
          </a:xfrm>
          <a:prstGeom prst="rect">
            <a:avLst/>
          </a:prstGeom>
          <a:noFill/>
        </p:spPr>
        <p:txBody>
          <a:bodyPr wrap="square" rtlCol="0">
            <a:spAutoFit/>
          </a:bodyPr>
          <a:lstStyle/>
          <a:p>
            <a:pPr algn="r"/>
            <a:r>
              <a:rPr lang="ru-RU" sz="3600" b="1" dirty="0">
                <a:solidFill>
                  <a:schemeClr val="accent2"/>
                </a:solidFill>
                <a:latin typeface="Times New Roman" pitchFamily="18" charset="0"/>
                <a:cs typeface="Times New Roman" pitchFamily="18" charset="0"/>
              </a:rPr>
              <a:t>РАСХОДЫ 2020 год</a:t>
            </a:r>
          </a:p>
          <a:p>
            <a:pPr algn="r"/>
            <a:r>
              <a:rPr lang="ru-RU" sz="3600" b="1" dirty="0">
                <a:solidFill>
                  <a:schemeClr val="accent2"/>
                </a:solidFill>
                <a:latin typeface="Times New Roman" pitchFamily="18" charset="0"/>
                <a:cs typeface="Times New Roman" pitchFamily="18" charset="0"/>
              </a:rPr>
              <a:t>Водное хозяйство</a:t>
            </a:r>
            <a:br>
              <a:rPr lang="ru-RU" sz="3600" b="1" dirty="0">
                <a:solidFill>
                  <a:schemeClr val="accent2"/>
                </a:solidFill>
                <a:latin typeface="Times New Roman" pitchFamily="18" charset="0"/>
                <a:cs typeface="Times New Roman" pitchFamily="18" charset="0"/>
              </a:rPr>
            </a:br>
            <a:endParaRPr lang="ru-RU" sz="3600" b="1" dirty="0">
              <a:solidFill>
                <a:srgbClr val="002060"/>
              </a:solidFill>
              <a:latin typeface="Times New Roman" pitchFamily="18" charset="0"/>
              <a:cs typeface="Times New Roman" pitchFamily="18" charset="0"/>
            </a:endParaRPr>
          </a:p>
        </p:txBody>
      </p:sp>
      <p:graphicFrame>
        <p:nvGraphicFramePr>
          <p:cNvPr id="5" name="Схема 4"/>
          <p:cNvGraphicFramePr/>
          <p:nvPr>
            <p:extLst>
              <p:ext uri="{D42A27DB-BD31-4B8C-83A1-F6EECF244321}">
                <p14:modId xmlns:p14="http://schemas.microsoft.com/office/powerpoint/2010/main" val="3901191527"/>
              </p:ext>
            </p:extLst>
          </p:nvPr>
        </p:nvGraphicFramePr>
        <p:xfrm>
          <a:off x="2164977" y="1408101"/>
          <a:ext cx="6764741" cy="5449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Блок-схема: задержка 7"/>
          <p:cNvSpPr/>
          <p:nvPr/>
        </p:nvSpPr>
        <p:spPr>
          <a:xfrm>
            <a:off x="336176" y="1828800"/>
            <a:ext cx="2003612" cy="4397188"/>
          </a:xfrm>
          <a:prstGeom prst="flowChartDelay">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2000" b="1" dirty="0">
                <a:solidFill>
                  <a:srgbClr val="002060"/>
                </a:solidFill>
                <a:latin typeface="Times New Roman" pitchFamily="18" charset="0"/>
                <a:cs typeface="Times New Roman" pitchFamily="18" charset="0"/>
              </a:rPr>
              <a:t>13 464,1 тыс.руб.</a:t>
            </a:r>
          </a:p>
        </p:txBody>
      </p:sp>
      <p:sp>
        <p:nvSpPr>
          <p:cNvPr id="6" name="TextBox 5"/>
          <p:cNvSpPr txBox="1"/>
          <p:nvPr/>
        </p:nvSpPr>
        <p:spPr>
          <a:xfrm>
            <a:off x="2428860" y="2643182"/>
            <a:ext cx="1049070" cy="646331"/>
          </a:xfrm>
          <a:prstGeom prst="rect">
            <a:avLst/>
          </a:prstGeom>
          <a:noFill/>
        </p:spPr>
        <p:txBody>
          <a:bodyPr wrap="none" rtlCol="0">
            <a:spAutoFit/>
          </a:bodyPr>
          <a:lstStyle/>
          <a:p>
            <a:r>
              <a:rPr lang="ru-RU" b="1" dirty="0">
                <a:solidFill>
                  <a:schemeClr val="accent4">
                    <a:lumMod val="50000"/>
                  </a:schemeClr>
                </a:solidFill>
                <a:latin typeface="Times New Roman" pitchFamily="18" charset="0"/>
                <a:cs typeface="Times New Roman" pitchFamily="18" charset="0"/>
              </a:rPr>
              <a:t>2 599,2 </a:t>
            </a:r>
          </a:p>
          <a:p>
            <a:r>
              <a:rPr lang="ru-RU" b="1" dirty="0">
                <a:solidFill>
                  <a:schemeClr val="accent4">
                    <a:lumMod val="50000"/>
                  </a:schemeClr>
                </a:solidFill>
                <a:latin typeface="Times New Roman" pitchFamily="18" charset="0"/>
                <a:cs typeface="Times New Roman" pitchFamily="18" charset="0"/>
              </a:rPr>
              <a:t>тыс.руб.</a:t>
            </a:r>
          </a:p>
        </p:txBody>
      </p:sp>
      <p:sp>
        <p:nvSpPr>
          <p:cNvPr id="7" name="TextBox 6"/>
          <p:cNvSpPr txBox="1"/>
          <p:nvPr/>
        </p:nvSpPr>
        <p:spPr>
          <a:xfrm>
            <a:off x="2428860" y="5286388"/>
            <a:ext cx="1106778" cy="646331"/>
          </a:xfrm>
          <a:prstGeom prst="rect">
            <a:avLst/>
          </a:prstGeom>
          <a:noFill/>
        </p:spPr>
        <p:txBody>
          <a:bodyPr wrap="none" rtlCol="0">
            <a:spAutoFit/>
          </a:bodyPr>
          <a:lstStyle/>
          <a:p>
            <a:r>
              <a:rPr lang="ru-RU" b="1" dirty="0">
                <a:solidFill>
                  <a:schemeClr val="accent4">
                    <a:lumMod val="50000"/>
                  </a:schemeClr>
                </a:solidFill>
                <a:latin typeface="Times New Roman" pitchFamily="18" charset="0"/>
                <a:cs typeface="Times New Roman" pitchFamily="18" charset="0"/>
              </a:rPr>
              <a:t>10 864,9</a:t>
            </a:r>
          </a:p>
          <a:p>
            <a:r>
              <a:rPr lang="ru-RU" b="1" dirty="0">
                <a:solidFill>
                  <a:schemeClr val="accent4">
                    <a:lumMod val="50000"/>
                  </a:schemeClr>
                </a:solidFill>
                <a:latin typeface="Times New Roman" pitchFamily="18" charset="0"/>
                <a:cs typeface="Times New Roman" pitchFamily="18" charset="0"/>
              </a:rPr>
              <a:t> тыс.руб.</a:t>
            </a:r>
          </a:p>
        </p:txBody>
      </p:sp>
    </p:spTree>
    <p:extLst>
      <p:ext uri="{BB962C8B-B14F-4D97-AF65-F5344CB8AC3E}">
        <p14:creationId xmlns:p14="http://schemas.microsoft.com/office/powerpoint/2010/main" val="1125868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0"/>
            <a:ext cx="7886700" cy="777857"/>
          </a:xfrm>
        </p:spPr>
        <p:txBody>
          <a:bodyPr>
            <a:normAutofit/>
          </a:bodyPr>
          <a:lstStyle/>
          <a:p>
            <a:pPr algn="r"/>
            <a:r>
              <a:rPr lang="ru-RU" sz="3600" b="1" dirty="0">
                <a:solidFill>
                  <a:schemeClr val="accent2"/>
                </a:solidFill>
                <a:latin typeface="Times New Roman" pitchFamily="18" charset="0"/>
                <a:cs typeface="Times New Roman" pitchFamily="18" charset="0"/>
              </a:rPr>
              <a:t>Контрактная служба</a:t>
            </a:r>
          </a:p>
        </p:txBody>
      </p:sp>
      <p:sp>
        <p:nvSpPr>
          <p:cNvPr id="17" name="Блок-схема: процесс 16"/>
          <p:cNvSpPr/>
          <p:nvPr/>
        </p:nvSpPr>
        <p:spPr>
          <a:xfrm>
            <a:off x="1285852" y="2285992"/>
            <a:ext cx="357190" cy="2286016"/>
          </a:xfrm>
          <a:prstGeom prst="flowChartProcess">
            <a:avLst/>
          </a:prstGeom>
        </p:spPr>
        <p:style>
          <a:lnRef idx="1">
            <a:schemeClr val="accent2"/>
          </a:lnRef>
          <a:fillRef idx="3">
            <a:schemeClr val="accent2"/>
          </a:fillRef>
          <a:effectRef idx="2">
            <a:schemeClr val="accent2"/>
          </a:effectRef>
          <a:fontRef idx="minor">
            <a:schemeClr val="lt1"/>
          </a:fontRef>
        </p:style>
        <p:txBody>
          <a:bodyPr lIns="91430" tIns="45715" rIns="91430" bIns="45715" rtlCol="0" anchor="ctr"/>
          <a:lstStyle/>
          <a:p>
            <a:pPr algn="ctr"/>
            <a:r>
              <a:rPr lang="ru-RU" sz="1400" b="1" dirty="0">
                <a:solidFill>
                  <a:schemeClr val="accent5">
                    <a:lumMod val="50000"/>
                  </a:schemeClr>
                </a:solidFill>
                <a:latin typeface="Times New Roman" pitchFamily="18" charset="0"/>
                <a:cs typeface="Times New Roman" pitchFamily="18" charset="0"/>
              </a:rPr>
              <a:t>ЗАКУПКИ</a:t>
            </a:r>
          </a:p>
        </p:txBody>
      </p:sp>
      <p:sp>
        <p:nvSpPr>
          <p:cNvPr id="18" name="Скругленный прямоугольник 17"/>
          <p:cNvSpPr/>
          <p:nvPr/>
        </p:nvSpPr>
        <p:spPr>
          <a:xfrm>
            <a:off x="1857356" y="2428868"/>
            <a:ext cx="2500330" cy="428628"/>
          </a:xfrm>
          <a:prstGeom prst="roundRect">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Запросы котировок – 3 ед.</a:t>
            </a:r>
          </a:p>
        </p:txBody>
      </p:sp>
      <p:sp>
        <p:nvSpPr>
          <p:cNvPr id="19" name="Скругленный прямоугольник 18"/>
          <p:cNvSpPr/>
          <p:nvPr/>
        </p:nvSpPr>
        <p:spPr>
          <a:xfrm>
            <a:off x="1857356" y="3161958"/>
            <a:ext cx="2500330" cy="500066"/>
          </a:xfrm>
          <a:prstGeom prst="roundRect">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Аукционы</a:t>
            </a:r>
            <a:r>
              <a:rPr lang="ru-RU" sz="1400" b="1" dirty="0">
                <a:solidFill>
                  <a:schemeClr val="accent5">
                    <a:lumMod val="50000"/>
                  </a:schemeClr>
                </a:solidFill>
                <a:latin typeface="Times New Roman" pitchFamily="18" charset="0"/>
                <a:cs typeface="Times New Roman" pitchFamily="18" charset="0"/>
              </a:rPr>
              <a:t> </a:t>
            </a:r>
            <a:r>
              <a:rPr lang="ru-RU" sz="1400" dirty="0">
                <a:solidFill>
                  <a:schemeClr val="accent5">
                    <a:lumMod val="50000"/>
                  </a:schemeClr>
                </a:solidFill>
                <a:latin typeface="Times New Roman" pitchFamily="18" charset="0"/>
                <a:cs typeface="Times New Roman" pitchFamily="18" charset="0"/>
              </a:rPr>
              <a:t>в электронной форме – 34 ед.</a:t>
            </a:r>
          </a:p>
        </p:txBody>
      </p:sp>
      <p:sp>
        <p:nvSpPr>
          <p:cNvPr id="20" name="Скругленный прямоугольник 19"/>
          <p:cNvSpPr/>
          <p:nvPr/>
        </p:nvSpPr>
        <p:spPr>
          <a:xfrm>
            <a:off x="1857356" y="3929066"/>
            <a:ext cx="2500330" cy="571504"/>
          </a:xfrm>
          <a:prstGeom prst="roundRect">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Контракты с единственным поставщиком – 18 ед.</a:t>
            </a:r>
          </a:p>
        </p:txBody>
      </p:sp>
      <p:sp>
        <p:nvSpPr>
          <p:cNvPr id="21" name="Блок-схема: процесс 20"/>
          <p:cNvSpPr/>
          <p:nvPr/>
        </p:nvSpPr>
        <p:spPr>
          <a:xfrm>
            <a:off x="5072066" y="2302320"/>
            <a:ext cx="357190" cy="2412564"/>
          </a:xfrm>
          <a:prstGeom prst="flowChartProcess">
            <a:avLst/>
          </a:prstGeom>
        </p:spPr>
        <p:style>
          <a:lnRef idx="1">
            <a:schemeClr val="accent4"/>
          </a:lnRef>
          <a:fillRef idx="3">
            <a:schemeClr val="accent4"/>
          </a:fillRef>
          <a:effectRef idx="2">
            <a:schemeClr val="accent4"/>
          </a:effectRef>
          <a:fontRef idx="minor">
            <a:schemeClr val="lt1"/>
          </a:fontRef>
        </p:style>
        <p:txBody>
          <a:bodyPr lIns="91430" tIns="45715" rIns="91430" bIns="45715" rtlCol="0" anchor="ctr"/>
          <a:lstStyle/>
          <a:p>
            <a:pPr algn="ctr"/>
            <a:r>
              <a:rPr lang="ru-RU" sz="1400" b="1" dirty="0">
                <a:solidFill>
                  <a:schemeClr val="accent5">
                    <a:lumMod val="50000"/>
                  </a:schemeClr>
                </a:solidFill>
                <a:latin typeface="Times New Roman" pitchFamily="18" charset="0"/>
                <a:cs typeface="Times New Roman" pitchFamily="18" charset="0"/>
              </a:rPr>
              <a:t>КОНТРАКТЫ</a:t>
            </a:r>
          </a:p>
        </p:txBody>
      </p:sp>
      <p:sp>
        <p:nvSpPr>
          <p:cNvPr id="22" name="Скругленный прямоугольник 21"/>
          <p:cNvSpPr/>
          <p:nvPr/>
        </p:nvSpPr>
        <p:spPr>
          <a:xfrm>
            <a:off x="5572132" y="3929066"/>
            <a:ext cx="2928957" cy="571504"/>
          </a:xfrm>
          <a:prstGeom prst="roundRect">
            <a:avLst/>
          </a:prstGeom>
        </p:spPr>
        <p:style>
          <a:lnRef idx="1">
            <a:schemeClr val="accent4"/>
          </a:lnRef>
          <a:fillRef idx="2">
            <a:schemeClr val="accent4"/>
          </a:fillRef>
          <a:effectRef idx="1">
            <a:schemeClr val="accent4"/>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Контракты с единственным поставщиком –  6869,0 тыс.руб. </a:t>
            </a:r>
          </a:p>
        </p:txBody>
      </p:sp>
      <p:sp>
        <p:nvSpPr>
          <p:cNvPr id="23" name="Скругленный прямоугольник 22"/>
          <p:cNvSpPr/>
          <p:nvPr/>
        </p:nvSpPr>
        <p:spPr>
          <a:xfrm>
            <a:off x="5597984" y="3161958"/>
            <a:ext cx="2903106" cy="552794"/>
          </a:xfrm>
          <a:prstGeom prst="roundRect">
            <a:avLst/>
          </a:prstGeom>
        </p:spPr>
        <p:style>
          <a:lnRef idx="1">
            <a:schemeClr val="accent4"/>
          </a:lnRef>
          <a:fillRef idx="2">
            <a:schemeClr val="accent4"/>
          </a:fillRef>
          <a:effectRef idx="1">
            <a:schemeClr val="accent4"/>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Аукционы в электронной форме – 46427,9 тыс.руб.</a:t>
            </a:r>
          </a:p>
        </p:txBody>
      </p:sp>
      <p:sp>
        <p:nvSpPr>
          <p:cNvPr id="24" name="Скругленный прямоугольник 23"/>
          <p:cNvSpPr/>
          <p:nvPr/>
        </p:nvSpPr>
        <p:spPr>
          <a:xfrm>
            <a:off x="5572132" y="2428868"/>
            <a:ext cx="2928958" cy="428628"/>
          </a:xfrm>
          <a:prstGeom prst="roundRect">
            <a:avLst/>
          </a:prstGeom>
        </p:spPr>
        <p:style>
          <a:lnRef idx="1">
            <a:schemeClr val="accent4"/>
          </a:lnRef>
          <a:fillRef idx="2">
            <a:schemeClr val="accent4"/>
          </a:fillRef>
          <a:effectRef idx="1">
            <a:schemeClr val="accent4"/>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Запросы котировок – 274,2 тыс.руб.</a:t>
            </a:r>
          </a:p>
        </p:txBody>
      </p:sp>
      <p:sp>
        <p:nvSpPr>
          <p:cNvPr id="25" name="Стрелка вправо 24"/>
          <p:cNvSpPr/>
          <p:nvPr/>
        </p:nvSpPr>
        <p:spPr>
          <a:xfrm>
            <a:off x="4500562" y="2730948"/>
            <a:ext cx="500066" cy="1143008"/>
          </a:xfrm>
          <a:prstGeom prst="rightArrow">
            <a:avLst/>
          </a:prstGeom>
        </p:spPr>
        <p:style>
          <a:lnRef idx="1">
            <a:schemeClr val="accent3"/>
          </a:lnRef>
          <a:fillRef idx="2">
            <a:schemeClr val="accent3"/>
          </a:fillRef>
          <a:effectRef idx="1">
            <a:schemeClr val="accent3"/>
          </a:effectRef>
          <a:fontRef idx="minor">
            <a:schemeClr val="dk1"/>
          </a:fontRef>
        </p:style>
        <p:txBody>
          <a:bodyPr lIns="91430" tIns="45715" rIns="91430" bIns="45715" rtlCol="0" anchor="ctr"/>
          <a:lstStyle/>
          <a:p>
            <a:pPr algn="ctr"/>
            <a:endParaRPr lang="ru-RU"/>
          </a:p>
        </p:txBody>
      </p:sp>
      <p:sp>
        <p:nvSpPr>
          <p:cNvPr id="26" name="Стрелка вниз 25"/>
          <p:cNvSpPr/>
          <p:nvPr/>
        </p:nvSpPr>
        <p:spPr>
          <a:xfrm>
            <a:off x="3357554" y="4857760"/>
            <a:ext cx="2214578" cy="571504"/>
          </a:xfrm>
          <a:prstGeom prst="downArrow">
            <a:avLst/>
          </a:prstGeom>
        </p:spPr>
        <p:style>
          <a:lnRef idx="1">
            <a:schemeClr val="accent3"/>
          </a:lnRef>
          <a:fillRef idx="2">
            <a:schemeClr val="accent3"/>
          </a:fillRef>
          <a:effectRef idx="1">
            <a:schemeClr val="accent3"/>
          </a:effectRef>
          <a:fontRef idx="minor">
            <a:schemeClr val="dk1"/>
          </a:fontRef>
        </p:style>
        <p:txBody>
          <a:bodyPr lIns="91430" tIns="45715" rIns="91430" bIns="45715" rtlCol="0" anchor="ctr"/>
          <a:lstStyle/>
          <a:p>
            <a:pPr algn="ctr"/>
            <a:endParaRPr lang="ru-RU"/>
          </a:p>
        </p:txBody>
      </p:sp>
      <p:sp>
        <p:nvSpPr>
          <p:cNvPr id="27" name="Овал 26"/>
          <p:cNvSpPr/>
          <p:nvPr/>
        </p:nvSpPr>
        <p:spPr>
          <a:xfrm>
            <a:off x="2357422" y="5572140"/>
            <a:ext cx="4143404" cy="1000132"/>
          </a:xfrm>
          <a:prstGeom prst="ellipse">
            <a:avLst/>
          </a:prstGeom>
        </p:spPr>
        <p:style>
          <a:lnRef idx="1">
            <a:schemeClr val="accent5"/>
          </a:lnRef>
          <a:fillRef idx="2">
            <a:schemeClr val="accent5"/>
          </a:fillRef>
          <a:effectRef idx="1">
            <a:schemeClr val="accent5"/>
          </a:effectRef>
          <a:fontRef idx="minor">
            <a:schemeClr val="dk1"/>
          </a:fontRef>
        </p:style>
        <p:txBody>
          <a:bodyPr lIns="91430" tIns="45715" rIns="91430" bIns="45715" rtlCol="0" anchor="ctr"/>
          <a:lstStyle/>
          <a:p>
            <a:pPr algn="ctr"/>
            <a:r>
              <a:rPr lang="ru-RU" sz="1400" b="1" dirty="0">
                <a:solidFill>
                  <a:schemeClr val="accent5">
                    <a:lumMod val="50000"/>
                  </a:schemeClr>
                </a:solidFill>
                <a:latin typeface="Times New Roman" pitchFamily="18" charset="0"/>
                <a:cs typeface="Times New Roman" pitchFamily="18" charset="0"/>
              </a:rPr>
              <a:t>ЭКОНОМИЯ</a:t>
            </a:r>
          </a:p>
          <a:p>
            <a:pPr algn="ctr"/>
            <a:r>
              <a:rPr lang="ru-RU" sz="1400" dirty="0">
                <a:solidFill>
                  <a:schemeClr val="accent5">
                    <a:lumMod val="50000"/>
                  </a:schemeClr>
                </a:solidFill>
                <a:latin typeface="Times New Roman" pitchFamily="18" charset="0"/>
                <a:cs typeface="Times New Roman" pitchFamily="18" charset="0"/>
              </a:rPr>
              <a:t>13 751,9 тыс.руб.</a:t>
            </a:r>
          </a:p>
        </p:txBody>
      </p:sp>
      <p:sp>
        <p:nvSpPr>
          <p:cNvPr id="28" name="Прямоугольник 27"/>
          <p:cNvSpPr/>
          <p:nvPr/>
        </p:nvSpPr>
        <p:spPr>
          <a:xfrm>
            <a:off x="214282" y="1285860"/>
            <a:ext cx="8929718" cy="1015663"/>
          </a:xfrm>
          <a:prstGeom prst="rect">
            <a:avLst/>
          </a:prstGeom>
        </p:spPr>
        <p:txBody>
          <a:bodyPr wrap="square">
            <a:spAutoFit/>
          </a:bodyPr>
          <a:lstStyle/>
          <a:p>
            <a:pPr algn="ctr"/>
            <a:r>
              <a:rPr lang="ru-RU" sz="2000" b="1" dirty="0">
                <a:solidFill>
                  <a:schemeClr val="accent5">
                    <a:lumMod val="50000"/>
                  </a:schemeClr>
                </a:solidFill>
                <a:latin typeface="Times New Roman" pitchFamily="18" charset="0"/>
                <a:cs typeface="Times New Roman" pitchFamily="18" charset="0"/>
              </a:rPr>
              <a:t>Федеральный закон от 05.04.2013 N 44-ФЗ </a:t>
            </a:r>
          </a:p>
          <a:p>
            <a:pPr algn="ctr"/>
            <a:r>
              <a:rPr lang="ru-RU" sz="2000" b="1" dirty="0">
                <a:solidFill>
                  <a:schemeClr val="accent5">
                    <a:lumMod val="50000"/>
                  </a:schemeClr>
                </a:solidFill>
                <a:latin typeface="Times New Roman" pitchFamily="18" charset="0"/>
                <a:cs typeface="Times New Roman" pitchFamily="18" charset="0"/>
              </a:rPr>
              <a:t>"О контрактной системе в сфере закупок товаров, работ, услуг для обеспечения государственных и муниципальных нужд"</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14290"/>
            <a:ext cx="9144000" cy="838200"/>
          </a:xfrm>
        </p:spPr>
        <p:txBody>
          <a:bodyPr>
            <a:noAutofit/>
          </a:bodyPr>
          <a:lstStyle/>
          <a:p>
            <a:pPr algn="r"/>
            <a:r>
              <a:rPr lang="ru-RU" sz="3600" b="1" dirty="0">
                <a:solidFill>
                  <a:schemeClr val="accent2"/>
                </a:solidFill>
                <a:latin typeface="Times New Roman" pitchFamily="18" charset="0"/>
                <a:cs typeface="Times New Roman" pitchFamily="18" charset="0"/>
              </a:rPr>
              <a:t>Социальная политика </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и работа с населением</a:t>
            </a:r>
          </a:p>
        </p:txBody>
      </p:sp>
      <p:graphicFrame>
        <p:nvGraphicFramePr>
          <p:cNvPr id="31" name="Схема 30"/>
          <p:cNvGraphicFramePr/>
          <p:nvPr>
            <p:extLst>
              <p:ext uri="{D42A27DB-BD31-4B8C-83A1-F6EECF244321}">
                <p14:modId xmlns:p14="http://schemas.microsoft.com/office/powerpoint/2010/main" val="1195220598"/>
              </p:ext>
            </p:extLst>
          </p:nvPr>
        </p:nvGraphicFramePr>
        <p:xfrm>
          <a:off x="4929190" y="2397089"/>
          <a:ext cx="4000528" cy="446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Скругленный прямоугольник 31"/>
          <p:cNvSpPr/>
          <p:nvPr/>
        </p:nvSpPr>
        <p:spPr>
          <a:xfrm>
            <a:off x="4929190" y="1357297"/>
            <a:ext cx="4000528" cy="857257"/>
          </a:xfrm>
          <a:prstGeom prst="roundRect">
            <a:avLst/>
          </a:prstGeom>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ru-RU" b="1" dirty="0">
                <a:solidFill>
                  <a:schemeClr val="accent5">
                    <a:lumMod val="50000"/>
                  </a:schemeClr>
                </a:solidFill>
                <a:latin typeface="Times New Roman" pitchFamily="18" charset="0"/>
                <a:cs typeface="Times New Roman" pitchFamily="18" charset="0"/>
              </a:rPr>
              <a:t>За 2020 год от жителей поселения поступило 241 обращение по вопросам:</a:t>
            </a:r>
          </a:p>
        </p:txBody>
      </p:sp>
      <p:graphicFrame>
        <p:nvGraphicFramePr>
          <p:cNvPr id="33" name="Схема 32"/>
          <p:cNvGraphicFramePr/>
          <p:nvPr>
            <p:extLst>
              <p:ext uri="{D42A27DB-BD31-4B8C-83A1-F6EECF244321}">
                <p14:modId xmlns:p14="http://schemas.microsoft.com/office/powerpoint/2010/main" val="2544299211"/>
              </p:ext>
            </p:extLst>
          </p:nvPr>
        </p:nvGraphicFramePr>
        <p:xfrm>
          <a:off x="0" y="1357298"/>
          <a:ext cx="4929190" cy="55007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1"/>
            <a:ext cx="8143932" cy="1071546"/>
          </a:xfrm>
        </p:spPr>
        <p:txBody>
          <a:bodyPr>
            <a:normAutofit/>
          </a:bodyPr>
          <a:lstStyle/>
          <a:p>
            <a:pPr algn="r"/>
            <a:r>
              <a:rPr lang="ru-RU" sz="3600" b="1" dirty="0">
                <a:solidFill>
                  <a:schemeClr val="accent2"/>
                </a:solidFill>
                <a:latin typeface="Times New Roman" pitchFamily="18" charset="0"/>
                <a:cs typeface="Times New Roman" pitchFamily="18" charset="0"/>
              </a:rPr>
              <a:t>Молодежная политика</a:t>
            </a:r>
          </a:p>
        </p:txBody>
      </p:sp>
      <p:pic>
        <p:nvPicPr>
          <p:cNvPr id="34818" name="Picture 2" descr="https://sun9-15.userapi.com/c852036/v852036078/1a02c8/5df1WCHYOcw.jpg"/>
          <p:cNvPicPr>
            <a:picLocks noChangeAspect="1" noChangeArrowheads="1"/>
          </p:cNvPicPr>
          <p:nvPr/>
        </p:nvPicPr>
        <p:blipFill>
          <a:blip r:embed="rId3" cstate="print"/>
          <a:srcRect/>
          <a:stretch>
            <a:fillRect/>
          </a:stretch>
        </p:blipFill>
        <p:spPr bwMode="auto">
          <a:xfrm>
            <a:off x="214282" y="1357298"/>
            <a:ext cx="2928958" cy="1940434"/>
          </a:xfrm>
          <a:prstGeom prst="rect">
            <a:avLst/>
          </a:prstGeom>
          <a:noFill/>
        </p:spPr>
      </p:pic>
      <p:pic>
        <p:nvPicPr>
          <p:cNvPr id="34820" name="Picture 4" descr="https://sun9-34.userapi.com/c855124/v855124915/fdc62/GYdnoyG61Os.jpg"/>
          <p:cNvPicPr>
            <a:picLocks noChangeAspect="1" noChangeArrowheads="1"/>
          </p:cNvPicPr>
          <p:nvPr/>
        </p:nvPicPr>
        <p:blipFill>
          <a:blip r:embed="rId4" cstate="print"/>
          <a:srcRect/>
          <a:stretch>
            <a:fillRect/>
          </a:stretch>
        </p:blipFill>
        <p:spPr bwMode="auto">
          <a:xfrm>
            <a:off x="357158" y="3214686"/>
            <a:ext cx="2857520" cy="1830003"/>
          </a:xfrm>
          <a:prstGeom prst="rect">
            <a:avLst/>
          </a:prstGeom>
          <a:noFill/>
        </p:spPr>
      </p:pic>
      <p:pic>
        <p:nvPicPr>
          <p:cNvPr id="34822" name="Picture 6" descr="https://sun9-59.userapi.com/c844722/v844722720/1fb6c2/gT4jQyw0QD8.jpg"/>
          <p:cNvPicPr>
            <a:picLocks noChangeAspect="1" noChangeArrowheads="1"/>
          </p:cNvPicPr>
          <p:nvPr/>
        </p:nvPicPr>
        <p:blipFill>
          <a:blip r:embed="rId5" cstate="print"/>
          <a:srcRect/>
          <a:stretch>
            <a:fillRect/>
          </a:stretch>
        </p:blipFill>
        <p:spPr bwMode="auto">
          <a:xfrm>
            <a:off x="2928926" y="1500174"/>
            <a:ext cx="2862171" cy="1896188"/>
          </a:xfrm>
          <a:prstGeom prst="rect">
            <a:avLst/>
          </a:prstGeom>
          <a:noFill/>
        </p:spPr>
      </p:pic>
      <p:pic>
        <p:nvPicPr>
          <p:cNvPr id="34824" name="Picture 8" descr="https://sun9-71.userapi.com/c824701/v824701740/12c5d0/yLncLkTYNkQ.jpg"/>
          <p:cNvPicPr>
            <a:picLocks noChangeAspect="1" noChangeArrowheads="1"/>
          </p:cNvPicPr>
          <p:nvPr/>
        </p:nvPicPr>
        <p:blipFill>
          <a:blip r:embed="rId6" cstate="print"/>
          <a:srcRect/>
          <a:stretch>
            <a:fillRect/>
          </a:stretch>
        </p:blipFill>
        <p:spPr bwMode="auto">
          <a:xfrm>
            <a:off x="2643174" y="3000372"/>
            <a:ext cx="2940347" cy="1947980"/>
          </a:xfrm>
          <a:prstGeom prst="rect">
            <a:avLst/>
          </a:prstGeom>
          <a:noFill/>
        </p:spPr>
      </p:pic>
      <p:pic>
        <p:nvPicPr>
          <p:cNvPr id="34826" name="Picture 10" descr="https://sun9-8.userapi.com/c846017/v846017129/120742/vxIKLnUMPQA.jpg"/>
          <p:cNvPicPr>
            <a:picLocks noChangeAspect="1" noChangeArrowheads="1"/>
          </p:cNvPicPr>
          <p:nvPr/>
        </p:nvPicPr>
        <p:blipFill>
          <a:blip r:embed="rId7" cstate="print"/>
          <a:srcRect/>
          <a:stretch>
            <a:fillRect/>
          </a:stretch>
        </p:blipFill>
        <p:spPr bwMode="auto">
          <a:xfrm>
            <a:off x="571472" y="4786322"/>
            <a:ext cx="2695774" cy="1785950"/>
          </a:xfrm>
          <a:prstGeom prst="rect">
            <a:avLst/>
          </a:prstGeom>
          <a:noFill/>
        </p:spPr>
      </p:pic>
      <p:pic>
        <p:nvPicPr>
          <p:cNvPr id="34828" name="Picture 12" descr="https://sun9-28.userapi.com/c850120/v850120527/ef6ac/QiwNQS0JryI.jpg"/>
          <p:cNvPicPr>
            <a:picLocks noChangeAspect="1" noChangeArrowheads="1"/>
          </p:cNvPicPr>
          <p:nvPr/>
        </p:nvPicPr>
        <p:blipFill>
          <a:blip r:embed="rId8" cstate="print"/>
          <a:srcRect/>
          <a:stretch>
            <a:fillRect/>
          </a:stretch>
        </p:blipFill>
        <p:spPr bwMode="auto">
          <a:xfrm>
            <a:off x="5715008" y="1785926"/>
            <a:ext cx="2911435" cy="1928826"/>
          </a:xfrm>
          <a:prstGeom prst="rect">
            <a:avLst/>
          </a:prstGeom>
          <a:noFill/>
        </p:spPr>
      </p:pic>
      <p:pic>
        <p:nvPicPr>
          <p:cNvPr id="34832" name="Picture 16" descr="https://sun9-47.userapi.com/c854416/v854416156/272c0/qiVOhkGGJx0.jpg"/>
          <p:cNvPicPr>
            <a:picLocks noChangeAspect="1" noChangeArrowheads="1"/>
          </p:cNvPicPr>
          <p:nvPr/>
        </p:nvPicPr>
        <p:blipFill>
          <a:blip r:embed="rId9" cstate="print"/>
          <a:srcRect/>
          <a:stretch>
            <a:fillRect/>
          </a:stretch>
        </p:blipFill>
        <p:spPr bwMode="auto">
          <a:xfrm>
            <a:off x="5357818" y="3429000"/>
            <a:ext cx="2695774" cy="1785950"/>
          </a:xfrm>
          <a:prstGeom prst="rect">
            <a:avLst/>
          </a:prstGeom>
          <a:noFill/>
        </p:spPr>
      </p:pic>
      <p:pic>
        <p:nvPicPr>
          <p:cNvPr id="34836" name="Picture 20" descr="https://sun9-28.userapi.com/c855124/v855124915/fdca1/-p9hw41vylU.jpg"/>
          <p:cNvPicPr>
            <a:picLocks noChangeAspect="1" noChangeArrowheads="1"/>
          </p:cNvPicPr>
          <p:nvPr/>
        </p:nvPicPr>
        <p:blipFill>
          <a:blip r:embed="rId10" cstate="print"/>
          <a:srcRect/>
          <a:stretch>
            <a:fillRect/>
          </a:stretch>
        </p:blipFill>
        <p:spPr bwMode="auto">
          <a:xfrm>
            <a:off x="5715008" y="4857760"/>
            <a:ext cx="3048023" cy="1785950"/>
          </a:xfrm>
          <a:prstGeom prst="rect">
            <a:avLst/>
          </a:prstGeom>
          <a:noFill/>
        </p:spPr>
      </p:pic>
      <p:pic>
        <p:nvPicPr>
          <p:cNvPr id="19458" name="Picture 2" descr="https://sun9-21.userapi.com/c857732/v857732608/1291f5/QDxFg6I2RKQ.jpg"/>
          <p:cNvPicPr>
            <a:picLocks noChangeAspect="1" noChangeArrowheads="1"/>
          </p:cNvPicPr>
          <p:nvPr/>
        </p:nvPicPr>
        <p:blipFill>
          <a:blip r:embed="rId11" cstate="print"/>
          <a:srcRect/>
          <a:stretch>
            <a:fillRect/>
          </a:stretch>
        </p:blipFill>
        <p:spPr bwMode="auto">
          <a:xfrm>
            <a:off x="2786051" y="4679165"/>
            <a:ext cx="3143272" cy="208241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777858"/>
          </a:xfrm>
        </p:spPr>
        <p:txBody>
          <a:bodyPr>
            <a:normAutofit/>
          </a:bodyPr>
          <a:lstStyle/>
          <a:p>
            <a:pPr algn="r"/>
            <a:r>
              <a:rPr lang="ru-RU" sz="3600" b="1" dirty="0">
                <a:solidFill>
                  <a:schemeClr val="accent2"/>
                </a:solidFill>
                <a:latin typeface="Times New Roman" pitchFamily="18" charset="0"/>
                <a:cs typeface="Times New Roman" pitchFamily="18" charset="0"/>
              </a:rPr>
              <a:t>Культура</a:t>
            </a:r>
          </a:p>
        </p:txBody>
      </p:sp>
      <p:pic>
        <p:nvPicPr>
          <p:cNvPr id="59394" name="Picture 2"/>
          <p:cNvPicPr>
            <a:picLocks noChangeAspect="1" noChangeArrowheads="1"/>
          </p:cNvPicPr>
          <p:nvPr/>
        </p:nvPicPr>
        <p:blipFill>
          <a:blip r:embed="rId3" cstate="print"/>
          <a:srcRect/>
          <a:stretch>
            <a:fillRect/>
          </a:stretch>
        </p:blipFill>
        <p:spPr bwMode="auto">
          <a:xfrm>
            <a:off x="357158" y="1167513"/>
            <a:ext cx="4000528" cy="2547239"/>
          </a:xfrm>
          <a:prstGeom prst="rect">
            <a:avLst/>
          </a:prstGeom>
          <a:ln>
            <a:noFill/>
          </a:ln>
          <a:effectLst>
            <a:softEdge rad="112500"/>
          </a:effectLst>
        </p:spPr>
      </p:pic>
      <p:pic>
        <p:nvPicPr>
          <p:cNvPr id="59395" name="Picture 3"/>
          <p:cNvPicPr>
            <a:picLocks noChangeAspect="1" noChangeArrowheads="1"/>
          </p:cNvPicPr>
          <p:nvPr/>
        </p:nvPicPr>
        <p:blipFill>
          <a:blip r:embed="rId4" cstate="print"/>
          <a:srcRect/>
          <a:stretch>
            <a:fillRect/>
          </a:stretch>
        </p:blipFill>
        <p:spPr bwMode="auto">
          <a:xfrm>
            <a:off x="5072066" y="1214422"/>
            <a:ext cx="3500462" cy="2324569"/>
          </a:xfrm>
          <a:prstGeom prst="rect">
            <a:avLst/>
          </a:prstGeom>
          <a:ln>
            <a:noFill/>
          </a:ln>
          <a:effectLst>
            <a:softEdge rad="112500"/>
          </a:effectLst>
        </p:spPr>
      </p:pic>
      <p:pic>
        <p:nvPicPr>
          <p:cNvPr id="59397" name="Picture 5" descr="первомайский дом культуры"/>
          <p:cNvPicPr>
            <a:picLocks noChangeAspect="1" noChangeArrowheads="1"/>
          </p:cNvPicPr>
          <p:nvPr/>
        </p:nvPicPr>
        <p:blipFill>
          <a:blip r:embed="rId5"/>
          <a:srcRect/>
          <a:stretch>
            <a:fillRect/>
          </a:stretch>
        </p:blipFill>
        <p:spPr bwMode="auto">
          <a:xfrm>
            <a:off x="5143504" y="4000504"/>
            <a:ext cx="3429024" cy="2392645"/>
          </a:xfrm>
          <a:prstGeom prst="rect">
            <a:avLst/>
          </a:prstGeom>
          <a:ln>
            <a:noFill/>
          </a:ln>
          <a:effectLst>
            <a:softEdge rad="112500"/>
          </a:effectLst>
        </p:spPr>
      </p:pic>
      <p:sp>
        <p:nvSpPr>
          <p:cNvPr id="6" name="TextBox 5"/>
          <p:cNvSpPr txBox="1"/>
          <p:nvPr/>
        </p:nvSpPr>
        <p:spPr>
          <a:xfrm>
            <a:off x="642910" y="3643314"/>
            <a:ext cx="3500462" cy="523220"/>
          </a:xfrm>
          <a:prstGeom prst="rect">
            <a:avLst/>
          </a:prstGeom>
          <a:noFill/>
        </p:spPr>
        <p:txBody>
          <a:bodyPr wrap="square" rtlCol="0">
            <a:spAutoFit/>
          </a:bodyPr>
          <a:lstStyle/>
          <a:p>
            <a:r>
              <a:rPr lang="ru-RU" sz="1400" b="1" dirty="0">
                <a:solidFill>
                  <a:schemeClr val="accent5">
                    <a:lumMod val="50000"/>
                  </a:schemeClr>
                </a:solidFill>
                <a:latin typeface="Times New Roman" pitchFamily="18" charset="0"/>
                <a:cs typeface="Times New Roman" pitchFamily="18" charset="0"/>
              </a:rPr>
              <a:t>МБУ «СО </a:t>
            </a:r>
            <a:r>
              <a:rPr lang="ru-RU" sz="1400" b="1" dirty="0" err="1">
                <a:solidFill>
                  <a:schemeClr val="accent5">
                    <a:lumMod val="50000"/>
                  </a:schemeClr>
                </a:solidFill>
                <a:latin typeface="Times New Roman" pitchFamily="18" charset="0"/>
                <a:cs typeface="Times New Roman" pitchFamily="18" charset="0"/>
              </a:rPr>
              <a:t>Наволокского</a:t>
            </a:r>
            <a:r>
              <a:rPr lang="ru-RU" sz="1400" b="1" dirty="0">
                <a:solidFill>
                  <a:schemeClr val="accent5">
                    <a:lumMod val="50000"/>
                  </a:schemeClr>
                </a:solidFill>
                <a:latin typeface="Times New Roman" pitchFamily="18" charset="0"/>
                <a:cs typeface="Times New Roman" pitchFamily="18" charset="0"/>
              </a:rPr>
              <a:t> городского поселения»</a:t>
            </a:r>
          </a:p>
        </p:txBody>
      </p:sp>
      <p:sp>
        <p:nvSpPr>
          <p:cNvPr id="7" name="TextBox 6"/>
          <p:cNvSpPr txBox="1"/>
          <p:nvPr/>
        </p:nvSpPr>
        <p:spPr>
          <a:xfrm>
            <a:off x="5286380" y="3571876"/>
            <a:ext cx="3000396" cy="338554"/>
          </a:xfrm>
          <a:prstGeom prst="rect">
            <a:avLst/>
          </a:prstGeom>
          <a:noFill/>
        </p:spPr>
        <p:txBody>
          <a:bodyPr wrap="square" rtlCol="0">
            <a:spAutoFit/>
          </a:bodyPr>
          <a:lstStyle/>
          <a:p>
            <a:pPr algn="ctr"/>
            <a:r>
              <a:rPr lang="ru-RU" sz="1600" b="1" dirty="0" err="1">
                <a:solidFill>
                  <a:schemeClr val="accent5">
                    <a:lumMod val="50000"/>
                  </a:schemeClr>
                </a:solidFill>
                <a:latin typeface="Times New Roman" pitchFamily="18" charset="0"/>
                <a:cs typeface="Times New Roman" pitchFamily="18" charset="0"/>
              </a:rPr>
              <a:t>Наволокский</a:t>
            </a:r>
            <a:r>
              <a:rPr lang="ru-RU" sz="1600" b="1" dirty="0">
                <a:solidFill>
                  <a:schemeClr val="accent5">
                    <a:lumMod val="50000"/>
                  </a:schemeClr>
                </a:solidFill>
                <a:latin typeface="Times New Roman" pitchFamily="18" charset="0"/>
                <a:cs typeface="Times New Roman" pitchFamily="18" charset="0"/>
              </a:rPr>
              <a:t> дом культуры</a:t>
            </a:r>
          </a:p>
        </p:txBody>
      </p:sp>
      <p:sp>
        <p:nvSpPr>
          <p:cNvPr id="8" name="TextBox 7"/>
          <p:cNvSpPr txBox="1"/>
          <p:nvPr/>
        </p:nvSpPr>
        <p:spPr>
          <a:xfrm>
            <a:off x="5357818" y="6286520"/>
            <a:ext cx="3214710" cy="338554"/>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Первомайский дом культуры</a:t>
            </a:r>
          </a:p>
        </p:txBody>
      </p:sp>
      <p:pic>
        <p:nvPicPr>
          <p:cNvPr id="9" name="Рисунок 8" descr="IMG_20190312_125936.jpg"/>
          <p:cNvPicPr>
            <a:picLocks noChangeAspect="1"/>
          </p:cNvPicPr>
          <p:nvPr/>
        </p:nvPicPr>
        <p:blipFill>
          <a:blip r:embed="rId6" cstate="print"/>
          <a:stretch>
            <a:fillRect/>
          </a:stretch>
        </p:blipFill>
        <p:spPr>
          <a:xfrm>
            <a:off x="571472" y="4071942"/>
            <a:ext cx="3786214" cy="2357454"/>
          </a:xfrm>
          <a:prstGeom prst="rect">
            <a:avLst/>
          </a:prstGeom>
          <a:ln>
            <a:noFill/>
          </a:ln>
          <a:effectLst>
            <a:softEdge rad="112500"/>
          </a:effectLst>
        </p:spPr>
      </p:pic>
      <p:sp>
        <p:nvSpPr>
          <p:cNvPr id="11" name="TextBox 10"/>
          <p:cNvSpPr txBox="1"/>
          <p:nvPr/>
        </p:nvSpPr>
        <p:spPr>
          <a:xfrm>
            <a:off x="642910" y="6273225"/>
            <a:ext cx="3643338" cy="584775"/>
          </a:xfrm>
          <a:prstGeom prst="rect">
            <a:avLst/>
          </a:prstGeom>
          <a:noFill/>
        </p:spPr>
        <p:txBody>
          <a:bodyPr wrap="square" rtlCol="0">
            <a:spAutoFit/>
          </a:bodyPr>
          <a:lstStyle/>
          <a:p>
            <a:pPr algn="ctr"/>
            <a:r>
              <a:rPr lang="ru-RU" sz="1600" b="1" dirty="0" err="1">
                <a:solidFill>
                  <a:schemeClr val="accent5">
                    <a:lumMod val="50000"/>
                  </a:schemeClr>
                </a:solidFill>
                <a:latin typeface="Times New Roman" pitchFamily="18" charset="0"/>
                <a:cs typeface="Times New Roman" pitchFamily="18" charset="0"/>
              </a:rPr>
              <a:t>Наволокская</a:t>
            </a:r>
            <a:r>
              <a:rPr lang="ru-RU" sz="1600" b="1" dirty="0">
                <a:solidFill>
                  <a:schemeClr val="accent5">
                    <a:lumMod val="50000"/>
                  </a:schemeClr>
                </a:solidFill>
                <a:latin typeface="Times New Roman" pitchFamily="18" charset="0"/>
                <a:cs typeface="Times New Roman" pitchFamily="18" charset="0"/>
              </a:rPr>
              <a:t> библиотека семейного чтения</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85728"/>
            <a:ext cx="7886700" cy="849296"/>
          </a:xfrm>
        </p:spPr>
        <p:txBody>
          <a:bodyPr>
            <a:normAutofit/>
          </a:bodyPr>
          <a:lstStyle/>
          <a:p>
            <a:pPr algn="r"/>
            <a:r>
              <a:rPr lang="ru-RU" sz="3600" b="1" dirty="0">
                <a:solidFill>
                  <a:schemeClr val="accent2"/>
                </a:solidFill>
                <a:latin typeface="Times New Roman" pitchFamily="18" charset="0"/>
                <a:cs typeface="Times New Roman" pitchFamily="18" charset="0"/>
              </a:rPr>
              <a:t>Культура</a:t>
            </a:r>
          </a:p>
        </p:txBody>
      </p:sp>
      <p:pic>
        <p:nvPicPr>
          <p:cNvPr id="11266" name="Picture 2" descr="Театр озаряет душу. Час искусства"/>
          <p:cNvPicPr>
            <a:picLocks noChangeAspect="1" noChangeArrowheads="1"/>
          </p:cNvPicPr>
          <p:nvPr/>
        </p:nvPicPr>
        <p:blipFill>
          <a:blip r:embed="rId3"/>
          <a:srcRect/>
          <a:stretch>
            <a:fillRect/>
          </a:stretch>
        </p:blipFill>
        <p:spPr bwMode="auto">
          <a:xfrm>
            <a:off x="357158" y="1214422"/>
            <a:ext cx="3071802" cy="2298048"/>
          </a:xfrm>
          <a:prstGeom prst="rect">
            <a:avLst/>
          </a:prstGeom>
          <a:noFill/>
        </p:spPr>
      </p:pic>
      <p:pic>
        <p:nvPicPr>
          <p:cNvPr id="11268" name="Picture 4" descr="92 творческий сезон Наволокского ДК – ОТКРЫТ!!!"/>
          <p:cNvPicPr>
            <a:picLocks noChangeAspect="1" noChangeArrowheads="1"/>
          </p:cNvPicPr>
          <p:nvPr/>
        </p:nvPicPr>
        <p:blipFill>
          <a:blip r:embed="rId4"/>
          <a:srcRect/>
          <a:stretch>
            <a:fillRect/>
          </a:stretch>
        </p:blipFill>
        <p:spPr bwMode="auto">
          <a:xfrm>
            <a:off x="2857488" y="1500174"/>
            <a:ext cx="3286148" cy="2185247"/>
          </a:xfrm>
          <a:prstGeom prst="rect">
            <a:avLst/>
          </a:prstGeom>
          <a:noFill/>
        </p:spPr>
      </p:pic>
      <p:pic>
        <p:nvPicPr>
          <p:cNvPr id="11270" name="Picture 6" descr="В канун празднования Дня народного единства, МБУ «СО Наволокского городского поселения» приобрело мебель для детского абонемента Наволокской библиотеки семейного чтения и тренажеры для физкультурно - оздоровительного комплекса."/>
          <p:cNvPicPr>
            <a:picLocks noChangeAspect="1" noChangeArrowheads="1"/>
          </p:cNvPicPr>
          <p:nvPr/>
        </p:nvPicPr>
        <p:blipFill>
          <a:blip r:embed="rId5"/>
          <a:srcRect/>
          <a:stretch>
            <a:fillRect/>
          </a:stretch>
        </p:blipFill>
        <p:spPr bwMode="auto">
          <a:xfrm>
            <a:off x="500034" y="2857496"/>
            <a:ext cx="3357586" cy="2232752"/>
          </a:xfrm>
          <a:prstGeom prst="rect">
            <a:avLst/>
          </a:prstGeom>
          <a:noFill/>
        </p:spPr>
      </p:pic>
      <p:pic>
        <p:nvPicPr>
          <p:cNvPr id="11276" name="Picture 12" descr="В Наволоках назвали имена победителей городского конкурса «Женщина года»"/>
          <p:cNvPicPr>
            <a:picLocks noChangeAspect="1" noChangeArrowheads="1"/>
          </p:cNvPicPr>
          <p:nvPr/>
        </p:nvPicPr>
        <p:blipFill>
          <a:blip r:embed="rId6"/>
          <a:srcRect/>
          <a:stretch>
            <a:fillRect/>
          </a:stretch>
        </p:blipFill>
        <p:spPr bwMode="auto">
          <a:xfrm>
            <a:off x="5072066" y="2000240"/>
            <a:ext cx="3781425" cy="2505076"/>
          </a:xfrm>
          <a:prstGeom prst="rect">
            <a:avLst/>
          </a:prstGeom>
          <a:noFill/>
        </p:spPr>
      </p:pic>
      <p:pic>
        <p:nvPicPr>
          <p:cNvPr id="11272" name="Picture 8" descr="Интеллектуальная игра в библиотеке «Душа России в символах»"/>
          <p:cNvPicPr>
            <a:picLocks noChangeAspect="1" noChangeArrowheads="1"/>
          </p:cNvPicPr>
          <p:nvPr/>
        </p:nvPicPr>
        <p:blipFill>
          <a:blip r:embed="rId7"/>
          <a:srcRect/>
          <a:stretch>
            <a:fillRect/>
          </a:stretch>
        </p:blipFill>
        <p:spPr bwMode="auto">
          <a:xfrm>
            <a:off x="2786050" y="3071810"/>
            <a:ext cx="3132724" cy="2357454"/>
          </a:xfrm>
          <a:prstGeom prst="rect">
            <a:avLst/>
          </a:prstGeom>
          <a:noFill/>
        </p:spPr>
      </p:pic>
      <p:pic>
        <p:nvPicPr>
          <p:cNvPr id="11274" name="Picture 10" descr="День открытых дверей в Первомайском доме культуры"/>
          <p:cNvPicPr>
            <a:picLocks noChangeAspect="1" noChangeArrowheads="1"/>
          </p:cNvPicPr>
          <p:nvPr/>
        </p:nvPicPr>
        <p:blipFill>
          <a:blip r:embed="rId8"/>
          <a:srcRect/>
          <a:stretch>
            <a:fillRect/>
          </a:stretch>
        </p:blipFill>
        <p:spPr bwMode="auto">
          <a:xfrm>
            <a:off x="285720" y="4429132"/>
            <a:ext cx="3286148" cy="2168693"/>
          </a:xfrm>
          <a:prstGeom prst="rect">
            <a:avLst/>
          </a:prstGeom>
          <a:noFill/>
        </p:spPr>
      </p:pic>
      <p:pic>
        <p:nvPicPr>
          <p:cNvPr id="11278" name="Picture 14" descr="Мюзикл по пьесе Н.В. Гоголя «Ночь перед Рождеством»"/>
          <p:cNvPicPr>
            <a:picLocks noChangeAspect="1" noChangeArrowheads="1"/>
          </p:cNvPicPr>
          <p:nvPr/>
        </p:nvPicPr>
        <p:blipFill>
          <a:blip r:embed="rId9"/>
          <a:srcRect/>
          <a:stretch>
            <a:fillRect/>
          </a:stretch>
        </p:blipFill>
        <p:spPr bwMode="auto">
          <a:xfrm>
            <a:off x="2500298" y="4643446"/>
            <a:ext cx="3781425" cy="1933576"/>
          </a:xfrm>
          <a:prstGeom prst="rect">
            <a:avLst/>
          </a:prstGeom>
          <a:noFill/>
        </p:spPr>
      </p:pic>
      <p:pic>
        <p:nvPicPr>
          <p:cNvPr id="11280" name="Picture 16" descr="Новый год в Наволокском доме культуры"/>
          <p:cNvPicPr>
            <a:picLocks noChangeAspect="1" noChangeArrowheads="1"/>
          </p:cNvPicPr>
          <p:nvPr/>
        </p:nvPicPr>
        <p:blipFill>
          <a:blip r:embed="rId10"/>
          <a:srcRect/>
          <a:stretch>
            <a:fillRect/>
          </a:stretch>
        </p:blipFill>
        <p:spPr bwMode="auto">
          <a:xfrm>
            <a:off x="5362575" y="4357694"/>
            <a:ext cx="3495705" cy="214314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5423502" cy="2871625"/>
          </a:xfrm>
        </p:spPr>
        <p:txBody>
          <a:bodyPr>
            <a:noAutofit/>
          </a:bodyPr>
          <a:lstStyle/>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Инвестиционный проект</a:t>
            </a:r>
            <a:r>
              <a:rPr lang="ru-RU" sz="2000" b="1" dirty="0">
                <a:solidFill>
                  <a:schemeClr val="accent2">
                    <a:lumMod val="75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«Создание комплексного высокотехнологичного производства перевязочных материалов».</a:t>
            </a:r>
          </a:p>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Цель проекта</a:t>
            </a:r>
            <a:r>
              <a:rPr lang="ru-RU" sz="2000" b="1" dirty="0">
                <a:solidFill>
                  <a:schemeClr val="accent2">
                    <a:lumMod val="75000"/>
                  </a:schemeClr>
                </a:solidFill>
                <a:latin typeface="Times New Roman" pitchFamily="18" charset="0"/>
                <a:cs typeface="Times New Roman" pitchFamily="18" charset="0"/>
              </a:rPr>
              <a:t> –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организация производства марли, соответствующей российским и европейским стандартам, и перевязочных материалов из нее: бинтов, отрезов, салфеток.</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328" y="1299130"/>
            <a:ext cx="3786182" cy="2714643"/>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14818"/>
            <a:ext cx="3828560" cy="2643182"/>
          </a:xfrm>
          <a:prstGeom prst="rect">
            <a:avLst/>
          </a:prstGeom>
        </p:spPr>
      </p:pic>
      <p:sp>
        <p:nvSpPr>
          <p:cNvPr id="10" name="TextBox 9"/>
          <p:cNvSpPr txBox="1"/>
          <p:nvPr/>
        </p:nvSpPr>
        <p:spPr>
          <a:xfrm>
            <a:off x="0" y="571480"/>
            <a:ext cx="9144000" cy="584775"/>
          </a:xfrm>
          <a:prstGeom prst="rect">
            <a:avLst/>
          </a:prstGeom>
          <a:noFill/>
        </p:spPr>
        <p:txBody>
          <a:bodyPr wrap="square" rtlCol="0">
            <a:spAutoFit/>
          </a:bodyPr>
          <a:lstStyle/>
          <a:p>
            <a:r>
              <a:rPr lang="ru-RU" sz="3200" b="1" dirty="0">
                <a:solidFill>
                  <a:schemeClr val="bg1"/>
                </a:solidFill>
                <a:latin typeface="Times New Roman" pitchFamily="18" charset="0"/>
                <a:cs typeface="Times New Roman" pitchFamily="18" charset="0"/>
              </a:rPr>
              <a:t>ООО «ХБК Навтекс» </a:t>
            </a:r>
            <a:r>
              <a:rPr lang="ru-RU" sz="2400" b="1" dirty="0">
                <a:solidFill>
                  <a:schemeClr val="bg1"/>
                </a:solidFill>
                <a:latin typeface="Times New Roman" pitchFamily="18" charset="0"/>
                <a:cs typeface="Times New Roman" pitchFamily="18" charset="0"/>
              </a:rPr>
              <a:t>(включено в реестр 20.06.2018)</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a16="http://schemas.microsoft.com/office/drawing/2014/main" val="20000"/>
                    </a:ext>
                  </a:extLst>
                </a:gridCol>
                <a:gridCol w="1285884">
                  <a:extLst>
                    <a:ext uri="{9D8B030D-6E8A-4147-A177-3AD203B41FA5}">
                      <a16:colId xmlns:a16="http://schemas.microsoft.com/office/drawing/2014/main" val="20001"/>
                    </a:ext>
                  </a:extLst>
                </a:gridCol>
                <a:gridCol w="1571604">
                  <a:extLst>
                    <a:ext uri="{9D8B030D-6E8A-4147-A177-3AD203B41FA5}">
                      <a16:colId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Исполнение</a:t>
                      </a:r>
                    </a:p>
                  </a:txBody>
                  <a:tcPr/>
                </a:tc>
                <a:extLst>
                  <a:ext uri="{0D108BD9-81ED-4DB2-BD59-A6C34878D82A}">
                    <a16:rowId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357,0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224</a:t>
                      </a:r>
                    </a:p>
                  </a:txBody>
                  <a:tcPr/>
                </a:tc>
                <a:extLst>
                  <a:ext uri="{0D108BD9-81ED-4DB2-BD59-A6C34878D82A}">
                    <a16:rowId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866</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871</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426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22 593,5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2020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Культура</a:t>
            </a:r>
            <a:endParaRPr lang="ru-RU" sz="3600" dirty="0"/>
          </a:p>
        </p:txBody>
      </p:sp>
      <p:graphicFrame>
        <p:nvGraphicFramePr>
          <p:cNvPr id="4" name="Схема 3"/>
          <p:cNvGraphicFramePr/>
          <p:nvPr>
            <p:extLst>
              <p:ext uri="{D42A27DB-BD31-4B8C-83A1-F6EECF244321}">
                <p14:modId xmlns:p14="http://schemas.microsoft.com/office/powerpoint/2010/main" val="3872589323"/>
              </p:ext>
            </p:extLst>
          </p:nvPr>
        </p:nvGraphicFramePr>
        <p:xfrm>
          <a:off x="1643042" y="1857364"/>
          <a:ext cx="7286676" cy="4429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1"/>
            <a:ext cx="7886700" cy="928670"/>
          </a:xfrm>
        </p:spPr>
        <p:txBody>
          <a:bodyPr>
            <a:normAutofit/>
          </a:bodyPr>
          <a:lstStyle/>
          <a:p>
            <a:pPr algn="r"/>
            <a:r>
              <a:rPr lang="ru-RU" sz="3600" b="1" dirty="0">
                <a:solidFill>
                  <a:schemeClr val="accent2"/>
                </a:solidFill>
                <a:latin typeface="Times New Roman" pitchFamily="18" charset="0"/>
                <a:cs typeface="Times New Roman" pitchFamily="18" charset="0"/>
              </a:rPr>
              <a:t>Физическая культура и спорт</a:t>
            </a:r>
          </a:p>
        </p:txBody>
      </p:sp>
      <p:pic>
        <p:nvPicPr>
          <p:cNvPr id="3" name="Рисунок 2" descr="D:\Users\AKudrikova\Desktop\фото для отчёта Главы\хоккейный корт.jpg"/>
          <p:cNvPicPr/>
          <p:nvPr/>
        </p:nvPicPr>
        <p:blipFill>
          <a:blip r:embed="rId3" cstate="print"/>
          <a:srcRect/>
          <a:stretch>
            <a:fillRect/>
          </a:stretch>
        </p:blipFill>
        <p:spPr bwMode="auto">
          <a:xfrm>
            <a:off x="357158" y="1285860"/>
            <a:ext cx="2643206" cy="1714512"/>
          </a:xfrm>
          <a:prstGeom prst="rect">
            <a:avLst/>
          </a:prstGeom>
          <a:ln>
            <a:noFill/>
          </a:ln>
          <a:effectLst>
            <a:softEdge rad="112500"/>
          </a:effectLst>
        </p:spPr>
      </p:pic>
      <p:pic>
        <p:nvPicPr>
          <p:cNvPr id="4" name="Рисунок 3" descr="D:\Users\AKudrikova\Desktop\фото для отчёта Главы\многофункциональная спортивная площадка.JPG"/>
          <p:cNvPicPr/>
          <p:nvPr/>
        </p:nvPicPr>
        <p:blipFill>
          <a:blip r:embed="rId4" cstate="print"/>
          <a:srcRect/>
          <a:stretch>
            <a:fillRect/>
          </a:stretch>
        </p:blipFill>
        <p:spPr bwMode="auto">
          <a:xfrm>
            <a:off x="3143240" y="2643182"/>
            <a:ext cx="2928958" cy="1785950"/>
          </a:xfrm>
          <a:prstGeom prst="rect">
            <a:avLst/>
          </a:prstGeom>
          <a:ln>
            <a:noFill/>
          </a:ln>
          <a:effectLst>
            <a:softEdge rad="112500"/>
          </a:effectLst>
        </p:spPr>
      </p:pic>
      <p:pic>
        <p:nvPicPr>
          <p:cNvPr id="5" name="Рисунок 4" descr="D:\Users\AKudrikova\Desktop\фото 2017,2018\стадион.jpg"/>
          <p:cNvPicPr/>
          <p:nvPr/>
        </p:nvPicPr>
        <p:blipFill>
          <a:blip r:embed="rId5"/>
          <a:srcRect/>
          <a:stretch>
            <a:fillRect/>
          </a:stretch>
        </p:blipFill>
        <p:spPr bwMode="auto">
          <a:xfrm>
            <a:off x="6215074" y="1285860"/>
            <a:ext cx="2643206" cy="1857388"/>
          </a:xfrm>
          <a:prstGeom prst="rect">
            <a:avLst/>
          </a:prstGeom>
          <a:ln>
            <a:noFill/>
          </a:ln>
          <a:effectLst>
            <a:softEdge rad="112500"/>
          </a:effectLst>
        </p:spPr>
      </p:pic>
      <p:pic>
        <p:nvPicPr>
          <p:cNvPr id="58372" name="Picture 4" descr="DSC_0062_pro.jpg"/>
          <p:cNvPicPr>
            <a:picLocks noChangeAspect="1" noChangeArrowheads="1"/>
          </p:cNvPicPr>
          <p:nvPr/>
        </p:nvPicPr>
        <p:blipFill>
          <a:blip r:embed="rId6" cstate="print"/>
          <a:srcRect/>
          <a:stretch>
            <a:fillRect/>
          </a:stretch>
        </p:blipFill>
        <p:spPr bwMode="auto">
          <a:xfrm>
            <a:off x="428596" y="4357694"/>
            <a:ext cx="2665554" cy="1785950"/>
          </a:xfrm>
          <a:prstGeom prst="rect">
            <a:avLst/>
          </a:prstGeom>
          <a:ln>
            <a:noFill/>
          </a:ln>
          <a:effectLst>
            <a:softEdge rad="112500"/>
          </a:effectLst>
        </p:spPr>
      </p:pic>
      <p:pic>
        <p:nvPicPr>
          <p:cNvPr id="58374" name="Picture 6" descr="https://portal.iv-edu.ru/dep/mouokinrn/moudodush/DocLib/IMG_2843_cr.jpg"/>
          <p:cNvPicPr>
            <a:picLocks noChangeAspect="1" noChangeArrowheads="1"/>
          </p:cNvPicPr>
          <p:nvPr/>
        </p:nvPicPr>
        <p:blipFill>
          <a:blip r:embed="rId7" cstate="print"/>
          <a:srcRect/>
          <a:stretch>
            <a:fillRect/>
          </a:stretch>
        </p:blipFill>
        <p:spPr bwMode="auto">
          <a:xfrm>
            <a:off x="6091868" y="4286256"/>
            <a:ext cx="2722468" cy="1785950"/>
          </a:xfrm>
          <a:prstGeom prst="rect">
            <a:avLst/>
          </a:prstGeom>
          <a:ln>
            <a:noFill/>
          </a:ln>
          <a:effectLst>
            <a:softEdge rad="112500"/>
          </a:effectLst>
        </p:spPr>
      </p:pic>
      <p:sp>
        <p:nvSpPr>
          <p:cNvPr id="8" name="TextBox 7"/>
          <p:cNvSpPr txBox="1"/>
          <p:nvPr/>
        </p:nvSpPr>
        <p:spPr>
          <a:xfrm>
            <a:off x="714348" y="3000372"/>
            <a:ext cx="1857388" cy="338554"/>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Хоккейный корт</a:t>
            </a:r>
          </a:p>
        </p:txBody>
      </p:sp>
      <p:sp>
        <p:nvSpPr>
          <p:cNvPr id="9" name="TextBox 8"/>
          <p:cNvSpPr txBox="1"/>
          <p:nvPr/>
        </p:nvSpPr>
        <p:spPr>
          <a:xfrm>
            <a:off x="3428992" y="4500570"/>
            <a:ext cx="2428892" cy="584775"/>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Многофункциональная спортивная площадка</a:t>
            </a:r>
          </a:p>
        </p:txBody>
      </p:sp>
      <p:sp>
        <p:nvSpPr>
          <p:cNvPr id="10" name="TextBox 9"/>
          <p:cNvSpPr txBox="1"/>
          <p:nvPr/>
        </p:nvSpPr>
        <p:spPr>
          <a:xfrm>
            <a:off x="6500826" y="3143248"/>
            <a:ext cx="2071702" cy="338554"/>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Стадион и ФОК</a:t>
            </a:r>
          </a:p>
        </p:txBody>
      </p:sp>
      <p:sp>
        <p:nvSpPr>
          <p:cNvPr id="11" name="TextBox 10"/>
          <p:cNvSpPr txBox="1"/>
          <p:nvPr/>
        </p:nvSpPr>
        <p:spPr>
          <a:xfrm>
            <a:off x="357158" y="6143644"/>
            <a:ext cx="2786082" cy="584775"/>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Физкультурно-оздоровительный комплекс </a:t>
            </a:r>
          </a:p>
        </p:txBody>
      </p:sp>
      <p:sp>
        <p:nvSpPr>
          <p:cNvPr id="12" name="TextBox 11"/>
          <p:cNvSpPr txBox="1"/>
          <p:nvPr/>
        </p:nvSpPr>
        <p:spPr>
          <a:xfrm>
            <a:off x="6286512" y="6143644"/>
            <a:ext cx="2357454" cy="584775"/>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Детская юношеская спортивная школа</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0"/>
            <a:ext cx="7886700" cy="849295"/>
          </a:xfrm>
        </p:spPr>
        <p:txBody>
          <a:bodyPr>
            <a:normAutofit/>
          </a:bodyPr>
          <a:lstStyle/>
          <a:p>
            <a:pPr algn="r"/>
            <a:r>
              <a:rPr lang="ru-RU" sz="3600" b="1" dirty="0">
                <a:solidFill>
                  <a:schemeClr val="accent2"/>
                </a:solidFill>
                <a:latin typeface="Times New Roman" pitchFamily="18" charset="0"/>
                <a:cs typeface="Times New Roman" pitchFamily="18" charset="0"/>
              </a:rPr>
              <a:t>Физическая культура и спорт</a:t>
            </a:r>
          </a:p>
        </p:txBody>
      </p:sp>
      <p:pic>
        <p:nvPicPr>
          <p:cNvPr id="28674" name="Picture 2" descr="https://sun9-64.userapi.com/c845420/v845420428/1e90f6/wRSK0feRJsQ.jpg"/>
          <p:cNvPicPr>
            <a:picLocks noChangeAspect="1" noChangeArrowheads="1"/>
          </p:cNvPicPr>
          <p:nvPr/>
        </p:nvPicPr>
        <p:blipFill>
          <a:blip r:embed="rId3" cstate="print"/>
          <a:srcRect/>
          <a:stretch>
            <a:fillRect/>
          </a:stretch>
        </p:blipFill>
        <p:spPr bwMode="auto">
          <a:xfrm>
            <a:off x="214282" y="1357298"/>
            <a:ext cx="2797904" cy="1571636"/>
          </a:xfrm>
          <a:prstGeom prst="rect">
            <a:avLst/>
          </a:prstGeom>
          <a:noFill/>
        </p:spPr>
      </p:pic>
      <p:pic>
        <p:nvPicPr>
          <p:cNvPr id="28676" name="Picture 4" descr="https://sun9-9.userapi.com/c854016/v854016850/227ff/f9Uq2BWlPmU.jpg"/>
          <p:cNvPicPr>
            <a:picLocks noChangeAspect="1" noChangeArrowheads="1"/>
          </p:cNvPicPr>
          <p:nvPr/>
        </p:nvPicPr>
        <p:blipFill>
          <a:blip r:embed="rId4" cstate="print"/>
          <a:srcRect/>
          <a:stretch>
            <a:fillRect/>
          </a:stretch>
        </p:blipFill>
        <p:spPr bwMode="auto">
          <a:xfrm>
            <a:off x="2500298" y="1500174"/>
            <a:ext cx="2925083" cy="1785950"/>
          </a:xfrm>
          <a:prstGeom prst="rect">
            <a:avLst/>
          </a:prstGeom>
          <a:noFill/>
        </p:spPr>
      </p:pic>
      <p:pic>
        <p:nvPicPr>
          <p:cNvPr id="28678" name="Picture 6" descr="https://sun9-54.userapi.com/c855424/v855424850/207bf/lH26CfS7OIs.jpg"/>
          <p:cNvPicPr>
            <a:picLocks noChangeAspect="1" noChangeArrowheads="1"/>
          </p:cNvPicPr>
          <p:nvPr/>
        </p:nvPicPr>
        <p:blipFill>
          <a:blip r:embed="rId5" cstate="print"/>
          <a:srcRect/>
          <a:stretch>
            <a:fillRect/>
          </a:stretch>
        </p:blipFill>
        <p:spPr bwMode="auto">
          <a:xfrm>
            <a:off x="642910" y="3000372"/>
            <a:ext cx="2587943" cy="1714512"/>
          </a:xfrm>
          <a:prstGeom prst="rect">
            <a:avLst/>
          </a:prstGeom>
          <a:noFill/>
        </p:spPr>
      </p:pic>
      <p:pic>
        <p:nvPicPr>
          <p:cNvPr id="28680" name="Picture 8" descr="https://sun9-29.userapi.com/c845218/v845218988/18898c/Wef7rb2Xk3Y.jpg"/>
          <p:cNvPicPr>
            <a:picLocks noChangeAspect="1" noChangeArrowheads="1"/>
          </p:cNvPicPr>
          <p:nvPr/>
        </p:nvPicPr>
        <p:blipFill>
          <a:blip r:embed="rId6" cstate="print"/>
          <a:srcRect/>
          <a:stretch>
            <a:fillRect/>
          </a:stretch>
        </p:blipFill>
        <p:spPr bwMode="auto">
          <a:xfrm>
            <a:off x="642910" y="4572008"/>
            <a:ext cx="3201979" cy="1798612"/>
          </a:xfrm>
          <a:prstGeom prst="rect">
            <a:avLst/>
          </a:prstGeom>
          <a:noFill/>
        </p:spPr>
      </p:pic>
      <p:pic>
        <p:nvPicPr>
          <p:cNvPr id="12" name="Рисунок 11" descr="D:\Users\AKudrikova\Desktop\e3TW0jB4g70.jpg"/>
          <p:cNvPicPr/>
          <p:nvPr/>
        </p:nvPicPr>
        <p:blipFill>
          <a:blip r:embed="rId7" cstate="print"/>
          <a:srcRect/>
          <a:stretch>
            <a:fillRect/>
          </a:stretch>
        </p:blipFill>
        <p:spPr bwMode="auto">
          <a:xfrm>
            <a:off x="3071802" y="2928934"/>
            <a:ext cx="2970213" cy="1857388"/>
          </a:xfrm>
          <a:prstGeom prst="rect">
            <a:avLst/>
          </a:prstGeom>
          <a:noFill/>
          <a:ln w="9525">
            <a:noFill/>
            <a:miter lim="800000"/>
            <a:headEnd/>
            <a:tailEnd/>
          </a:ln>
        </p:spPr>
      </p:pic>
      <p:pic>
        <p:nvPicPr>
          <p:cNvPr id="28686" name="Picture 14" descr="01.02.2020г. в г. Липецк прошел &quot;Межрегиональный турнир по панкратиону,посвященный Великой Победе&quot;"/>
          <p:cNvPicPr>
            <a:picLocks noChangeAspect="1" noChangeArrowheads="1"/>
          </p:cNvPicPr>
          <p:nvPr/>
        </p:nvPicPr>
        <p:blipFill>
          <a:blip r:embed="rId8"/>
          <a:srcRect/>
          <a:stretch>
            <a:fillRect/>
          </a:stretch>
        </p:blipFill>
        <p:spPr bwMode="auto">
          <a:xfrm>
            <a:off x="3571868" y="4357694"/>
            <a:ext cx="2852731" cy="2134159"/>
          </a:xfrm>
          <a:prstGeom prst="rect">
            <a:avLst/>
          </a:prstGeom>
          <a:noFill/>
        </p:spPr>
      </p:pic>
      <p:pic>
        <p:nvPicPr>
          <p:cNvPr id="28688" name="Picture 16" descr="ТАК ДЕРЖАТЬ!"/>
          <p:cNvPicPr>
            <a:picLocks noChangeAspect="1" noChangeArrowheads="1"/>
          </p:cNvPicPr>
          <p:nvPr/>
        </p:nvPicPr>
        <p:blipFill>
          <a:blip r:embed="rId9"/>
          <a:srcRect/>
          <a:stretch>
            <a:fillRect/>
          </a:stretch>
        </p:blipFill>
        <p:spPr bwMode="auto">
          <a:xfrm>
            <a:off x="5286380" y="1571612"/>
            <a:ext cx="2786082" cy="2084298"/>
          </a:xfrm>
          <a:prstGeom prst="rect">
            <a:avLst/>
          </a:prstGeom>
          <a:noFill/>
        </p:spPr>
      </p:pic>
      <p:pic>
        <p:nvPicPr>
          <p:cNvPr id="28690" name="Picture 18" descr="8 сентября  в Наволоках  на городском стадионе состоялся турнир по футболу среди мальчиков в возрастной группе 8-10 лет"/>
          <p:cNvPicPr>
            <a:picLocks noChangeAspect="1" noChangeArrowheads="1"/>
          </p:cNvPicPr>
          <p:nvPr/>
        </p:nvPicPr>
        <p:blipFill>
          <a:blip r:embed="rId10"/>
          <a:srcRect/>
          <a:stretch>
            <a:fillRect/>
          </a:stretch>
        </p:blipFill>
        <p:spPr bwMode="auto">
          <a:xfrm>
            <a:off x="5786446" y="3214686"/>
            <a:ext cx="2769245" cy="2071702"/>
          </a:xfrm>
          <a:prstGeom prst="rect">
            <a:avLst/>
          </a:prstGeom>
          <a:noFill/>
        </p:spPr>
      </p:pic>
      <p:pic>
        <p:nvPicPr>
          <p:cNvPr id="15362" name="Picture 2" descr="https://sun9-60.userapi.com/c857616/v857616807/39de5/FPebLe4Op6k.jpg"/>
          <p:cNvPicPr>
            <a:picLocks noChangeAspect="1" noChangeArrowheads="1"/>
          </p:cNvPicPr>
          <p:nvPr/>
        </p:nvPicPr>
        <p:blipFill>
          <a:blip r:embed="rId11" cstate="print"/>
          <a:srcRect/>
          <a:stretch>
            <a:fillRect/>
          </a:stretch>
        </p:blipFill>
        <p:spPr bwMode="auto">
          <a:xfrm>
            <a:off x="6143636" y="4786322"/>
            <a:ext cx="2587943" cy="1714512"/>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8 092,5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2020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Физическая культура и спорт</a:t>
            </a:r>
            <a:endParaRPr lang="ru-RU" sz="3600" dirty="0"/>
          </a:p>
        </p:txBody>
      </p:sp>
      <p:graphicFrame>
        <p:nvGraphicFramePr>
          <p:cNvPr id="4" name="Схема 3"/>
          <p:cNvGraphicFramePr/>
          <p:nvPr>
            <p:extLst>
              <p:ext uri="{D42A27DB-BD31-4B8C-83A1-F6EECF244321}">
                <p14:modId xmlns:p14="http://schemas.microsoft.com/office/powerpoint/2010/main" val="3872589323"/>
              </p:ext>
            </p:extLst>
          </p:nvPr>
        </p:nvGraphicFramePr>
        <p:xfrm>
          <a:off x="1643042" y="1857364"/>
          <a:ext cx="7286676" cy="4429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214282" y="1714488"/>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b="1" dirty="0">
              <a:solidFill>
                <a:schemeClr val="accent5">
                  <a:lumMod val="50000"/>
                </a:schemeClr>
              </a:solidFill>
              <a:latin typeface="Times New Roman" pitchFamily="18" charset="0"/>
              <a:cs typeface="Times New Roman" pitchFamily="18" charset="0"/>
            </a:endParaRPr>
          </a:p>
        </p:txBody>
      </p:sp>
      <p:sp>
        <p:nvSpPr>
          <p:cNvPr id="2" name="Заголовок 1"/>
          <p:cNvSpPr>
            <a:spLocks noGrp="1"/>
          </p:cNvSpPr>
          <p:nvPr>
            <p:ph type="title"/>
          </p:nvPr>
        </p:nvSpPr>
        <p:spPr>
          <a:xfrm>
            <a:off x="857224" y="21429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Развитие институтов гражданского общества</a:t>
            </a:r>
          </a:p>
        </p:txBody>
      </p:sp>
      <p:graphicFrame>
        <p:nvGraphicFramePr>
          <p:cNvPr id="4" name="Схема 3"/>
          <p:cNvGraphicFramePr/>
          <p:nvPr>
            <p:extLst>
              <p:ext uri="{D42A27DB-BD31-4B8C-83A1-F6EECF244321}">
                <p14:modId xmlns:p14="http://schemas.microsoft.com/office/powerpoint/2010/main" val="3872589323"/>
              </p:ext>
            </p:extLst>
          </p:nvPr>
        </p:nvGraphicFramePr>
        <p:xfrm>
          <a:off x="1571603" y="1500173"/>
          <a:ext cx="7330349" cy="5000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16200000">
            <a:off x="-1172688" y="3769672"/>
            <a:ext cx="4429156" cy="461665"/>
          </a:xfrm>
          <a:prstGeom prst="rect">
            <a:avLst/>
          </a:prstGeom>
          <a:noFill/>
        </p:spPr>
        <p:txBody>
          <a:bodyPr wrap="square" rtlCol="0">
            <a:spAutoFit/>
          </a:bodyPr>
          <a:lstStyle/>
          <a:p>
            <a:pPr algn="ctr"/>
            <a:r>
              <a:rPr lang="ru-RU" sz="2400" b="1" dirty="0">
                <a:solidFill>
                  <a:schemeClr val="accent5">
                    <a:lumMod val="50000"/>
                  </a:schemeClr>
                </a:solidFill>
                <a:latin typeface="Times New Roman" pitchFamily="18" charset="0"/>
                <a:cs typeface="Times New Roman" pitchFamily="18" charset="0"/>
              </a:rPr>
              <a:t>Общественные организации</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336176" y="1828800"/>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b="1" dirty="0">
              <a:solidFill>
                <a:schemeClr val="accent1">
                  <a:lumMod val="50000"/>
                </a:schemeClr>
              </a:solidFill>
              <a:latin typeface="Times New Roman" pitchFamily="18" charset="0"/>
              <a:cs typeface="Times New Roman" pitchFamily="18" charset="0"/>
            </a:endParaRPr>
          </a:p>
        </p:txBody>
      </p:sp>
      <p:sp>
        <p:nvSpPr>
          <p:cNvPr id="2" name="Заголовок 1"/>
          <p:cNvSpPr>
            <a:spLocks noGrp="1"/>
          </p:cNvSpPr>
          <p:nvPr>
            <p:ph type="title"/>
          </p:nvPr>
        </p:nvSpPr>
        <p:spPr>
          <a:xfrm>
            <a:off x="785786"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Развитие институтов гражданского общества</a:t>
            </a:r>
          </a:p>
        </p:txBody>
      </p:sp>
      <p:graphicFrame>
        <p:nvGraphicFramePr>
          <p:cNvPr id="4" name="Схема 3"/>
          <p:cNvGraphicFramePr/>
          <p:nvPr>
            <p:extLst>
              <p:ext uri="{D42A27DB-BD31-4B8C-83A1-F6EECF244321}">
                <p14:modId xmlns:p14="http://schemas.microsoft.com/office/powerpoint/2010/main" val="3392299307"/>
              </p:ext>
            </p:extLst>
          </p:nvPr>
        </p:nvGraphicFramePr>
        <p:xfrm>
          <a:off x="1285853" y="1071547"/>
          <a:ext cx="761610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16200000">
            <a:off x="-1208407" y="3805391"/>
            <a:ext cx="4500594" cy="461665"/>
          </a:xfrm>
          <a:prstGeom prst="rect">
            <a:avLst/>
          </a:prstGeom>
          <a:noFill/>
        </p:spPr>
        <p:txBody>
          <a:bodyPr wrap="square" rtlCol="0">
            <a:spAutoFit/>
          </a:bodyPr>
          <a:lstStyle/>
          <a:p>
            <a:pPr algn="ctr"/>
            <a:r>
              <a:rPr lang="ru-RU" sz="2400" dirty="0"/>
              <a:t>Общественные организации</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336176" y="1828800"/>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b="1" dirty="0">
              <a:solidFill>
                <a:schemeClr val="accent1">
                  <a:lumMod val="50000"/>
                </a:schemeClr>
              </a:solidFill>
              <a:latin typeface="Times New Roman" pitchFamily="18" charset="0"/>
              <a:cs typeface="Times New Roman" pitchFamily="18" charset="0"/>
            </a:endParaRPr>
          </a:p>
        </p:txBody>
      </p:sp>
      <p:sp>
        <p:nvSpPr>
          <p:cNvPr id="2" name="Заголовок 1"/>
          <p:cNvSpPr>
            <a:spLocks noGrp="1"/>
          </p:cNvSpPr>
          <p:nvPr>
            <p:ph type="title"/>
          </p:nvPr>
        </p:nvSpPr>
        <p:spPr>
          <a:xfrm>
            <a:off x="785786"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Территориальное общественное самоуправление</a:t>
            </a:r>
          </a:p>
        </p:txBody>
      </p:sp>
      <p:graphicFrame>
        <p:nvGraphicFramePr>
          <p:cNvPr id="4" name="Схема 3"/>
          <p:cNvGraphicFramePr/>
          <p:nvPr>
            <p:extLst>
              <p:ext uri="{D42A27DB-BD31-4B8C-83A1-F6EECF244321}">
                <p14:modId xmlns:p14="http://schemas.microsoft.com/office/powerpoint/2010/main" val="3872589323"/>
              </p:ext>
            </p:extLst>
          </p:nvPr>
        </p:nvGraphicFramePr>
        <p:xfrm>
          <a:off x="1285853" y="1071547"/>
          <a:ext cx="761610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16200000">
            <a:off x="-1208407" y="3682280"/>
            <a:ext cx="4500594" cy="707886"/>
          </a:xfrm>
          <a:prstGeom prst="rect">
            <a:avLst/>
          </a:prstGeom>
          <a:noFill/>
        </p:spPr>
        <p:txBody>
          <a:bodyPr wrap="square" rtlCol="0">
            <a:spAutoFit/>
          </a:bodyPr>
          <a:lstStyle/>
          <a:p>
            <a:pPr algn="ctr"/>
            <a:r>
              <a:rPr lang="ru-RU" sz="2000" b="1" dirty="0">
                <a:solidFill>
                  <a:srgbClr val="002060"/>
                </a:solidFill>
                <a:latin typeface="Times New Roman" pitchFamily="18" charset="0"/>
                <a:cs typeface="Times New Roman" pitchFamily="18" charset="0"/>
              </a:rPr>
              <a:t>Территориальное общественное самоуправление</a:t>
            </a:r>
            <a:endParaRPr lang="ru-RU" sz="2000" dirty="0">
              <a:solidFill>
                <a:srgbClr val="00206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WordArt 5"/>
          <p:cNvSpPr>
            <a:spLocks noChangeArrowheads="1" noChangeShapeType="1" noTextEdit="1"/>
          </p:cNvSpPr>
          <p:nvPr/>
        </p:nvSpPr>
        <p:spPr bwMode="gray">
          <a:xfrm>
            <a:off x="428596" y="1428736"/>
            <a:ext cx="8286808" cy="3786214"/>
          </a:xfrm>
          <a:prstGeom prst="rect">
            <a:avLst/>
          </a:prstGeom>
        </p:spPr>
        <p:txBody>
          <a:bodyPr wrap="none" fromWordArt="1">
            <a:prstTxWarp prst="textDeflate">
              <a:avLst>
                <a:gd name="adj" fmla="val 0"/>
              </a:avLst>
            </a:prstTxWarp>
          </a:bodyPr>
          <a:lstStyle/>
          <a:p>
            <a:pPr algn="ctr"/>
            <a:r>
              <a:rPr lang="ru-RU" sz="3600" b="1" kern="10" dirty="0">
                <a:ln w="19050">
                  <a:solidFill>
                    <a:schemeClr val="bg1"/>
                  </a:solidFill>
                  <a:round/>
                  <a:headEnd/>
                  <a:tailEnd/>
                </a:ln>
                <a:gradFill rotWithShape="1">
                  <a:gsLst>
                    <a:gs pos="0">
                      <a:schemeClr val="tx2"/>
                    </a:gs>
                    <a:gs pos="100000">
                      <a:schemeClr val="accent1"/>
                    </a:gs>
                  </a:gsLst>
                  <a:lin ang="0" scaled="1"/>
                </a:gradFill>
                <a:effectLst>
                  <a:outerShdw dist="63500" dir="2212194" algn="ctr" rotWithShape="0">
                    <a:srgbClr val="868686">
                      <a:alpha val="50000"/>
                    </a:srgbClr>
                  </a:outerShdw>
                </a:effectLst>
                <a:latin typeface="Times New Roman" pitchFamily="18" charset="0"/>
                <a:cs typeface="Times New Roman" pitchFamily="18" charset="0"/>
              </a:rPr>
              <a:t>Спасибо за внимание!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87045"/>
                                        </p:tgtEl>
                                        <p:attrNameLst>
                                          <p:attrName>style.visibility</p:attrName>
                                        </p:attrNameLst>
                                      </p:cBhvr>
                                      <p:to>
                                        <p:strVal val="visible"/>
                                      </p:to>
                                    </p:set>
                                    <p:anim calcmode="lin" valueType="num">
                                      <p:cBhvr>
                                        <p:cTn id="7" dur="500" fill="hold"/>
                                        <p:tgtEl>
                                          <p:spTgt spid="87045"/>
                                        </p:tgtEl>
                                        <p:attrNameLst>
                                          <p:attrName>ppt_w</p:attrName>
                                        </p:attrNameLst>
                                      </p:cBhvr>
                                      <p:tavLst>
                                        <p:tav tm="0">
                                          <p:val>
                                            <p:fltVal val="0"/>
                                          </p:val>
                                        </p:tav>
                                        <p:tav tm="100000">
                                          <p:val>
                                            <p:strVal val="#ppt_w"/>
                                          </p:val>
                                        </p:tav>
                                      </p:tavLst>
                                    </p:anim>
                                    <p:anim calcmode="lin" valueType="num">
                                      <p:cBhvr>
                                        <p:cTn id="8" dur="500" fill="hold"/>
                                        <p:tgtEl>
                                          <p:spTgt spid="87045"/>
                                        </p:tgtEl>
                                        <p:attrNameLst>
                                          <p:attrName>ppt_h</p:attrName>
                                        </p:attrNameLst>
                                      </p:cBhvr>
                                      <p:tavLst>
                                        <p:tav tm="0">
                                          <p:val>
                                            <p:fltVal val="0"/>
                                          </p:val>
                                        </p:tav>
                                        <p:tav tm="100000">
                                          <p:val>
                                            <p:strVal val="#ppt_h"/>
                                          </p:val>
                                        </p:tav>
                                      </p:tavLst>
                                    </p:anim>
                                    <p:animEffect transition="in" filter="fade">
                                      <p:cBhvr>
                                        <p:cTn id="9" dur="5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5209188" cy="2871625"/>
          </a:xfrm>
        </p:spPr>
        <p:txBody>
          <a:bodyPr>
            <a:noAutofit/>
          </a:bodyPr>
          <a:lstStyle/>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Инвестиционный проект</a:t>
            </a:r>
            <a:r>
              <a:rPr lang="ru-RU" sz="2000" b="1" dirty="0">
                <a:solidFill>
                  <a:schemeClr val="accent2">
                    <a:lumMod val="75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«Строительство завода по производству медицинских изделий».</a:t>
            </a:r>
          </a:p>
          <a:p>
            <a:pPr marL="0" indent="0">
              <a:spcBef>
                <a:spcPts val="0"/>
              </a:spcBef>
              <a:buNone/>
            </a:pPr>
            <a:endParaRPr lang="ru-RU" sz="2000" b="1" u="sng" dirty="0">
              <a:solidFill>
                <a:schemeClr val="accent5">
                  <a:lumMod val="50000"/>
                </a:schemeClr>
              </a:solidFill>
              <a:latin typeface="Times New Roman" pitchFamily="18" charset="0"/>
              <a:cs typeface="Times New Roman" pitchFamily="18" charset="0"/>
            </a:endParaRPr>
          </a:p>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Цель проекта</a:t>
            </a:r>
            <a:r>
              <a:rPr lang="ru-RU" sz="2000" b="1" dirty="0">
                <a:solidFill>
                  <a:schemeClr val="accent2">
                    <a:lumMod val="75000"/>
                  </a:schemeClr>
                </a:solidFill>
                <a:latin typeface="Times New Roman" pitchFamily="18" charset="0"/>
                <a:cs typeface="Times New Roman" pitchFamily="18" charset="0"/>
              </a:rPr>
              <a:t> </a:t>
            </a:r>
            <a:r>
              <a:rPr lang="ru-RU" sz="2000" b="1" dirty="0">
                <a:solidFill>
                  <a:schemeClr val="accent5">
                    <a:lumMod val="50000"/>
                  </a:schemeClr>
                </a:solidFill>
                <a:latin typeface="Times New Roman" pitchFamily="18" charset="0"/>
                <a:cs typeface="Times New Roman" pitchFamily="18" charset="0"/>
              </a:rPr>
              <a:t>– </a:t>
            </a:r>
          </a:p>
          <a:p>
            <a:pPr algn="ctr">
              <a:buNone/>
            </a:pPr>
            <a:r>
              <a:rPr lang="ru-RU" sz="2000" dirty="0"/>
              <a:t> </a:t>
            </a:r>
            <a:r>
              <a:rPr lang="ru-RU" sz="2000" b="1" dirty="0">
                <a:solidFill>
                  <a:schemeClr val="accent5">
                    <a:lumMod val="50000"/>
                  </a:schemeClr>
                </a:solidFill>
                <a:latin typeface="Times New Roman" pitchFamily="18" charset="0"/>
                <a:cs typeface="Times New Roman" pitchFamily="18" charset="0"/>
              </a:rPr>
              <a:t>организация и развитие производственного предприятия для производства и реализации расходных материалов для медицины на российском рынке.</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sp>
        <p:nvSpPr>
          <p:cNvPr id="10" name="TextBox 9"/>
          <p:cNvSpPr txBox="1"/>
          <p:nvPr/>
        </p:nvSpPr>
        <p:spPr>
          <a:xfrm>
            <a:off x="0" y="357166"/>
            <a:ext cx="9144000" cy="954107"/>
          </a:xfrm>
          <a:prstGeom prst="rect">
            <a:avLst/>
          </a:prstGeom>
          <a:noFill/>
        </p:spPr>
        <p:txBody>
          <a:bodyPr wrap="square" rtlCol="0">
            <a:spAutoFit/>
          </a:bodyPr>
          <a:lstStyle/>
          <a:p>
            <a:pPr algn="r"/>
            <a:r>
              <a:rPr lang="ru-RU" sz="3200" b="1" dirty="0">
                <a:solidFill>
                  <a:schemeClr val="bg1"/>
                </a:solidFill>
                <a:latin typeface="Times New Roman" pitchFamily="18" charset="0"/>
                <a:cs typeface="Times New Roman" pitchFamily="18" charset="0"/>
              </a:rPr>
              <a:t>ООО «Техоснастка - Наволоки» </a:t>
            </a:r>
            <a:r>
              <a:rPr lang="ru-RU" sz="2400" b="1" dirty="0">
                <a:solidFill>
                  <a:schemeClr val="bg1"/>
                </a:solidFill>
                <a:latin typeface="Times New Roman" pitchFamily="18" charset="0"/>
                <a:cs typeface="Times New Roman" pitchFamily="18" charset="0"/>
              </a:rPr>
              <a:t>(включено в реестр 05.10.2018) </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a16="http://schemas.microsoft.com/office/drawing/2014/main" val="20000"/>
                    </a:ext>
                  </a:extLst>
                </a:gridCol>
                <a:gridCol w="1285884">
                  <a:extLst>
                    <a:ext uri="{9D8B030D-6E8A-4147-A177-3AD203B41FA5}">
                      <a16:colId xmlns:a16="http://schemas.microsoft.com/office/drawing/2014/main" val="20001"/>
                    </a:ext>
                  </a:extLst>
                </a:gridCol>
                <a:gridCol w="1571604">
                  <a:extLst>
                    <a:ext uri="{9D8B030D-6E8A-4147-A177-3AD203B41FA5}">
                      <a16:colId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Исполнение</a:t>
                      </a:r>
                    </a:p>
                  </a:txBody>
                  <a:tcPr/>
                </a:tc>
                <a:extLst>
                  <a:ext uri="{0D108BD9-81ED-4DB2-BD59-A6C34878D82A}">
                    <a16:rowId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300,0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170,7</a:t>
                      </a:r>
                    </a:p>
                  </a:txBody>
                  <a:tcPr/>
                </a:tc>
                <a:extLst>
                  <a:ext uri="{0D108BD9-81ED-4DB2-BD59-A6C34878D82A}">
                    <a16:rowId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54</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18</a:t>
                      </a:r>
                    </a:p>
                  </a:txBody>
                  <a:tcPr/>
                </a:tc>
                <a:extLst>
                  <a:ext uri="{0D108BD9-81ED-4DB2-BD59-A6C34878D82A}">
                    <a16:rowId xmlns:a16="http://schemas.microsoft.com/office/drawing/2014/main" val="10002"/>
                  </a:ext>
                </a:extLst>
              </a:tr>
            </a:tbl>
          </a:graphicData>
        </a:graphic>
      </p:graphicFrame>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884" y="1214422"/>
            <a:ext cx="3000396" cy="3071834"/>
          </a:xfrm>
          <a:prstGeom prst="rect">
            <a:avLst/>
          </a:prstGeom>
        </p:spPr>
      </p:pic>
      <p:pic>
        <p:nvPicPr>
          <p:cNvPr id="13" name="Picture 3"/>
          <p:cNvPicPr>
            <a:picLocks noChangeAspect="1" noChangeArrowheads="1"/>
          </p:cNvPicPr>
          <p:nvPr/>
        </p:nvPicPr>
        <p:blipFill>
          <a:blip r:embed="rId4"/>
          <a:srcRect/>
          <a:stretch>
            <a:fillRect/>
          </a:stretch>
        </p:blipFill>
        <p:spPr bwMode="auto">
          <a:xfrm>
            <a:off x="0" y="4214818"/>
            <a:ext cx="3797548" cy="2643182"/>
          </a:xfrm>
          <a:prstGeom prst="rect">
            <a:avLst/>
          </a:prstGeom>
          <a:ln>
            <a:noFill/>
          </a:ln>
          <a:effectLst>
            <a:softEdge rad="112500"/>
          </a:effectLst>
        </p:spPr>
      </p:pic>
    </p:spTree>
    <p:extLst>
      <p:ext uri="{BB962C8B-B14F-4D97-AF65-F5344CB8AC3E}">
        <p14:creationId xmlns:p14="http://schemas.microsoft.com/office/powerpoint/2010/main" val="374260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5209188" cy="2871625"/>
          </a:xfrm>
        </p:spPr>
        <p:txBody>
          <a:bodyPr>
            <a:noAutofit/>
          </a:bodyPr>
          <a:lstStyle/>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Инвестиционный проект</a:t>
            </a:r>
            <a:r>
              <a:rPr lang="ru-RU" sz="2000" b="1" dirty="0">
                <a:solidFill>
                  <a:schemeClr val="accent2">
                    <a:lumMod val="75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«Производство вибродемпфирующих материалов нового поколения для автомобильной промышленности».</a:t>
            </a:r>
          </a:p>
          <a:p>
            <a:pPr marL="0" indent="0">
              <a:spcBef>
                <a:spcPts val="0"/>
              </a:spcBef>
              <a:buNone/>
            </a:pPr>
            <a:endParaRPr lang="ru-RU" sz="2000" b="1" u="sng" dirty="0">
              <a:solidFill>
                <a:schemeClr val="accent5">
                  <a:lumMod val="50000"/>
                </a:schemeClr>
              </a:solidFill>
              <a:latin typeface="Times New Roman" pitchFamily="18" charset="0"/>
              <a:cs typeface="Times New Roman" pitchFamily="18" charset="0"/>
            </a:endParaRPr>
          </a:p>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Цель проекта</a:t>
            </a:r>
            <a:r>
              <a:rPr lang="ru-RU" sz="2000" b="1" dirty="0">
                <a:solidFill>
                  <a:schemeClr val="accent2">
                    <a:lumMod val="75000"/>
                  </a:schemeClr>
                </a:solidFill>
                <a:latin typeface="Times New Roman" pitchFamily="18" charset="0"/>
                <a:cs typeface="Times New Roman" pitchFamily="18" charset="0"/>
              </a:rPr>
              <a:t> </a:t>
            </a:r>
            <a:r>
              <a:rPr lang="ru-RU" sz="2000" b="1" dirty="0">
                <a:solidFill>
                  <a:schemeClr val="accent5">
                    <a:lumMod val="50000"/>
                  </a:schemeClr>
                </a:solidFill>
                <a:latin typeface="Times New Roman" pitchFamily="18" charset="0"/>
                <a:cs typeface="Times New Roman" pitchFamily="18" charset="0"/>
              </a:rPr>
              <a:t>– </a:t>
            </a:r>
          </a:p>
          <a:p>
            <a:pPr algn="ctr">
              <a:buNone/>
            </a:pPr>
            <a:r>
              <a:rPr lang="ru-RU" sz="2000" b="1" dirty="0">
                <a:solidFill>
                  <a:schemeClr val="accent5">
                    <a:lumMod val="50000"/>
                  </a:schemeClr>
                </a:solidFill>
                <a:latin typeface="Times New Roman" pitchFamily="18" charset="0"/>
                <a:cs typeface="Times New Roman" pitchFamily="18" charset="0"/>
              </a:rPr>
              <a:t> организация производства вибродемпфирующих материалов нового поколения для автомобильной промышленности.</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sp>
        <p:nvSpPr>
          <p:cNvPr id="10" name="TextBox 9"/>
          <p:cNvSpPr txBox="1"/>
          <p:nvPr/>
        </p:nvSpPr>
        <p:spPr>
          <a:xfrm>
            <a:off x="0" y="428604"/>
            <a:ext cx="9144000" cy="954107"/>
          </a:xfrm>
          <a:prstGeom prst="rect">
            <a:avLst/>
          </a:prstGeom>
          <a:noFill/>
        </p:spPr>
        <p:txBody>
          <a:bodyPr wrap="square" rtlCol="0">
            <a:spAutoFit/>
          </a:bodyPr>
          <a:lstStyle/>
          <a:p>
            <a:pPr algn="r"/>
            <a:r>
              <a:rPr lang="ru-RU" sz="2800" b="1" dirty="0">
                <a:solidFill>
                  <a:schemeClr val="bg1"/>
                </a:solidFill>
                <a:latin typeface="Times New Roman" pitchFamily="18" charset="0"/>
                <a:cs typeface="Times New Roman" pitchFamily="18" charset="0"/>
              </a:rPr>
              <a:t>ООО «</a:t>
            </a:r>
            <a:r>
              <a:rPr lang="ru-RU"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Завод акустических решений «Стандартпласт</a:t>
            </a:r>
            <a:r>
              <a:rPr lang="ru-RU" sz="2800" b="1" dirty="0">
                <a:solidFill>
                  <a:schemeClr val="bg1"/>
                </a:solidFill>
                <a:latin typeface="Times New Roman" pitchFamily="18" charset="0"/>
                <a:cs typeface="Times New Roman" pitchFamily="18" charset="0"/>
              </a:rPr>
              <a:t>» (</a:t>
            </a:r>
            <a:r>
              <a:rPr lang="ru-RU" sz="2400" b="1" dirty="0">
                <a:solidFill>
                  <a:schemeClr val="bg1"/>
                </a:solidFill>
                <a:latin typeface="Times New Roman" pitchFamily="18" charset="0"/>
                <a:cs typeface="Times New Roman" pitchFamily="18" charset="0"/>
              </a:rPr>
              <a:t>включено в реестр 19.12.2018)</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a16="http://schemas.microsoft.com/office/drawing/2014/main" val="20000"/>
                    </a:ext>
                  </a:extLst>
                </a:gridCol>
                <a:gridCol w="1285884">
                  <a:extLst>
                    <a:ext uri="{9D8B030D-6E8A-4147-A177-3AD203B41FA5}">
                      <a16:colId xmlns:a16="http://schemas.microsoft.com/office/drawing/2014/main" val="20001"/>
                    </a:ext>
                  </a:extLst>
                </a:gridCol>
                <a:gridCol w="1571604">
                  <a:extLst>
                    <a:ext uri="{9D8B030D-6E8A-4147-A177-3AD203B41FA5}">
                      <a16:colId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Исполнение</a:t>
                      </a:r>
                    </a:p>
                  </a:txBody>
                  <a:tcPr/>
                </a:tc>
                <a:extLst>
                  <a:ext uri="{0D108BD9-81ED-4DB2-BD59-A6C34878D82A}">
                    <a16:rowId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50,0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31,0</a:t>
                      </a:r>
                    </a:p>
                  </a:txBody>
                  <a:tcPr/>
                </a:tc>
                <a:extLst>
                  <a:ext uri="{0D108BD9-81ED-4DB2-BD59-A6C34878D82A}">
                    <a16:rowId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146</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87</a:t>
                      </a:r>
                    </a:p>
                  </a:txBody>
                  <a:tcPr/>
                </a:tc>
                <a:extLst>
                  <a:ext uri="{0D108BD9-81ED-4DB2-BD59-A6C34878D82A}">
                    <a16:rowId xmlns:a16="http://schemas.microsoft.com/office/drawing/2014/main" val="10002"/>
                  </a:ext>
                </a:extLst>
              </a:tr>
            </a:tbl>
          </a:graphicData>
        </a:graphic>
      </p:graphicFrame>
      <p:pic>
        <p:nvPicPr>
          <p:cNvPr id="15" name="Picture 2" descr="C:\Users\TMalysh\Downloads\banner-ras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57694"/>
            <a:ext cx="3929058" cy="25003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descr="https://webattach.mail.yandex.net/message_part_real/IMG-20210407-WA0003.jpg?exif_rotate=y&amp;no_disposition=y&amp;name=IMG-20210407-WA0003.jpg&amp;sid=YWVzX3NpZDp7ImFlc0tleUlkIjoiMTc4IiwiaG1hY0tleUlkIjoiMTc4IiwiaXZCYXNlNjQiOiIyQ290TUF2Z0NSQVpLSWFtMzRkWDFRPT0iLCJzaWRCYXNlNjQiOiJIc3FaMTVQQWw2b0FVQWFicTMvNGZES3FHek95WHBSaDBzK2dHR1l1N0Vid3JNNmxQT0cyOGtJTEpmczI4TThsekZFeGdEN2VINGRJUXUxTDF2cWpXSWJpb2EwSHFuRjFGb3RqcFk0cEl1M1lhcUdkMnJPMXN6MmFrM3BQSW1DTSIsImhtYWNCYXNlNjQiOiJhSTZydEpGTUNNS2NhNVp6RE5ObjRyejJjcjhyQXlqS1BqNlR0ZXVOUHVFPSJ9"/>
          <p:cNvPicPr>
            <a:picLocks noChangeAspect="1" noChangeArrowheads="1"/>
          </p:cNvPicPr>
          <p:nvPr/>
        </p:nvPicPr>
        <p:blipFill>
          <a:blip r:embed="rId4"/>
          <a:srcRect/>
          <a:stretch>
            <a:fillRect/>
          </a:stretch>
        </p:blipFill>
        <p:spPr bwMode="auto">
          <a:xfrm>
            <a:off x="5143504" y="1428736"/>
            <a:ext cx="3786182" cy="2714619"/>
          </a:xfrm>
          <a:prstGeom prst="rect">
            <a:avLst/>
          </a:prstGeom>
          <a:ln>
            <a:noFill/>
          </a:ln>
          <a:effectLst>
            <a:softEdge rad="112500"/>
          </a:effectLst>
        </p:spPr>
      </p:pic>
    </p:spTree>
    <p:extLst>
      <p:ext uri="{BB962C8B-B14F-4D97-AF65-F5344CB8AC3E}">
        <p14:creationId xmlns:p14="http://schemas.microsoft.com/office/powerpoint/2010/main" val="374260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5209188" cy="2871625"/>
          </a:xfrm>
        </p:spPr>
        <p:txBody>
          <a:bodyPr>
            <a:noAutofit/>
          </a:bodyPr>
          <a:lstStyle/>
          <a:p>
            <a:pPr marL="0" indent="0">
              <a:spcBef>
                <a:spcPts val="0"/>
              </a:spcBef>
              <a:buNone/>
            </a:pPr>
            <a:r>
              <a:rPr lang="ru-RU" sz="2000" b="1" u="sng" dirty="0">
                <a:solidFill>
                  <a:schemeClr val="accent2">
                    <a:lumMod val="75000"/>
                  </a:schemeClr>
                </a:solidFill>
                <a:latin typeface="Times New Roman" pitchFamily="18" charset="0"/>
                <a:cs typeface="Times New Roman" pitchFamily="18" charset="0"/>
              </a:rPr>
              <a:t>Инвестиционный проект</a:t>
            </a:r>
            <a:r>
              <a:rPr lang="ru-RU" sz="2000" b="1" dirty="0">
                <a:solidFill>
                  <a:schemeClr val="accent2">
                    <a:lumMod val="75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«Создание ткацкого производства хлопчатобумажных тканей для домашнего текстиля».</a:t>
            </a:r>
          </a:p>
          <a:p>
            <a:pPr marL="0" indent="0" algn="ctr">
              <a:spcBef>
                <a:spcPts val="0"/>
              </a:spcBef>
              <a:buNone/>
            </a:pPr>
            <a:r>
              <a:rPr lang="ru-RU" sz="2000" b="1" u="sng" dirty="0">
                <a:solidFill>
                  <a:schemeClr val="accent2">
                    <a:lumMod val="75000"/>
                  </a:schemeClr>
                </a:solidFill>
                <a:latin typeface="Times New Roman" pitchFamily="18" charset="0"/>
                <a:cs typeface="Times New Roman" pitchFamily="18" charset="0"/>
              </a:rPr>
              <a:t>Цель проекта </a:t>
            </a:r>
            <a:r>
              <a:rPr lang="ru-RU" sz="2000" b="1" dirty="0">
                <a:solidFill>
                  <a:schemeClr val="accent2">
                    <a:lumMod val="75000"/>
                  </a:schemeClr>
                </a:solidFill>
                <a:latin typeface="Times New Roman" pitchFamily="18" charset="0"/>
                <a:cs typeface="Times New Roman" pitchFamily="18" charset="0"/>
              </a:rPr>
              <a:t> </a:t>
            </a:r>
            <a:r>
              <a:rPr lang="ru-RU" sz="2000" b="1" dirty="0">
                <a:solidFill>
                  <a:schemeClr val="accent5">
                    <a:lumMod val="50000"/>
                  </a:schemeClr>
                </a:solidFill>
                <a:latin typeface="Times New Roman" pitchFamily="18" charset="0"/>
                <a:cs typeface="Times New Roman" pitchFamily="18" charset="0"/>
              </a:rPr>
              <a:t>- создание высокотехнологичного ткацкого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производства широких хлопчатобумажных тканей для домашнего текстиля с целью замещения наиболее востребованных на российском рынке импортных аналогов</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sp>
        <p:nvSpPr>
          <p:cNvPr id="10" name="TextBox 9"/>
          <p:cNvSpPr txBox="1"/>
          <p:nvPr/>
        </p:nvSpPr>
        <p:spPr>
          <a:xfrm>
            <a:off x="0" y="428604"/>
            <a:ext cx="9144000" cy="892552"/>
          </a:xfrm>
          <a:prstGeom prst="rect">
            <a:avLst/>
          </a:prstGeom>
          <a:noFill/>
        </p:spPr>
        <p:txBody>
          <a:bodyPr wrap="square" rtlCol="0">
            <a:spAutoFit/>
          </a:bodyPr>
          <a:lstStyle/>
          <a:p>
            <a:pPr algn="r"/>
            <a:r>
              <a:rPr lang="ru-RU" sz="2800" b="1" dirty="0">
                <a:solidFill>
                  <a:schemeClr val="bg1"/>
                </a:solidFill>
                <a:latin typeface="Times New Roman" pitchFamily="18" charset="0"/>
                <a:cs typeface="Times New Roman" pitchFamily="18" charset="0"/>
              </a:rPr>
              <a:t>ООО «Центр развития моногорода» (</a:t>
            </a:r>
            <a:r>
              <a:rPr lang="ru-RU" sz="2400" b="1" dirty="0">
                <a:solidFill>
                  <a:schemeClr val="bg1"/>
                </a:solidFill>
                <a:latin typeface="Times New Roman" pitchFamily="18" charset="0"/>
                <a:cs typeface="Times New Roman" pitchFamily="18" charset="0"/>
              </a:rPr>
              <a:t>включено в реестр 30.03.2020)</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a16="http://schemas.microsoft.com/office/drawing/2014/main" val="20000"/>
                    </a:ext>
                  </a:extLst>
                </a:gridCol>
                <a:gridCol w="1285884">
                  <a:extLst>
                    <a:ext uri="{9D8B030D-6E8A-4147-A177-3AD203B41FA5}">
                      <a16:colId xmlns:a16="http://schemas.microsoft.com/office/drawing/2014/main" val="20001"/>
                    </a:ext>
                  </a:extLst>
                </a:gridCol>
                <a:gridCol w="1571604">
                  <a:extLst>
                    <a:ext uri="{9D8B030D-6E8A-4147-A177-3AD203B41FA5}">
                      <a16:colId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2">
                              <a:lumMod val="75000"/>
                            </a:schemeClr>
                          </a:solidFill>
                          <a:latin typeface="Times New Roman" pitchFamily="18" charset="0"/>
                          <a:cs typeface="Times New Roman" pitchFamily="18" charset="0"/>
                        </a:rPr>
                        <a:t>Исполнение</a:t>
                      </a:r>
                    </a:p>
                  </a:txBody>
                  <a:tcPr/>
                </a:tc>
                <a:extLst>
                  <a:ext uri="{0D108BD9-81ED-4DB2-BD59-A6C34878D82A}">
                    <a16:rowId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186,5</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103,1</a:t>
                      </a:r>
                    </a:p>
                  </a:txBody>
                  <a:tcPr/>
                </a:tc>
                <a:extLst>
                  <a:ext uri="{0D108BD9-81ED-4DB2-BD59-A6C34878D82A}">
                    <a16:rowId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146</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147</a:t>
                      </a:r>
                    </a:p>
                  </a:txBody>
                  <a:tcPr/>
                </a:tc>
                <a:extLst>
                  <a:ext uri="{0D108BD9-81ED-4DB2-BD59-A6C34878D82A}">
                    <a16:rowId xmlns:a16="http://schemas.microsoft.com/office/drawing/2014/main" val="10002"/>
                  </a:ext>
                </a:extLst>
              </a:tr>
            </a:tbl>
          </a:graphicData>
        </a:graphic>
      </p:graphicFrame>
      <p:sp>
        <p:nvSpPr>
          <p:cNvPr id="62466" name="AutoShape 2" descr="https://mail.yandex.ru/message_part/IMG-20210407-WA0003.jpg?_uid=142008551&amp;name=IMG-20210407-WA0003.jpg&amp;hid=1.2&amp;ids=175640385467477708&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2468" name="AutoShape 4" descr="https://mail.yandex.ru/message_part/IMG-20210407-WA0003.jpg?_uid=142008551&amp;name=IMG-20210407-WA0003.jpg&amp;hid=1.2&amp;ids=175640385467477708&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7" name="Picture 3"/>
          <p:cNvPicPr>
            <a:picLocks noChangeAspect="1" noChangeArrowheads="1"/>
          </p:cNvPicPr>
          <p:nvPr/>
        </p:nvPicPr>
        <p:blipFill>
          <a:blip r:embed="rId3" cstate="print"/>
          <a:srcRect/>
          <a:stretch>
            <a:fillRect/>
          </a:stretch>
        </p:blipFill>
        <p:spPr bwMode="auto">
          <a:xfrm>
            <a:off x="5357818" y="1357297"/>
            <a:ext cx="3786182" cy="2524121"/>
          </a:xfrm>
          <a:prstGeom prst="rect">
            <a:avLst/>
          </a:prstGeom>
          <a:ln>
            <a:noFill/>
          </a:ln>
          <a:effectLst>
            <a:softEdge rad="112500"/>
          </a:effectLst>
        </p:spPr>
      </p:pic>
      <p:pic>
        <p:nvPicPr>
          <p:cNvPr id="1026" name="Picture 2"/>
          <p:cNvPicPr>
            <a:picLocks noChangeAspect="1" noChangeArrowheads="1"/>
          </p:cNvPicPr>
          <p:nvPr/>
        </p:nvPicPr>
        <p:blipFill>
          <a:blip r:embed="rId4" cstate="print"/>
          <a:srcRect/>
          <a:stretch>
            <a:fillRect/>
          </a:stretch>
        </p:blipFill>
        <p:spPr bwMode="auto">
          <a:xfrm>
            <a:off x="167005" y="4214817"/>
            <a:ext cx="3547739" cy="2357455"/>
          </a:xfrm>
          <a:prstGeom prst="rect">
            <a:avLst/>
          </a:prstGeom>
          <a:ln>
            <a:noFill/>
          </a:ln>
          <a:effectLst>
            <a:softEdge rad="112500"/>
          </a:effectLst>
        </p:spPr>
      </p:pic>
    </p:spTree>
    <p:extLst>
      <p:ext uri="{BB962C8B-B14F-4D97-AF65-F5344CB8AC3E}">
        <p14:creationId xmlns:p14="http://schemas.microsoft.com/office/powerpoint/2010/main" val="37426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8" name="Содержимое 7"/>
          <p:cNvGraphicFramePr>
            <a:graphicFrameLocks noGrp="1"/>
          </p:cNvGraphicFramePr>
          <p:nvPr>
            <p:ph idx="1"/>
          </p:nvPr>
        </p:nvGraphicFramePr>
        <p:xfrm>
          <a:off x="214283" y="1357293"/>
          <a:ext cx="8715435" cy="5241844"/>
        </p:xfrm>
        <a:graphic>
          <a:graphicData uri="http://schemas.openxmlformats.org/drawingml/2006/table">
            <a:tbl>
              <a:tblPr firstRow="1" bandRow="1">
                <a:tableStyleId>{5C22544A-7EE6-4342-B048-85BDC9FD1C3A}</a:tableStyleId>
              </a:tblPr>
              <a:tblGrid>
                <a:gridCol w="1989376">
                  <a:extLst>
                    <a:ext uri="{9D8B030D-6E8A-4147-A177-3AD203B41FA5}">
                      <a16:colId xmlns:a16="http://schemas.microsoft.com/office/drawing/2014/main" val="20000"/>
                    </a:ext>
                  </a:extLst>
                </a:gridCol>
                <a:gridCol w="1496798">
                  <a:extLst>
                    <a:ext uri="{9D8B030D-6E8A-4147-A177-3AD203B41FA5}">
                      <a16:colId xmlns:a16="http://schemas.microsoft.com/office/drawing/2014/main" val="20001"/>
                    </a:ext>
                  </a:extLst>
                </a:gridCol>
                <a:gridCol w="3003051">
                  <a:extLst>
                    <a:ext uri="{9D8B030D-6E8A-4147-A177-3AD203B41FA5}">
                      <a16:colId xmlns:a16="http://schemas.microsoft.com/office/drawing/2014/main" val="20002"/>
                    </a:ext>
                  </a:extLst>
                </a:gridCol>
                <a:gridCol w="1297516">
                  <a:extLst>
                    <a:ext uri="{9D8B030D-6E8A-4147-A177-3AD203B41FA5}">
                      <a16:colId xmlns:a16="http://schemas.microsoft.com/office/drawing/2014/main" val="20003"/>
                    </a:ext>
                  </a:extLst>
                </a:gridCol>
                <a:gridCol w="928694">
                  <a:extLst>
                    <a:ext uri="{9D8B030D-6E8A-4147-A177-3AD203B41FA5}">
                      <a16:colId xmlns:a16="http://schemas.microsoft.com/office/drawing/2014/main" val="20004"/>
                    </a:ext>
                  </a:extLst>
                </a:gridCol>
              </a:tblGrid>
              <a:tr h="857261">
                <a:tc>
                  <a:txBody>
                    <a:bodyPr/>
                    <a:lstStyle/>
                    <a:p>
                      <a:pPr algn="ctr"/>
                      <a:r>
                        <a:rPr lang="ru-RU" sz="1600" dirty="0">
                          <a:latin typeface="Times New Roman" pitchFamily="18" charset="0"/>
                          <a:cs typeface="Times New Roman" pitchFamily="18" charset="0"/>
                        </a:rPr>
                        <a:t>Наименование предприятия</a:t>
                      </a:r>
                    </a:p>
                  </a:txBody>
                  <a:tcPr/>
                </a:tc>
                <a:tc>
                  <a:txBody>
                    <a:bodyPr/>
                    <a:lstStyle/>
                    <a:p>
                      <a:pPr algn="ctr"/>
                      <a:r>
                        <a:rPr lang="ru-RU" sz="1600" dirty="0">
                          <a:latin typeface="Times New Roman" pitchFamily="18" charset="0"/>
                          <a:cs typeface="Times New Roman" pitchFamily="18" charset="0"/>
                        </a:rPr>
                        <a:t>Дата включения в Реестр</a:t>
                      </a:r>
                    </a:p>
                  </a:txBody>
                  <a:tcPr/>
                </a:tc>
                <a:tc>
                  <a:txBody>
                    <a:bodyPr/>
                    <a:lstStyle/>
                    <a:p>
                      <a:pPr algn="ctr"/>
                      <a:r>
                        <a:rPr lang="ru-RU" sz="1600" dirty="0">
                          <a:latin typeface="Times New Roman" pitchFamily="18" charset="0"/>
                          <a:cs typeface="Times New Roman" pitchFamily="18" charset="0"/>
                        </a:rPr>
                        <a:t>Инвестиционный</a:t>
                      </a:r>
                      <a:r>
                        <a:rPr lang="ru-RU" sz="1600" baseline="0" dirty="0">
                          <a:latin typeface="Times New Roman" pitchFamily="18" charset="0"/>
                          <a:cs typeface="Times New Roman" pitchFamily="18" charset="0"/>
                        </a:rPr>
                        <a:t> проект</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Объем инвестиций, млн.руб.</a:t>
                      </a:r>
                    </a:p>
                  </a:txBody>
                  <a:tcPr/>
                </a:tc>
                <a:tc>
                  <a:txBody>
                    <a:bodyPr/>
                    <a:lstStyle/>
                    <a:p>
                      <a:pPr algn="ctr"/>
                      <a:r>
                        <a:rPr lang="ru-RU" sz="1600" dirty="0">
                          <a:latin typeface="Times New Roman" pitchFamily="18" charset="0"/>
                          <a:cs typeface="Times New Roman" pitchFamily="18" charset="0"/>
                        </a:rPr>
                        <a:t>Рабочие места, ед.</a:t>
                      </a:r>
                    </a:p>
                  </a:txBody>
                  <a:tcPr/>
                </a:tc>
                <a:extLst>
                  <a:ext uri="{0D108BD9-81ED-4DB2-BD59-A6C34878D82A}">
                    <a16:rowId xmlns:a16="http://schemas.microsoft.com/office/drawing/2014/main" val="10000"/>
                  </a:ext>
                </a:extLst>
              </a:tr>
              <a:tr h="790419">
                <a:tc>
                  <a:txBody>
                    <a:bodyPr/>
                    <a:lstStyle/>
                    <a:p>
                      <a:r>
                        <a:rPr lang="ru-RU" sz="1600" kern="1200" dirty="0">
                          <a:solidFill>
                            <a:schemeClr val="dk1"/>
                          </a:solidFill>
                          <a:latin typeface="Times New Roman" pitchFamily="18" charset="0"/>
                          <a:ea typeface="+mn-ea"/>
                          <a:cs typeface="Times New Roman" pitchFamily="18" charset="0"/>
                        </a:rPr>
                        <a:t>ООО «</a:t>
                      </a:r>
                      <a:r>
                        <a:rPr lang="ru-RU" sz="1600" kern="1200" dirty="0" err="1">
                          <a:solidFill>
                            <a:schemeClr val="dk1"/>
                          </a:solidFill>
                          <a:latin typeface="Times New Roman" pitchFamily="18" charset="0"/>
                          <a:ea typeface="+mn-ea"/>
                          <a:cs typeface="Times New Roman" pitchFamily="18" charset="0"/>
                        </a:rPr>
                        <a:t>Асмед</a:t>
                      </a:r>
                      <a:r>
                        <a:rPr lang="ru-RU" sz="1600" kern="1200" dirty="0">
                          <a:solidFill>
                            <a:schemeClr val="dk1"/>
                          </a:solidFill>
                          <a:latin typeface="Times New Roman" pitchFamily="18" charset="0"/>
                          <a:ea typeface="+mn-ea"/>
                          <a:cs typeface="Times New Roman" pitchFamily="18" charset="0"/>
                        </a:rPr>
                        <a:t>»</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19.11.2020</a:t>
                      </a:r>
                    </a:p>
                  </a:txBody>
                  <a:tcPr/>
                </a:tc>
                <a:tc>
                  <a:txBody>
                    <a:bodyPr/>
                    <a:lstStyle/>
                    <a:p>
                      <a:r>
                        <a:rPr lang="ru-RU" sz="1600" dirty="0">
                          <a:latin typeface="Times New Roman" pitchFamily="18" charset="0"/>
                          <a:cs typeface="Times New Roman" pitchFamily="18" charset="0"/>
                        </a:rPr>
                        <a:t>Организация производства медицинских изделий из нетканых материалов</a:t>
                      </a:r>
                    </a:p>
                  </a:txBody>
                  <a:tcPr/>
                </a:tc>
                <a:tc>
                  <a:txBody>
                    <a:bodyPr/>
                    <a:lstStyle/>
                    <a:p>
                      <a:pPr algn="ctr"/>
                      <a:r>
                        <a:rPr lang="ru-RU" sz="1600" dirty="0">
                          <a:latin typeface="Times New Roman" pitchFamily="18" charset="0"/>
                          <a:cs typeface="Times New Roman" pitchFamily="18" charset="0"/>
                        </a:rPr>
                        <a:t>12,9</a:t>
                      </a:r>
                    </a:p>
                  </a:txBody>
                  <a:tcPr/>
                </a:tc>
                <a:tc>
                  <a:txBody>
                    <a:bodyPr/>
                    <a:lstStyle/>
                    <a:p>
                      <a:pPr algn="ctr"/>
                      <a:r>
                        <a:rPr lang="ru-RU" sz="1600" dirty="0">
                          <a:latin typeface="Times New Roman" pitchFamily="18" charset="0"/>
                          <a:cs typeface="Times New Roman" pitchFamily="18" charset="0"/>
                        </a:rPr>
                        <a:t>43</a:t>
                      </a:r>
                    </a:p>
                  </a:txBody>
                  <a:tcPr/>
                </a:tc>
                <a:extLst>
                  <a:ext uri="{0D108BD9-81ED-4DB2-BD59-A6C34878D82A}">
                    <a16:rowId xmlns:a16="http://schemas.microsoft.com/office/drawing/2014/main" val="10001"/>
                  </a:ext>
                </a:extLst>
              </a:tr>
              <a:tr h="605063">
                <a:tc>
                  <a:txBody>
                    <a:bodyPr/>
                    <a:lstStyle/>
                    <a:p>
                      <a:r>
                        <a:rPr lang="ru-RU" sz="1600" dirty="0">
                          <a:latin typeface="Times New Roman" pitchFamily="18" charset="0"/>
                          <a:cs typeface="Times New Roman" pitchFamily="18" charset="0"/>
                        </a:rPr>
                        <a:t>ООО ВМЗ «БолТ-34»</a:t>
                      </a:r>
                    </a:p>
                  </a:txBody>
                  <a:tcPr/>
                </a:tc>
                <a:tc>
                  <a:txBody>
                    <a:bodyPr/>
                    <a:lstStyle/>
                    <a:p>
                      <a:pPr algn="ctr"/>
                      <a:r>
                        <a:rPr lang="ru-RU" sz="1600" dirty="0">
                          <a:latin typeface="Times New Roman" pitchFamily="18" charset="0"/>
                          <a:cs typeface="Times New Roman" pitchFamily="18" charset="0"/>
                        </a:rPr>
                        <a:t>24.12.2020</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Организация высокотехнологичного производства прогрессивного крепежа, производительностью 13400 тонн в год</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1219,5</a:t>
                      </a:r>
                    </a:p>
                  </a:txBody>
                  <a:tcPr/>
                </a:tc>
                <a:tc>
                  <a:txBody>
                    <a:bodyPr/>
                    <a:lstStyle/>
                    <a:p>
                      <a:pPr algn="ctr"/>
                      <a:r>
                        <a:rPr lang="ru-RU" sz="1600" dirty="0">
                          <a:latin typeface="Times New Roman" pitchFamily="18" charset="0"/>
                          <a:cs typeface="Times New Roman" pitchFamily="18" charset="0"/>
                        </a:rPr>
                        <a:t>95</a:t>
                      </a:r>
                    </a:p>
                  </a:txBody>
                  <a:tcPr/>
                </a:tc>
                <a:extLst>
                  <a:ext uri="{0D108BD9-81ED-4DB2-BD59-A6C34878D82A}">
                    <a16:rowId xmlns:a16="http://schemas.microsoft.com/office/drawing/2014/main" val="10002"/>
                  </a:ext>
                </a:extLst>
              </a:tr>
              <a:tr h="605063">
                <a:tc>
                  <a:txBody>
                    <a:bodyPr/>
                    <a:lstStyle/>
                    <a:p>
                      <a:r>
                        <a:rPr lang="ru-RU" sz="1600" kern="1200" dirty="0">
                          <a:solidFill>
                            <a:schemeClr val="tx1"/>
                          </a:solidFill>
                          <a:latin typeface="Times New Roman" pitchFamily="18" charset="0"/>
                          <a:ea typeface="+mn-ea"/>
                          <a:cs typeface="Times New Roman" pitchFamily="18" charset="0"/>
                        </a:rPr>
                        <a:t>ООО «КОТТОН ПРОМ»</a:t>
                      </a:r>
                      <a:endParaRPr lang="ru-RU" sz="1600" dirty="0">
                        <a:latin typeface="Times New Roman" pitchFamily="18" charset="0"/>
                        <a:cs typeface="Times New Roman" pitchFamily="18" charset="0"/>
                      </a:endParaRPr>
                    </a:p>
                  </a:txBody>
                  <a:tcPr/>
                </a:tc>
                <a:tc>
                  <a:txBody>
                    <a:bodyPr/>
                    <a:lstStyle/>
                    <a:p>
                      <a:pPr algn="ctr"/>
                      <a:r>
                        <a:rPr lang="ru-RU" sz="1600" kern="1200" dirty="0">
                          <a:solidFill>
                            <a:schemeClr val="tx1"/>
                          </a:solidFill>
                          <a:latin typeface="Times New Roman" pitchFamily="18" charset="0"/>
                          <a:ea typeface="+mn-ea"/>
                          <a:cs typeface="Times New Roman" pitchFamily="18" charset="0"/>
                        </a:rPr>
                        <a:t>31.12.2020</a:t>
                      </a:r>
                      <a:endParaRPr lang="ru-RU" sz="1600" dirty="0">
                        <a:latin typeface="Times New Roman" pitchFamily="18" charset="0"/>
                        <a:cs typeface="Times New Roman" pitchFamily="18" charset="0"/>
                      </a:endParaRPr>
                    </a:p>
                  </a:txBody>
                  <a:tcPr/>
                </a:tc>
                <a:tc>
                  <a:txBody>
                    <a:bodyPr/>
                    <a:lstStyle/>
                    <a:p>
                      <a:r>
                        <a:rPr lang="ru-RU" sz="1600" kern="1200" dirty="0">
                          <a:solidFill>
                            <a:schemeClr val="tx1"/>
                          </a:solidFill>
                          <a:latin typeface="Times New Roman" pitchFamily="18" charset="0"/>
                          <a:ea typeface="+mn-ea"/>
                          <a:cs typeface="Times New Roman" pitchFamily="18" charset="0"/>
                        </a:rPr>
                        <a:t>Организация производства текстильного полотна</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916,7</a:t>
                      </a:r>
                    </a:p>
                  </a:txBody>
                  <a:tcPr/>
                </a:tc>
                <a:tc>
                  <a:txBody>
                    <a:bodyPr/>
                    <a:lstStyle/>
                    <a:p>
                      <a:pPr algn="ctr"/>
                      <a:r>
                        <a:rPr lang="ru-RU" sz="1600" dirty="0">
                          <a:latin typeface="Times New Roman" pitchFamily="18" charset="0"/>
                          <a:cs typeface="Times New Roman" pitchFamily="18" charset="0"/>
                        </a:rPr>
                        <a:t>270</a:t>
                      </a:r>
                    </a:p>
                  </a:txBody>
                  <a:tcPr/>
                </a:tc>
                <a:extLst>
                  <a:ext uri="{0D108BD9-81ED-4DB2-BD59-A6C34878D82A}">
                    <a16:rowId xmlns:a16="http://schemas.microsoft.com/office/drawing/2014/main" val="10003"/>
                  </a:ext>
                </a:extLst>
              </a:tr>
              <a:tr h="605063">
                <a:tc>
                  <a:txBody>
                    <a:bodyPr/>
                    <a:lstStyle/>
                    <a:p>
                      <a:r>
                        <a:rPr lang="ru-RU" sz="1600" kern="1200" dirty="0">
                          <a:solidFill>
                            <a:schemeClr val="tx1"/>
                          </a:solidFill>
                          <a:latin typeface="Times New Roman" pitchFamily="18" charset="0"/>
                          <a:ea typeface="+mn-ea"/>
                          <a:cs typeface="Times New Roman" pitchFamily="18" charset="0"/>
                        </a:rPr>
                        <a:t>ООО «Виктория»</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31.12.2020</a:t>
                      </a:r>
                    </a:p>
                  </a:txBody>
                  <a:tcPr/>
                </a:tc>
                <a:tc>
                  <a:txBody>
                    <a:bodyPr/>
                    <a:lstStyle/>
                    <a:p>
                      <a:r>
                        <a:rPr lang="ru-RU" sz="1600" kern="1200" dirty="0">
                          <a:solidFill>
                            <a:schemeClr val="tx1"/>
                          </a:solidFill>
                          <a:latin typeface="Times New Roman" pitchFamily="18" charset="0"/>
                          <a:ea typeface="+mn-ea"/>
                          <a:cs typeface="Times New Roman" pitchFamily="18" charset="0"/>
                        </a:rPr>
                        <a:t>Создание предприятия по переработке, выращиванию и реализации рыбной продукции</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240</a:t>
                      </a:r>
                    </a:p>
                  </a:txBody>
                  <a:tcPr/>
                </a:tc>
                <a:tc>
                  <a:txBody>
                    <a:bodyPr/>
                    <a:lstStyle/>
                    <a:p>
                      <a:pPr algn="ctr"/>
                      <a:r>
                        <a:rPr lang="ru-RU" sz="1600" dirty="0">
                          <a:latin typeface="Times New Roman" pitchFamily="18" charset="0"/>
                          <a:cs typeface="Times New Roman" pitchFamily="18" charset="0"/>
                        </a:rPr>
                        <a:t>43</a:t>
                      </a:r>
                    </a:p>
                  </a:txBody>
                  <a:tcPr/>
                </a:tc>
                <a:extLst>
                  <a:ext uri="{0D108BD9-81ED-4DB2-BD59-A6C34878D82A}">
                    <a16:rowId xmlns:a16="http://schemas.microsoft.com/office/drawing/2014/main" val="10004"/>
                  </a:ext>
                </a:extLst>
              </a:tr>
              <a:tr h="605063">
                <a:tc>
                  <a:txBody>
                    <a:bodyPr/>
                    <a:lstStyle/>
                    <a:p>
                      <a:r>
                        <a:rPr lang="ru-RU" sz="1600" kern="1200" dirty="0">
                          <a:solidFill>
                            <a:schemeClr val="tx1"/>
                          </a:solidFill>
                          <a:latin typeface="Times New Roman" pitchFamily="18" charset="0"/>
                          <a:ea typeface="+mn-ea"/>
                          <a:cs typeface="Times New Roman" pitchFamily="18" charset="0"/>
                        </a:rPr>
                        <a:t>ООО «</a:t>
                      </a:r>
                      <a:r>
                        <a:rPr lang="ru-RU" sz="1600" kern="1200" dirty="0" err="1">
                          <a:solidFill>
                            <a:schemeClr val="tx1"/>
                          </a:solidFill>
                          <a:latin typeface="Times New Roman" pitchFamily="18" charset="0"/>
                          <a:ea typeface="+mn-ea"/>
                          <a:cs typeface="Times New Roman" pitchFamily="18" charset="0"/>
                        </a:rPr>
                        <a:t>Фасонмедикал</a:t>
                      </a:r>
                      <a:r>
                        <a:rPr lang="ru-RU" sz="1600" kern="1200" dirty="0">
                          <a:solidFill>
                            <a:schemeClr val="tx1"/>
                          </a:solidFill>
                          <a:latin typeface="Times New Roman" pitchFamily="18" charset="0"/>
                          <a:ea typeface="+mn-ea"/>
                          <a:cs typeface="Times New Roman" pitchFamily="18" charset="0"/>
                        </a:rPr>
                        <a:t>»</a:t>
                      </a:r>
                      <a:endParaRPr lang="ru-RU" sz="1600" dirty="0">
                        <a:latin typeface="Times New Roman" pitchFamily="18" charset="0"/>
                        <a:cs typeface="Times New Roman" pitchFamily="18"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ru-RU" sz="1600" kern="1200" dirty="0">
                          <a:solidFill>
                            <a:schemeClr val="tx1"/>
                          </a:solidFill>
                          <a:latin typeface="Times New Roman" pitchFamily="18" charset="0"/>
                          <a:ea typeface="+mn-ea"/>
                          <a:cs typeface="Times New Roman" pitchFamily="18" charset="0"/>
                        </a:rPr>
                        <a:t>31.12.2020</a:t>
                      </a:r>
                      <a:endParaRPr lang="ru-RU" sz="1600" dirty="0">
                        <a:latin typeface="Times New Roman" pitchFamily="18" charset="0"/>
                        <a:cs typeface="Times New Roman" pitchFamily="18" charset="0"/>
                      </a:endParaRPr>
                    </a:p>
                  </a:txBody>
                  <a:tcPr/>
                </a:tc>
                <a:tc>
                  <a:txBody>
                    <a:bodyPr/>
                    <a:lstStyle/>
                    <a:p>
                      <a:r>
                        <a:rPr lang="ru-RU" sz="1600" kern="1200" dirty="0">
                          <a:solidFill>
                            <a:schemeClr val="tx1"/>
                          </a:solidFill>
                          <a:latin typeface="Times New Roman" pitchFamily="18" charset="0"/>
                          <a:ea typeface="+mn-ea"/>
                          <a:cs typeface="Times New Roman" pitchFamily="18" charset="0"/>
                        </a:rPr>
                        <a:t>Создание швейного цеха по производству одноразовой одежды из нетканого материала</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2,5</a:t>
                      </a:r>
                    </a:p>
                  </a:txBody>
                  <a:tcPr/>
                </a:tc>
                <a:tc>
                  <a:txBody>
                    <a:bodyPr/>
                    <a:lstStyle/>
                    <a:p>
                      <a:pPr algn="ctr"/>
                      <a:r>
                        <a:rPr lang="ru-RU" sz="1600" dirty="0">
                          <a:latin typeface="Times New Roman" pitchFamily="18" charset="0"/>
                          <a:cs typeface="Times New Roman" pitchFamily="18" charset="0"/>
                        </a:rPr>
                        <a:t>10</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4260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8" name="Содержимое 7"/>
          <p:cNvGraphicFramePr>
            <a:graphicFrameLocks noGrp="1"/>
          </p:cNvGraphicFramePr>
          <p:nvPr>
            <p:ph idx="1"/>
            <p:extLst>
              <p:ext uri="{D42A27DB-BD31-4B8C-83A1-F6EECF244321}">
                <p14:modId xmlns:p14="http://schemas.microsoft.com/office/powerpoint/2010/main" val="3404734032"/>
              </p:ext>
            </p:extLst>
          </p:nvPr>
        </p:nvGraphicFramePr>
        <p:xfrm>
          <a:off x="214283" y="1357293"/>
          <a:ext cx="8715435" cy="5313844"/>
        </p:xfrm>
        <a:graphic>
          <a:graphicData uri="http://schemas.openxmlformats.org/drawingml/2006/table">
            <a:tbl>
              <a:tblPr firstRow="1" bandRow="1">
                <a:tableStyleId>{5C22544A-7EE6-4342-B048-85BDC9FD1C3A}</a:tableStyleId>
              </a:tblPr>
              <a:tblGrid>
                <a:gridCol w="1989376">
                  <a:extLst>
                    <a:ext uri="{9D8B030D-6E8A-4147-A177-3AD203B41FA5}">
                      <a16:colId xmlns:a16="http://schemas.microsoft.com/office/drawing/2014/main" val="20000"/>
                    </a:ext>
                  </a:extLst>
                </a:gridCol>
                <a:gridCol w="1496798">
                  <a:extLst>
                    <a:ext uri="{9D8B030D-6E8A-4147-A177-3AD203B41FA5}">
                      <a16:colId xmlns:a16="http://schemas.microsoft.com/office/drawing/2014/main" val="20001"/>
                    </a:ext>
                  </a:extLst>
                </a:gridCol>
                <a:gridCol w="2871807">
                  <a:extLst>
                    <a:ext uri="{9D8B030D-6E8A-4147-A177-3AD203B41FA5}">
                      <a16:colId xmlns:a16="http://schemas.microsoft.com/office/drawing/2014/main" val="20002"/>
                    </a:ext>
                  </a:extLst>
                </a:gridCol>
                <a:gridCol w="1428760">
                  <a:extLst>
                    <a:ext uri="{9D8B030D-6E8A-4147-A177-3AD203B41FA5}">
                      <a16:colId xmlns:a16="http://schemas.microsoft.com/office/drawing/2014/main" val="20003"/>
                    </a:ext>
                  </a:extLst>
                </a:gridCol>
                <a:gridCol w="928694">
                  <a:extLst>
                    <a:ext uri="{9D8B030D-6E8A-4147-A177-3AD203B41FA5}">
                      <a16:colId xmlns:a16="http://schemas.microsoft.com/office/drawing/2014/main" val="20004"/>
                    </a:ext>
                  </a:extLst>
                </a:gridCol>
              </a:tblGrid>
              <a:tr h="933865">
                <a:tc>
                  <a:txBody>
                    <a:bodyPr/>
                    <a:lstStyle/>
                    <a:p>
                      <a:pPr algn="ctr"/>
                      <a:r>
                        <a:rPr lang="ru-RU" sz="1600" dirty="0">
                          <a:latin typeface="Times New Roman" pitchFamily="18" charset="0"/>
                          <a:cs typeface="Times New Roman" pitchFamily="18" charset="0"/>
                        </a:rPr>
                        <a:t>Наименование предприятия</a:t>
                      </a:r>
                    </a:p>
                  </a:txBody>
                  <a:tcPr/>
                </a:tc>
                <a:tc>
                  <a:txBody>
                    <a:bodyPr/>
                    <a:lstStyle/>
                    <a:p>
                      <a:pPr algn="ctr"/>
                      <a:r>
                        <a:rPr lang="ru-RU" sz="1600" dirty="0">
                          <a:latin typeface="Times New Roman" pitchFamily="18" charset="0"/>
                          <a:cs typeface="Times New Roman" pitchFamily="18" charset="0"/>
                        </a:rPr>
                        <a:t>Дата включения в Реестр</a:t>
                      </a:r>
                    </a:p>
                  </a:txBody>
                  <a:tcPr/>
                </a:tc>
                <a:tc>
                  <a:txBody>
                    <a:bodyPr/>
                    <a:lstStyle/>
                    <a:p>
                      <a:pPr algn="ctr"/>
                      <a:r>
                        <a:rPr lang="ru-RU" sz="1600" dirty="0">
                          <a:latin typeface="Times New Roman" pitchFamily="18" charset="0"/>
                          <a:cs typeface="Times New Roman" pitchFamily="18" charset="0"/>
                        </a:rPr>
                        <a:t>Инвестиционный</a:t>
                      </a:r>
                      <a:r>
                        <a:rPr lang="ru-RU" sz="1600" baseline="0" dirty="0">
                          <a:latin typeface="Times New Roman" pitchFamily="18" charset="0"/>
                          <a:cs typeface="Times New Roman" pitchFamily="18" charset="0"/>
                        </a:rPr>
                        <a:t> проект</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Объем инвестиций, млн.руб.</a:t>
                      </a:r>
                    </a:p>
                  </a:txBody>
                  <a:tcPr/>
                </a:tc>
                <a:tc>
                  <a:txBody>
                    <a:bodyPr/>
                    <a:lstStyle/>
                    <a:p>
                      <a:pPr algn="ctr"/>
                      <a:r>
                        <a:rPr lang="ru-RU" sz="1600" dirty="0">
                          <a:latin typeface="Times New Roman" pitchFamily="18" charset="0"/>
                          <a:cs typeface="Times New Roman" pitchFamily="18" charset="0"/>
                        </a:rPr>
                        <a:t>Рабочие места, ед.</a:t>
                      </a:r>
                    </a:p>
                  </a:txBody>
                  <a:tcPr/>
                </a:tc>
                <a:extLst>
                  <a:ext uri="{0D108BD9-81ED-4DB2-BD59-A6C34878D82A}">
                    <a16:rowId xmlns:a16="http://schemas.microsoft.com/office/drawing/2014/main" val="10000"/>
                  </a:ext>
                </a:extLst>
              </a:tr>
              <a:tr h="861050">
                <a:tc>
                  <a:txBody>
                    <a:bodyPr/>
                    <a:lstStyle/>
                    <a:p>
                      <a:r>
                        <a:rPr lang="ru-RU" sz="1600" kern="1200" dirty="0">
                          <a:solidFill>
                            <a:schemeClr val="tx1"/>
                          </a:solidFill>
                          <a:latin typeface="Times New Roman" pitchFamily="18" charset="0"/>
                          <a:ea typeface="+mn-ea"/>
                          <a:cs typeface="Times New Roman" pitchFamily="18" charset="0"/>
                        </a:rPr>
                        <a:t>ООО «</a:t>
                      </a:r>
                      <a:r>
                        <a:rPr lang="ru-RU" sz="1600" kern="1200" dirty="0" err="1">
                          <a:solidFill>
                            <a:schemeClr val="tx1"/>
                          </a:solidFill>
                          <a:latin typeface="Times New Roman" pitchFamily="18" charset="0"/>
                          <a:ea typeface="+mn-ea"/>
                          <a:cs typeface="Times New Roman" pitchFamily="18" charset="0"/>
                        </a:rPr>
                        <a:t>Блэкрам-Наволоки</a:t>
                      </a:r>
                      <a:r>
                        <a:rPr lang="ru-RU" sz="1600" kern="1200" dirty="0">
                          <a:solidFill>
                            <a:schemeClr val="tx1"/>
                          </a:solidFill>
                          <a:latin typeface="Times New Roman" pitchFamily="18" charset="0"/>
                          <a:ea typeface="+mn-ea"/>
                          <a:cs typeface="Times New Roman" pitchFamily="18" charset="0"/>
                        </a:rPr>
                        <a:t>»</a:t>
                      </a:r>
                      <a:endParaRPr lang="ru-RU" sz="1600" dirty="0">
                        <a:latin typeface="Times New Roman" pitchFamily="18" charset="0"/>
                        <a:cs typeface="Times New Roman" pitchFamily="18" charset="0"/>
                      </a:endParaRPr>
                    </a:p>
                  </a:txBody>
                  <a:tcPr/>
                </a:tc>
                <a:tc>
                  <a:txBody>
                    <a:bodyPr/>
                    <a:lstStyle/>
                    <a:p>
                      <a:pPr algn="ctr"/>
                      <a:r>
                        <a:rPr lang="ru-RU" sz="1600" kern="1200" dirty="0">
                          <a:solidFill>
                            <a:schemeClr val="tx1"/>
                          </a:solidFill>
                          <a:latin typeface="Times New Roman" pitchFamily="18" charset="0"/>
                          <a:ea typeface="+mn-ea"/>
                          <a:cs typeface="Times New Roman" pitchFamily="18" charset="0"/>
                        </a:rPr>
                        <a:t>02.02.2021</a:t>
                      </a:r>
                      <a:endParaRPr lang="ru-RU" sz="1600" dirty="0">
                        <a:latin typeface="Times New Roman" pitchFamily="18" charset="0"/>
                        <a:cs typeface="Times New Roman" pitchFamily="18" charset="0"/>
                      </a:endParaRPr>
                    </a:p>
                  </a:txBody>
                  <a:tcPr/>
                </a:tc>
                <a:tc>
                  <a:txBody>
                    <a:bodyPr/>
                    <a:lstStyle/>
                    <a:p>
                      <a:r>
                        <a:rPr lang="ru-RU" sz="1600" kern="1200" dirty="0">
                          <a:solidFill>
                            <a:schemeClr val="tx1"/>
                          </a:solidFill>
                          <a:latin typeface="Times New Roman" pitchFamily="18" charset="0"/>
                          <a:ea typeface="+mn-ea"/>
                          <a:cs typeface="Times New Roman" pitchFamily="18" charset="0"/>
                        </a:rPr>
                        <a:t>Создание производства текстильного полотна</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291,5</a:t>
                      </a:r>
                    </a:p>
                  </a:txBody>
                  <a:tcPr/>
                </a:tc>
                <a:tc>
                  <a:txBody>
                    <a:bodyPr/>
                    <a:lstStyle/>
                    <a:p>
                      <a:pPr algn="ctr"/>
                      <a:r>
                        <a:rPr lang="ru-RU" sz="1600" dirty="0">
                          <a:latin typeface="Times New Roman" pitchFamily="18" charset="0"/>
                          <a:cs typeface="Times New Roman" pitchFamily="18" charset="0"/>
                        </a:rPr>
                        <a:t>150</a:t>
                      </a:r>
                    </a:p>
                  </a:txBody>
                  <a:tcPr/>
                </a:tc>
                <a:extLst>
                  <a:ext uri="{0D108BD9-81ED-4DB2-BD59-A6C34878D82A}">
                    <a16:rowId xmlns:a16="http://schemas.microsoft.com/office/drawing/2014/main" val="10001"/>
                  </a:ext>
                </a:extLst>
              </a:tr>
              <a:tr h="896499">
                <a:tc>
                  <a:txBody>
                    <a:bodyPr/>
                    <a:lstStyle/>
                    <a:p>
                      <a:r>
                        <a:rPr lang="ru-RU" sz="1600" kern="1200" dirty="0">
                          <a:solidFill>
                            <a:schemeClr val="tx1"/>
                          </a:solidFill>
                          <a:latin typeface="Times New Roman" pitchFamily="18" charset="0"/>
                          <a:ea typeface="+mn-ea"/>
                          <a:cs typeface="Times New Roman" pitchFamily="18" charset="0"/>
                        </a:rPr>
                        <a:t>ООО «Фабрика Энергия»</a:t>
                      </a:r>
                      <a:endParaRPr lang="ru-RU" sz="1600" dirty="0">
                        <a:latin typeface="Times New Roman" pitchFamily="18" charset="0"/>
                        <a:cs typeface="Times New Roman" pitchFamily="18" charset="0"/>
                      </a:endParaRPr>
                    </a:p>
                  </a:txBody>
                  <a:tcPr/>
                </a:tc>
                <a:tc>
                  <a:txBody>
                    <a:bodyPr/>
                    <a:lstStyle/>
                    <a:p>
                      <a:pPr algn="ctr"/>
                      <a:r>
                        <a:rPr lang="ru-RU" sz="1600" kern="1200" dirty="0">
                          <a:solidFill>
                            <a:schemeClr val="tx1"/>
                          </a:solidFill>
                          <a:latin typeface="Times New Roman" pitchFamily="18" charset="0"/>
                          <a:ea typeface="+mn-ea"/>
                          <a:cs typeface="Times New Roman" pitchFamily="18" charset="0"/>
                        </a:rPr>
                        <a:t>12.02.2021</a:t>
                      </a:r>
                      <a:endParaRPr lang="ru-RU" sz="1600" dirty="0">
                        <a:latin typeface="Times New Roman" pitchFamily="18" charset="0"/>
                        <a:cs typeface="Times New Roman" pitchFamily="18"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ru-RU" sz="1600" kern="1200" dirty="0">
                          <a:solidFill>
                            <a:schemeClr val="tx1"/>
                          </a:solidFill>
                          <a:latin typeface="Times New Roman" pitchFamily="18" charset="0"/>
                          <a:ea typeface="+mn-ea"/>
                          <a:cs typeface="Times New Roman" pitchFamily="18" charset="0"/>
                        </a:rPr>
                        <a:t>Создание современной швейной фабрики по производству спецодежды</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156,4</a:t>
                      </a:r>
                    </a:p>
                  </a:txBody>
                  <a:tcPr/>
                </a:tc>
                <a:tc>
                  <a:txBody>
                    <a:bodyPr/>
                    <a:lstStyle/>
                    <a:p>
                      <a:pPr algn="ctr"/>
                      <a:r>
                        <a:rPr lang="ru-RU" sz="1600" dirty="0">
                          <a:latin typeface="Times New Roman" pitchFamily="18" charset="0"/>
                          <a:cs typeface="Times New Roman" pitchFamily="18" charset="0"/>
                        </a:rPr>
                        <a:t>169</a:t>
                      </a:r>
                    </a:p>
                  </a:txBody>
                  <a:tcPr/>
                </a:tc>
                <a:extLst>
                  <a:ext uri="{0D108BD9-81ED-4DB2-BD59-A6C34878D82A}">
                    <a16:rowId xmlns:a16="http://schemas.microsoft.com/office/drawing/2014/main" val="10002"/>
                  </a:ext>
                </a:extLst>
              </a:tr>
              <a:tr h="659131">
                <a:tc>
                  <a:txBody>
                    <a:bodyPr/>
                    <a:lstStyle/>
                    <a:p>
                      <a:r>
                        <a:rPr lang="ru-RU" sz="1600" kern="1200" dirty="0">
                          <a:solidFill>
                            <a:schemeClr val="tx1"/>
                          </a:solidFill>
                          <a:latin typeface="Times New Roman" pitchFamily="18" charset="0"/>
                          <a:ea typeface="+mn-ea"/>
                          <a:cs typeface="Times New Roman" pitchFamily="18" charset="0"/>
                        </a:rPr>
                        <a:t>ООО «Наше дело»</a:t>
                      </a:r>
                      <a:endParaRPr lang="ru-RU" sz="1600" dirty="0">
                        <a:latin typeface="Times New Roman" pitchFamily="18" charset="0"/>
                        <a:cs typeface="Times New Roman" pitchFamily="18" charset="0"/>
                      </a:endParaRPr>
                    </a:p>
                  </a:txBody>
                  <a:tcPr/>
                </a:tc>
                <a:tc>
                  <a:txBody>
                    <a:bodyPr/>
                    <a:lstStyle/>
                    <a:p>
                      <a:pPr algn="ctr"/>
                      <a:r>
                        <a:rPr lang="ru-RU" sz="1600" kern="1200" dirty="0">
                          <a:solidFill>
                            <a:schemeClr val="tx1"/>
                          </a:solidFill>
                          <a:latin typeface="Times New Roman" pitchFamily="18" charset="0"/>
                          <a:ea typeface="+mn-ea"/>
                          <a:cs typeface="Times New Roman" pitchFamily="18" charset="0"/>
                        </a:rPr>
                        <a:t>12.02.2021</a:t>
                      </a:r>
                      <a:endParaRPr lang="ru-RU" sz="1600" dirty="0">
                        <a:latin typeface="Times New Roman" pitchFamily="18" charset="0"/>
                        <a:cs typeface="Times New Roman" pitchFamily="18" charset="0"/>
                      </a:endParaRPr>
                    </a:p>
                  </a:txBody>
                  <a:tcPr/>
                </a:tc>
                <a:tc>
                  <a:txBody>
                    <a:bodyPr/>
                    <a:lstStyle/>
                    <a:p>
                      <a:r>
                        <a:rPr lang="ru-RU" sz="1600" kern="1200" dirty="0">
                          <a:solidFill>
                            <a:schemeClr val="tx1"/>
                          </a:solidFill>
                          <a:latin typeface="Times New Roman" pitchFamily="18" charset="0"/>
                          <a:ea typeface="+mn-ea"/>
                          <a:cs typeface="Times New Roman" pitchFamily="18" charset="0"/>
                        </a:rPr>
                        <a:t>Организация производства ПВХ обложек</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9,8</a:t>
                      </a:r>
                    </a:p>
                  </a:txBody>
                  <a:tcPr/>
                </a:tc>
                <a:tc>
                  <a:txBody>
                    <a:bodyPr/>
                    <a:lstStyle/>
                    <a:p>
                      <a:pPr algn="ctr"/>
                      <a:r>
                        <a:rPr lang="ru-RU" sz="1600" dirty="0">
                          <a:latin typeface="Times New Roman" pitchFamily="18" charset="0"/>
                          <a:cs typeface="Times New Roman" pitchFamily="18" charset="0"/>
                        </a:rPr>
                        <a:t>17</a:t>
                      </a:r>
                    </a:p>
                  </a:txBody>
                  <a:tcPr/>
                </a:tc>
                <a:extLst>
                  <a:ext uri="{0D108BD9-81ED-4DB2-BD59-A6C34878D82A}">
                    <a16:rowId xmlns:a16="http://schemas.microsoft.com/office/drawing/2014/main" val="10003"/>
                  </a:ext>
                </a:extLst>
              </a:tr>
              <a:tr h="896499">
                <a:tc>
                  <a:txBody>
                    <a:bodyPr/>
                    <a:lstStyle/>
                    <a:p>
                      <a:r>
                        <a:rPr lang="ru-RU" sz="1600" kern="1200" dirty="0">
                          <a:solidFill>
                            <a:schemeClr val="tx1"/>
                          </a:solidFill>
                          <a:latin typeface="Times New Roman" pitchFamily="18" charset="0"/>
                          <a:ea typeface="+mn-ea"/>
                          <a:cs typeface="Times New Roman" pitchFamily="18" charset="0"/>
                        </a:rPr>
                        <a:t>ООО «Текстильная компания «Гарант»</a:t>
                      </a:r>
                      <a:endParaRPr lang="ru-RU" sz="1600" dirty="0">
                        <a:latin typeface="Times New Roman" pitchFamily="18" charset="0"/>
                        <a:cs typeface="Times New Roman" pitchFamily="18" charset="0"/>
                      </a:endParaRPr>
                    </a:p>
                  </a:txBody>
                  <a:tcPr/>
                </a:tc>
                <a:tc>
                  <a:txBody>
                    <a:bodyPr/>
                    <a:lstStyle/>
                    <a:p>
                      <a:pPr algn="ctr"/>
                      <a:r>
                        <a:rPr lang="ru-RU" sz="1600" kern="1200" dirty="0">
                          <a:solidFill>
                            <a:schemeClr val="tx1"/>
                          </a:solidFill>
                          <a:latin typeface="Times New Roman" pitchFamily="18" charset="0"/>
                          <a:ea typeface="+mn-ea"/>
                          <a:cs typeface="Times New Roman" pitchFamily="18" charset="0"/>
                        </a:rPr>
                        <a:t>15.02.2021</a:t>
                      </a:r>
                      <a:endParaRPr lang="ru-RU" sz="1600" dirty="0">
                        <a:latin typeface="Times New Roman" pitchFamily="18" charset="0"/>
                        <a:cs typeface="Times New Roman" pitchFamily="18" charset="0"/>
                      </a:endParaRPr>
                    </a:p>
                  </a:txBody>
                  <a:tcPr/>
                </a:tc>
                <a:tc>
                  <a:txBody>
                    <a:bodyPr/>
                    <a:lstStyle/>
                    <a:p>
                      <a:r>
                        <a:rPr lang="ru-RU" sz="1600" kern="1200" dirty="0">
                          <a:solidFill>
                            <a:schemeClr val="tx1"/>
                          </a:solidFill>
                          <a:latin typeface="Times New Roman" pitchFamily="18" charset="0"/>
                          <a:ea typeface="+mn-ea"/>
                          <a:cs typeface="Times New Roman" pitchFamily="18" charset="0"/>
                        </a:rPr>
                        <a:t>Создание ткацкого производства для хлопчатобумажных тканей для домашнего текстиля</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79,2</a:t>
                      </a:r>
                    </a:p>
                  </a:txBody>
                  <a:tcPr/>
                </a:tc>
                <a:tc>
                  <a:txBody>
                    <a:bodyPr/>
                    <a:lstStyle/>
                    <a:p>
                      <a:pPr algn="ctr"/>
                      <a:r>
                        <a:rPr lang="ru-RU" sz="1600" dirty="0">
                          <a:latin typeface="Times New Roman" pitchFamily="18" charset="0"/>
                          <a:cs typeface="Times New Roman" pitchFamily="18" charset="0"/>
                        </a:rPr>
                        <a:t>17</a:t>
                      </a:r>
                    </a:p>
                  </a:txBody>
                  <a:tcPr/>
                </a:tc>
                <a:extLst>
                  <a:ext uri="{0D108BD9-81ED-4DB2-BD59-A6C34878D82A}">
                    <a16:rowId xmlns:a16="http://schemas.microsoft.com/office/drawing/2014/main" val="10004"/>
                  </a:ext>
                </a:extLst>
              </a:tr>
              <a:tr h="896499">
                <a:tc>
                  <a:txBody>
                    <a:bodyPr/>
                    <a:lstStyle/>
                    <a:p>
                      <a:r>
                        <a:rPr lang="ru-RU" sz="1600" kern="1200" dirty="0">
                          <a:solidFill>
                            <a:schemeClr val="tx1"/>
                          </a:solidFill>
                          <a:latin typeface="Times New Roman" pitchFamily="18" charset="0"/>
                          <a:ea typeface="+mn-ea"/>
                          <a:cs typeface="Times New Roman" pitchFamily="18" charset="0"/>
                        </a:rPr>
                        <a:t>ООО «</a:t>
                      </a:r>
                      <a:r>
                        <a:rPr lang="ru-RU" sz="1600" kern="1200" dirty="0" err="1">
                          <a:solidFill>
                            <a:schemeClr val="tx1"/>
                          </a:solidFill>
                          <a:latin typeface="Times New Roman" pitchFamily="18" charset="0"/>
                          <a:ea typeface="+mn-ea"/>
                          <a:cs typeface="Times New Roman" pitchFamily="18" charset="0"/>
                        </a:rPr>
                        <a:t>Новатекс</a:t>
                      </a:r>
                      <a:r>
                        <a:rPr lang="ru-RU" sz="1600" kern="1200" dirty="0">
                          <a:solidFill>
                            <a:schemeClr val="tx1"/>
                          </a:solidFill>
                          <a:latin typeface="Times New Roman" pitchFamily="18" charset="0"/>
                          <a:ea typeface="+mn-ea"/>
                          <a:cs typeface="Times New Roman" pitchFamily="18" charset="0"/>
                        </a:rPr>
                        <a:t>»</a:t>
                      </a:r>
                      <a:endParaRPr lang="ru-RU" sz="1600" dirty="0">
                        <a:latin typeface="Times New Roman" pitchFamily="18" charset="0"/>
                        <a:cs typeface="Times New Roman" pitchFamily="18" charset="0"/>
                      </a:endParaRPr>
                    </a:p>
                  </a:txBody>
                  <a:tcPr/>
                </a:tc>
                <a:tc>
                  <a:txBody>
                    <a:bodyPr/>
                    <a:lstStyle/>
                    <a:p>
                      <a:pPr algn="ctr"/>
                      <a:r>
                        <a:rPr lang="ru-RU" sz="1600" kern="1200" dirty="0">
                          <a:solidFill>
                            <a:schemeClr val="tx1"/>
                          </a:solidFill>
                          <a:latin typeface="Times New Roman" pitchFamily="18" charset="0"/>
                          <a:ea typeface="+mn-ea"/>
                          <a:cs typeface="Times New Roman" pitchFamily="18" charset="0"/>
                        </a:rPr>
                        <a:t>15.02.2021</a:t>
                      </a:r>
                      <a:endParaRPr lang="ru-RU" sz="1600" dirty="0">
                        <a:latin typeface="Times New Roman" pitchFamily="18" charset="0"/>
                        <a:cs typeface="Times New Roman" pitchFamily="18" charset="0"/>
                      </a:endParaRPr>
                    </a:p>
                  </a:txBody>
                  <a:tcPr/>
                </a:tc>
                <a:tc>
                  <a:txBody>
                    <a:bodyPr/>
                    <a:lstStyle/>
                    <a:p>
                      <a:r>
                        <a:rPr lang="ru-RU" sz="1600" kern="1200" dirty="0">
                          <a:solidFill>
                            <a:schemeClr val="tx1"/>
                          </a:solidFill>
                          <a:latin typeface="Times New Roman" pitchFamily="18" charset="0"/>
                          <a:ea typeface="+mn-ea"/>
                          <a:cs typeface="Times New Roman" pitchFamily="18" charset="0"/>
                        </a:rPr>
                        <a:t>Создание комплекса по производству регенерированного волокна</a:t>
                      </a:r>
                      <a:endParaRPr lang="ru-RU" sz="1600" dirty="0">
                        <a:latin typeface="Times New Roman" pitchFamily="18" charset="0"/>
                        <a:cs typeface="Times New Roman" pitchFamily="18" charset="0"/>
                      </a:endParaRPr>
                    </a:p>
                  </a:txBody>
                  <a:tcPr/>
                </a:tc>
                <a:tc>
                  <a:txBody>
                    <a:bodyPr/>
                    <a:lstStyle/>
                    <a:p>
                      <a:pPr algn="ctr"/>
                      <a:r>
                        <a:rPr lang="ru-RU" sz="1600" dirty="0">
                          <a:latin typeface="Times New Roman" pitchFamily="18" charset="0"/>
                          <a:cs typeface="Times New Roman" pitchFamily="18" charset="0"/>
                        </a:rPr>
                        <a:t>71,8</a:t>
                      </a:r>
                    </a:p>
                  </a:txBody>
                  <a:tcPr/>
                </a:tc>
                <a:tc>
                  <a:txBody>
                    <a:bodyPr/>
                    <a:lstStyle/>
                    <a:p>
                      <a:pPr algn="ctr"/>
                      <a:r>
                        <a:rPr lang="ru-RU" sz="1600" dirty="0">
                          <a:latin typeface="Times New Roman" pitchFamily="18" charset="0"/>
                          <a:cs typeface="Times New Roman" pitchFamily="18" charset="0"/>
                        </a:rPr>
                        <a:t>97</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4260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ТОСЭР Наволоки</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pic>
        <p:nvPicPr>
          <p:cNvPr id="3074" name="Picture 2" descr="https://kineshemec.ru/files/images/news/2017/11/16/11782_o48604659.jpg"/>
          <p:cNvPicPr>
            <a:picLocks noChangeAspect="1" noChangeArrowheads="1"/>
          </p:cNvPicPr>
          <p:nvPr/>
        </p:nvPicPr>
        <p:blipFill>
          <a:blip r:embed="rId3">
            <a:lum bright="20000" contrast="-20000"/>
          </a:blip>
          <a:srcRect/>
          <a:stretch>
            <a:fillRect/>
          </a:stretch>
        </p:blipFill>
        <p:spPr bwMode="auto">
          <a:xfrm>
            <a:off x="0" y="1285860"/>
            <a:ext cx="9144000" cy="5615102"/>
          </a:xfrm>
          <a:prstGeom prst="rect">
            <a:avLst/>
          </a:prstGeom>
          <a:noFill/>
        </p:spPr>
      </p:pic>
      <p:graphicFrame>
        <p:nvGraphicFramePr>
          <p:cNvPr id="16" name="Содержимое 15"/>
          <p:cNvGraphicFramePr>
            <a:graphicFrameLocks noGrp="1"/>
          </p:cNvGraphicFramePr>
          <p:nvPr>
            <p:ph idx="1"/>
          </p:nvPr>
        </p:nvGraphicFramePr>
        <p:xfrm>
          <a:off x="357158" y="1825625"/>
          <a:ext cx="700092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17"/>
          <p:cNvSpPr txBox="1"/>
          <p:nvPr/>
        </p:nvSpPr>
        <p:spPr>
          <a:xfrm>
            <a:off x="0" y="6000768"/>
            <a:ext cx="2357422" cy="646331"/>
          </a:xfrm>
          <a:prstGeom prst="rect">
            <a:avLst/>
          </a:prstGeom>
          <a:noFill/>
        </p:spPr>
        <p:txBody>
          <a:bodyPr wrap="square" rtlCol="0">
            <a:spAutoFit/>
          </a:bodyPr>
          <a:lstStyle/>
          <a:p>
            <a:pPr algn="ctr"/>
            <a:r>
              <a:rPr lang="ru-RU" sz="3600" b="1" dirty="0">
                <a:solidFill>
                  <a:schemeClr val="accent5">
                    <a:lumMod val="50000"/>
                  </a:schemeClr>
                </a:solidFill>
                <a:latin typeface="Times New Roman" pitchFamily="18" charset="0"/>
                <a:cs typeface="Times New Roman" pitchFamily="18" charset="0"/>
              </a:rPr>
              <a:t>2018 год</a:t>
            </a:r>
          </a:p>
        </p:txBody>
      </p:sp>
      <p:sp>
        <p:nvSpPr>
          <p:cNvPr id="19" name="TextBox 18"/>
          <p:cNvSpPr txBox="1"/>
          <p:nvPr/>
        </p:nvSpPr>
        <p:spPr>
          <a:xfrm>
            <a:off x="6786578" y="2428868"/>
            <a:ext cx="2357422" cy="646331"/>
          </a:xfrm>
          <a:prstGeom prst="rect">
            <a:avLst/>
          </a:prstGeom>
          <a:noFill/>
        </p:spPr>
        <p:txBody>
          <a:bodyPr wrap="square" rtlCol="0">
            <a:spAutoFit/>
          </a:bodyPr>
          <a:lstStyle/>
          <a:p>
            <a:pPr algn="r"/>
            <a:r>
              <a:rPr lang="ru-RU" sz="3600" b="1" dirty="0">
                <a:solidFill>
                  <a:schemeClr val="accent5">
                    <a:lumMod val="50000"/>
                  </a:schemeClr>
                </a:solidFill>
                <a:latin typeface="Times New Roman" pitchFamily="18" charset="0"/>
                <a:cs typeface="Times New Roman" pitchFamily="18" charset="0"/>
              </a:rPr>
              <a:t>2021 год</a:t>
            </a:r>
          </a:p>
        </p:txBody>
      </p:sp>
    </p:spTree>
    <p:extLst>
      <p:ext uri="{BB962C8B-B14F-4D97-AF65-F5344CB8AC3E}">
        <p14:creationId xmlns:p14="http://schemas.microsoft.com/office/powerpoint/2010/main" val="374260050"/>
      </p:ext>
    </p:extLst>
  </p:cSld>
  <p:clrMapOvr>
    <a:masterClrMapping/>
  </p:clrMapOvr>
</p:sld>
</file>

<file path=ppt/theme/theme1.xml><?xml version="1.0" encoding="utf-8"?>
<a:theme xmlns:a="http://schemas.openxmlformats.org/drawingml/2006/main" name="Тема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6">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Тема2</Template>
  <TotalTime>5096</TotalTime>
  <Words>5154</Words>
  <Application>Microsoft Office PowerPoint</Application>
  <PresentationFormat>Экран (4:3)</PresentationFormat>
  <Paragraphs>564</Paragraphs>
  <Slides>37</Slides>
  <Notes>36</Notes>
  <HiddenSlides>0</HiddenSlides>
  <MMClips>0</MMClips>
  <ScaleCrop>false</ScaleCrop>
  <HeadingPairs>
    <vt:vector size="6" baseType="variant">
      <vt:variant>
        <vt:lpstr>Использованные шрифты</vt:lpstr>
      </vt:variant>
      <vt:variant>
        <vt:i4>5</vt:i4>
      </vt:variant>
      <vt:variant>
        <vt:lpstr>Тема</vt:lpstr>
      </vt:variant>
      <vt:variant>
        <vt:i4>5</vt:i4>
      </vt:variant>
      <vt:variant>
        <vt:lpstr>Заголовки слайдов</vt:lpstr>
      </vt:variant>
      <vt:variant>
        <vt:i4>37</vt:i4>
      </vt:variant>
    </vt:vector>
  </HeadingPairs>
  <TitlesOfParts>
    <vt:vector size="47" baseType="lpstr">
      <vt:lpstr>맑은 고딕</vt:lpstr>
      <vt:lpstr>Arial</vt:lpstr>
      <vt:lpstr>Calibri</vt:lpstr>
      <vt:lpstr>Calibri Light</vt:lpstr>
      <vt:lpstr>Times New Roman</vt:lpstr>
      <vt:lpstr>Тема2</vt:lpstr>
      <vt:lpstr>Custom Design</vt:lpstr>
      <vt:lpstr>Тема5</vt:lpstr>
      <vt:lpstr>Специальное оформление</vt:lpstr>
      <vt:lpstr>Тема6</vt:lpstr>
      <vt:lpstr>Презентация PowerPoint</vt:lpstr>
      <vt:lpstr>Территория опережающего социально-экономического развития (ТОСЭР)</vt:lpstr>
      <vt:lpstr>Резиденты ТОСЭР Наволоки</vt:lpstr>
      <vt:lpstr>Резиденты ТОСЭР Наволоки</vt:lpstr>
      <vt:lpstr>Резиденты ТОСЭР Наволоки</vt:lpstr>
      <vt:lpstr>Резиденты ТОСЭР Наволоки</vt:lpstr>
      <vt:lpstr>Резиденты ТОСЭР Наволоки</vt:lpstr>
      <vt:lpstr>Резиденты ТОСЭР Наволоки</vt:lpstr>
      <vt:lpstr>ТОСЭР Наволоки</vt:lpstr>
      <vt:lpstr>Презентация PowerPoint</vt:lpstr>
      <vt:lpstr>Презентация PowerPoint</vt:lpstr>
      <vt:lpstr>Развитие малого и среднего предпринимательства</vt:lpstr>
      <vt:lpstr>Финансы</vt:lpstr>
      <vt:lpstr>Презентация PowerPoint</vt:lpstr>
      <vt:lpstr>РАСХОДЫ 2020 год Жилищно-коммунальное хозяйство</vt:lpstr>
      <vt:lpstr>Презентация PowerPoint</vt:lpstr>
      <vt:lpstr>РАСХОДЫ 2020 год Коммунальное хозяйство</vt:lpstr>
      <vt:lpstr>РАСХОДЫ 2020 год Благоустройство</vt:lpstr>
      <vt:lpstr>РАСХОДЫ 2020 год Благоустройство</vt:lpstr>
      <vt:lpstr>РАСХОДЫ 2020 год Благоустройство</vt:lpstr>
      <vt:lpstr>Презентация PowerPoint</vt:lpstr>
      <vt:lpstr>РАСХОДЫ 2020 год Дорожное хозяйство. Содержание дорог </vt:lpstr>
      <vt:lpstr>РАСХОДЫ 2020 год Дорожное хозяйство. Ремонт дорог</vt:lpstr>
      <vt:lpstr>Презентация PowerPoint</vt:lpstr>
      <vt:lpstr>Контрактная служба</vt:lpstr>
      <vt:lpstr>Социальная политика  и работа с населением</vt:lpstr>
      <vt:lpstr>Молодежная политика</vt:lpstr>
      <vt:lpstr>Культура</vt:lpstr>
      <vt:lpstr>Культура</vt:lpstr>
      <vt:lpstr>РАСХОДЫ 2020 год Культура</vt:lpstr>
      <vt:lpstr>Физическая культура и спорт</vt:lpstr>
      <vt:lpstr>Физическая культура и спорт</vt:lpstr>
      <vt:lpstr>РАСХОДЫ 2020 год Физическая культура и спорт</vt:lpstr>
      <vt:lpstr>Развитие институтов гражданского общества</vt:lpstr>
      <vt:lpstr>Развитие институтов гражданского общества</vt:lpstr>
      <vt:lpstr>Территориальное общественное самоуправление</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EKulakova</dc:creator>
  <cp:lastModifiedBy>user</cp:lastModifiedBy>
  <cp:revision>718</cp:revision>
  <dcterms:created xsi:type="dcterms:W3CDTF">2019-03-07T05:55:32Z</dcterms:created>
  <dcterms:modified xsi:type="dcterms:W3CDTF">2021-04-20T13:50:09Z</dcterms:modified>
</cp:coreProperties>
</file>