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diagrams/drawing4.xml" ContentType="application/vnd.ms-office.drawingml.diagramDrawing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rawings/drawing1.xml" ContentType="application/vnd.openxmlformats-officedocument.drawingml.chartshapes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drawing6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60" r:id="rId4"/>
    <p:sldId id="283" r:id="rId5"/>
    <p:sldId id="284" r:id="rId6"/>
    <p:sldId id="285" r:id="rId7"/>
    <p:sldId id="286" r:id="rId8"/>
    <p:sldId id="261" r:id="rId9"/>
    <p:sldId id="269" r:id="rId10"/>
    <p:sldId id="287" r:id="rId11"/>
    <p:sldId id="262" r:id="rId12"/>
    <p:sldId id="263" r:id="rId13"/>
    <p:sldId id="265" r:id="rId14"/>
    <p:sldId id="266" r:id="rId15"/>
    <p:sldId id="268" r:id="rId16"/>
    <p:sldId id="281" r:id="rId17"/>
    <p:sldId id="280" r:id="rId18"/>
    <p:sldId id="282" r:id="rId19"/>
    <p:sldId id="25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203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025" autoAdjust="0"/>
    <p:restoredTop sz="96433" autoAdjust="0"/>
  </p:normalViewPr>
  <p:slideViewPr>
    <p:cSldViewPr snapToGrid="0">
      <p:cViewPr varScale="1">
        <p:scale>
          <a:sx n="104" d="100"/>
          <a:sy n="104" d="100"/>
        </p:scale>
        <p:origin x="-84" y="-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5.755701535903944E-2"/>
          <c:y val="9.0829468509885172E-2"/>
          <c:w val="0.55517827890287164"/>
          <c:h val="0.8234919076984862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00564253374929"/>
                  <c:y val="-0.13337889329842656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13405,9; </a:t>
                    </a:r>
                    <a:endParaRPr lang="ru-RU" dirty="0" smtClean="0"/>
                  </a:p>
                  <a:p>
                    <a:r>
                      <a:rPr lang="en-US" dirty="0" smtClean="0"/>
                      <a:t>20</a:t>
                    </a:r>
                    <a:r>
                      <a:rPr lang="en-US" dirty="0"/>
                      <a:t>%</a:t>
                    </a:r>
                  </a:p>
                </c:rich>
              </c:tx>
              <c:showVal val="1"/>
              <c:showPercent val="1"/>
            </c:dLbl>
            <c:dLbl>
              <c:idx val="1"/>
              <c:layout>
                <c:manualLayout>
                  <c:x val="-4.7129518085001688E-2"/>
                  <c:y val="-0.19365107691184552"/>
                </c:manualLayout>
              </c:layout>
              <c:tx>
                <c:rich>
                  <a:bodyPr/>
                  <a:lstStyle/>
                  <a:p>
                    <a:endParaRPr lang="ru-RU" dirty="0" smtClean="0"/>
                  </a:p>
                  <a:p>
                    <a:r>
                      <a:rPr lang="en-US" dirty="0" smtClean="0"/>
                      <a:t>294,4</a:t>
                    </a:r>
                    <a:r>
                      <a:rPr lang="en-US" dirty="0"/>
                      <a:t>; </a:t>
                    </a:r>
                    <a:endParaRPr lang="ru-RU" dirty="0" smtClean="0"/>
                  </a:p>
                  <a:p>
                    <a:r>
                      <a:rPr lang="en-US" dirty="0" smtClean="0"/>
                      <a:t>1</a:t>
                    </a:r>
                    <a:r>
                      <a:rPr lang="en-US" dirty="0"/>
                      <a:t>%</a:t>
                    </a:r>
                  </a:p>
                </c:rich>
              </c:tx>
              <c:showVal val="1"/>
              <c:showPercent val="1"/>
            </c:dLbl>
            <c:dLbl>
              <c:idx val="3"/>
              <c:layout>
                <c:manualLayout>
                  <c:x val="-0.15481680586688462"/>
                  <c:y val="0.29455267752670244"/>
                </c:manualLayout>
              </c:layout>
              <c:tx>
                <c:rich>
                  <a:bodyPr/>
                  <a:lstStyle/>
                  <a:p>
                    <a:endParaRPr lang="ru-RU" dirty="0" smtClean="0"/>
                  </a:p>
                  <a:p>
                    <a:r>
                      <a:rPr lang="en-US" dirty="0" smtClean="0"/>
                      <a:t>11346,6</a:t>
                    </a:r>
                    <a:r>
                      <a:rPr lang="en-US" dirty="0"/>
                      <a:t>; </a:t>
                    </a:r>
                    <a:endParaRPr lang="ru-RU" dirty="0" smtClean="0"/>
                  </a:p>
                  <a:p>
                    <a:r>
                      <a:rPr lang="en-US" dirty="0" smtClean="0"/>
                      <a:t>17</a:t>
                    </a:r>
                    <a:r>
                      <a:rPr lang="en-US" dirty="0"/>
                      <a:t>%</a:t>
                    </a:r>
                  </a:p>
                </c:rich>
              </c:tx>
              <c:showVal val="1"/>
              <c:showPercent val="1"/>
            </c:dLbl>
            <c:dLbl>
              <c:idx val="4"/>
              <c:layout>
                <c:manualLayout>
                  <c:x val="1.1646380838062173E-2"/>
                  <c:y val="2.6311488208824192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24514,2; </a:t>
                    </a:r>
                    <a:endParaRPr lang="ru-RU" dirty="0" smtClean="0"/>
                  </a:p>
                  <a:p>
                    <a:r>
                      <a:rPr lang="en-US" dirty="0" smtClean="0"/>
                      <a:t>37</a:t>
                    </a:r>
                    <a:r>
                      <a:rPr lang="en-US" dirty="0"/>
                      <a:t>%</a:t>
                    </a:r>
                  </a:p>
                </c:rich>
              </c:tx>
              <c:showVal val="1"/>
              <c:showPercent val="1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dirty="0"/>
                      <a:t>49,1</a:t>
                    </a:r>
                    <a:r>
                      <a:rPr lang="en-US"/>
                      <a:t>; </a:t>
                    </a:r>
                    <a:endParaRPr lang="ru-RU" smtClean="0"/>
                  </a:p>
                  <a:p>
                    <a:r>
                      <a:rPr lang="en-US" smtClean="0"/>
                      <a:t>0</a:t>
                    </a:r>
                    <a:r>
                      <a:rPr lang="en-US" dirty="0"/>
                      <a:t>%</a:t>
                    </a:r>
                  </a:p>
                </c:rich>
              </c:tx>
              <c:showVal val="1"/>
              <c:showPercent val="1"/>
            </c:dLbl>
            <c:dLbl>
              <c:idx val="6"/>
              <c:layout>
                <c:manualLayout>
                  <c:x val="-2.8060842999059286E-2"/>
                  <c:y val="-9.4645149384636446E-2"/>
                </c:manualLayout>
              </c:layout>
              <c:tx>
                <c:rich>
                  <a:bodyPr/>
                  <a:lstStyle/>
                  <a:p>
                    <a:endParaRPr lang="ru-RU" dirty="0" smtClean="0"/>
                  </a:p>
                  <a:p>
                    <a:r>
                      <a:rPr lang="en-US" dirty="0" smtClean="0"/>
                      <a:t>12213,2;</a:t>
                    </a:r>
                    <a:endParaRPr lang="ru-RU" dirty="0" smtClean="0"/>
                  </a:p>
                  <a:p>
                    <a:r>
                      <a:rPr lang="en-US" dirty="0" smtClean="0"/>
                      <a:t> </a:t>
                    </a:r>
                    <a:r>
                      <a:rPr lang="en-US" dirty="0"/>
                      <a:t>18%</a:t>
                    </a:r>
                  </a:p>
                </c:rich>
              </c:tx>
              <c:showVal val="1"/>
              <c:showPercent val="1"/>
            </c:dLbl>
            <c:dLbl>
              <c:idx val="7"/>
              <c:layout>
                <c:manualLayout>
                  <c:x val="-7.6609834863549039E-2"/>
                  <c:y val="-0.15477477221707364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1326,2</a:t>
                    </a:r>
                    <a:r>
                      <a:rPr lang="en-US" dirty="0" smtClean="0"/>
                      <a:t>;</a:t>
                    </a:r>
                    <a:endParaRPr lang="ru-RU" dirty="0" smtClean="0"/>
                  </a:p>
                  <a:p>
                    <a:r>
                      <a:rPr lang="en-US" dirty="0" smtClean="0"/>
                      <a:t> </a:t>
                    </a:r>
                    <a:r>
                      <a:rPr lang="en-US" dirty="0"/>
                      <a:t>2%</a:t>
                    </a:r>
                  </a:p>
                </c:rich>
              </c:tx>
              <c:showVal val="1"/>
              <c:showPercent val="1"/>
            </c:dLbl>
            <c:dLbl>
              <c:idx val="8"/>
              <c:layout>
                <c:manualLayout>
                  <c:x val="5.9894629965520453E-2"/>
                  <c:y val="-0.10288447304222273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3067,3; </a:t>
                    </a:r>
                    <a:endParaRPr lang="ru-RU" dirty="0" smtClean="0"/>
                  </a:p>
                  <a:p>
                    <a:r>
                      <a:rPr lang="en-US" dirty="0" smtClean="0"/>
                      <a:t>5</a:t>
                    </a:r>
                    <a:r>
                      <a:rPr lang="en-US" dirty="0"/>
                      <a:t>%</a:t>
                    </a:r>
                  </a:p>
                </c:rich>
              </c:tx>
              <c:showVal val="1"/>
              <c:showPercent val="1"/>
            </c:dLbl>
            <c:txPr>
              <a:bodyPr/>
              <a:lstStyle/>
              <a:p>
                <a:pPr>
                  <a:defRPr sz="16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Percent val="1"/>
          </c:dLbls>
          <c:cat>
            <c:strRef>
              <c:f>Лист1!$A$2:$A$10</c:f>
              <c:strCache>
                <c:ptCount val="9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13405.9</c:v>
                </c:pt>
                <c:pt idx="1">
                  <c:v>294.39999999999981</c:v>
                </c:pt>
                <c:pt idx="2">
                  <c:v>69.3</c:v>
                </c:pt>
                <c:pt idx="3">
                  <c:v>11346.6</c:v>
                </c:pt>
                <c:pt idx="4">
                  <c:v>24514.2</c:v>
                </c:pt>
                <c:pt idx="5">
                  <c:v>49.1</c:v>
                </c:pt>
                <c:pt idx="6">
                  <c:v>12213.2</c:v>
                </c:pt>
                <c:pt idx="7">
                  <c:v>1326.2</c:v>
                </c:pt>
                <c:pt idx="8">
                  <c:v>3067.3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Лист1!$A$2:$A$10</c:f>
              <c:strCache>
                <c:ptCount val="9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</c:strCache>
            </c:strRef>
          </c:cat>
          <c:val>
            <c:numRef>
              <c:f>Лист1!$C$2:$C$10</c:f>
              <c:numCache>
                <c:formatCode>General</c:formatCode>
                <c:ptCount val="9"/>
                <c:pt idx="0">
                  <c:v>0</c:v>
                </c:pt>
                <c:pt idx="1">
                  <c:v>4.4413467659935348E-3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6594628334334738"/>
          <c:y val="1.7028003155399381E-2"/>
          <c:w val="0.33142214641454576"/>
          <c:h val="0.87982247836746641"/>
        </c:manualLayout>
      </c:layout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.12253254337082672"/>
          <c:y val="0.18719626464367595"/>
          <c:w val="0.57613333033501002"/>
          <c:h val="0.8126519932001666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3.411115103559377E-2"/>
                  <c:y val="-8.106289132182151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 </a:t>
                    </a:r>
                  </a:p>
                  <a:p>
                    <a:r>
                      <a:rPr lang="en-US" dirty="0" smtClean="0"/>
                      <a:t>2287</a:t>
                    </a:r>
                    <a:r>
                      <a:rPr lang="en-US" dirty="0"/>
                      <a:t>; </a:t>
                    </a:r>
                    <a:endParaRPr lang="ru-RU" dirty="0" smtClean="0"/>
                  </a:p>
                  <a:p>
                    <a:r>
                      <a:rPr lang="en-US" dirty="0" smtClean="0"/>
                      <a:t>9</a:t>
                    </a:r>
                    <a:r>
                      <a:rPr lang="en-US" dirty="0"/>
                      <a:t>%</a:t>
                    </a:r>
                  </a:p>
                </c:rich>
              </c:tx>
              <c:showVal val="1"/>
              <c:showPercent val="1"/>
            </c:dLbl>
            <c:dLbl>
              <c:idx val="1"/>
              <c:layout>
                <c:manualLayout>
                  <c:x val="-7.2217886880597076E-2"/>
                  <c:y val="0.31840257461808974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8337,2</a:t>
                    </a:r>
                    <a:r>
                      <a:rPr lang="en-US" dirty="0" smtClean="0"/>
                      <a:t>;</a:t>
                    </a:r>
                    <a:r>
                      <a:rPr lang="ru-RU" dirty="0" smtClean="0"/>
                      <a:t> </a:t>
                    </a:r>
                  </a:p>
                  <a:p>
                    <a:r>
                      <a:rPr lang="en-US" dirty="0" smtClean="0"/>
                      <a:t> </a:t>
                    </a:r>
                    <a:r>
                      <a:rPr lang="en-US" dirty="0"/>
                      <a:t>34%</a:t>
                    </a:r>
                  </a:p>
                </c:rich>
              </c:tx>
              <c:showVal val="1"/>
              <c:showPercent val="1"/>
            </c:dLbl>
            <c:dLbl>
              <c:idx val="2"/>
              <c:layout>
                <c:manualLayout>
                  <c:x val="6.0030898678839859E-2"/>
                  <c:y val="0.29515656889562536"/>
                </c:manualLayout>
              </c:layout>
              <c:tx>
                <c:rich>
                  <a:bodyPr/>
                  <a:lstStyle/>
                  <a:p>
                    <a:endParaRPr lang="ru-RU" dirty="0" smtClean="0"/>
                  </a:p>
                  <a:p>
                    <a:r>
                      <a:rPr lang="en-US" dirty="0" smtClean="0"/>
                      <a:t>13890</a:t>
                    </a:r>
                    <a:r>
                      <a:rPr lang="en-US" dirty="0"/>
                      <a:t>; </a:t>
                    </a:r>
                    <a:endParaRPr lang="ru-RU" dirty="0" smtClean="0"/>
                  </a:p>
                  <a:p>
                    <a:r>
                      <a:rPr lang="en-US" dirty="0" smtClean="0"/>
                      <a:t>57</a:t>
                    </a:r>
                    <a:r>
                      <a:rPr lang="en-US" dirty="0"/>
                      <a:t>%</a:t>
                    </a:r>
                  </a:p>
                </c:rich>
              </c:tx>
              <c:showVal val="1"/>
              <c:showPercent val="1"/>
            </c:dLbl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Расходы в области жилищного хозяйства</c:v>
                </c:pt>
                <c:pt idx="1">
                  <c:v>Расходы в области коммунального хозяйства</c:v>
                </c:pt>
                <c:pt idx="2">
                  <c:v>Расходы на благоустройство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2287</c:v>
                </c:pt>
                <c:pt idx="1">
                  <c:v>8337.2000000000007</c:v>
                </c:pt>
                <c:pt idx="2">
                  <c:v>13890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9663243634025351"/>
          <c:y val="4.9680605076310703E-2"/>
          <c:w val="0.29425297970342462"/>
          <c:h val="0.75327015504031669"/>
        </c:manualLayout>
      </c:layout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C7162D-8CEF-4FC9-8162-B779C49C820E}" type="doc">
      <dgm:prSet loTypeId="urn:microsoft.com/office/officeart/2005/8/layout/hierarchy1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BF5E26EF-C41E-480A-935B-840FFC902CB4}">
      <dgm:prSet phldrT="[Текст]" custT="1"/>
      <dgm:spPr/>
      <dgm:t>
        <a:bodyPr/>
        <a:lstStyle/>
        <a:p>
          <a:r>
            <a:rPr lang="ru-RU" sz="2800" b="1" dirty="0" smtClean="0"/>
            <a:t>Расходы</a:t>
          </a:r>
        </a:p>
        <a:p>
          <a:r>
            <a:rPr lang="ru-RU" sz="2800" b="1" dirty="0" smtClean="0"/>
            <a:t>66 286,2 тыс.руб.</a:t>
          </a:r>
        </a:p>
        <a:p>
          <a:endParaRPr lang="ru-RU" sz="3000" dirty="0"/>
        </a:p>
      </dgm:t>
    </dgm:pt>
    <dgm:pt modelId="{7E71BE71-FF78-4FF2-831E-F793164F0F6D}" type="parTrans" cxnId="{D3904336-19E1-40D1-904E-7D4DC9E41ABB}">
      <dgm:prSet/>
      <dgm:spPr/>
      <dgm:t>
        <a:bodyPr/>
        <a:lstStyle/>
        <a:p>
          <a:endParaRPr lang="ru-RU"/>
        </a:p>
      </dgm:t>
    </dgm:pt>
    <dgm:pt modelId="{14D9F69E-7BC6-42FD-8E38-53443C9F568A}" type="sibTrans" cxnId="{D3904336-19E1-40D1-904E-7D4DC9E41ABB}">
      <dgm:prSet/>
      <dgm:spPr/>
      <dgm:t>
        <a:bodyPr/>
        <a:lstStyle/>
        <a:p>
          <a:endParaRPr lang="ru-RU"/>
        </a:p>
      </dgm:t>
    </dgm:pt>
    <dgm:pt modelId="{A57CC44D-BD97-488B-83EE-8F749DC78C2D}">
      <dgm:prSet phldrT="[Текст]" custT="1"/>
      <dgm:spPr/>
      <dgm:t>
        <a:bodyPr/>
        <a:lstStyle/>
        <a:p>
          <a:r>
            <a:rPr lang="ru-RU" sz="2000" b="1" dirty="0" smtClean="0"/>
            <a:t>Программы</a:t>
          </a:r>
        </a:p>
        <a:p>
          <a:r>
            <a:rPr lang="ru-RU" sz="2000" b="1" dirty="0" smtClean="0"/>
            <a:t>53 914,0 тыс.руб.</a:t>
          </a:r>
        </a:p>
        <a:p>
          <a:r>
            <a:rPr lang="ru-RU" sz="2000" b="1" dirty="0" smtClean="0"/>
            <a:t>81,3%</a:t>
          </a:r>
          <a:endParaRPr lang="ru-RU" sz="2000" b="1" dirty="0"/>
        </a:p>
      </dgm:t>
    </dgm:pt>
    <dgm:pt modelId="{5A75C37B-E0EA-40AA-BDFB-4D520FE42EB5}" type="parTrans" cxnId="{988E9D73-79C8-4625-B12A-01F974FA1674}">
      <dgm:prSet/>
      <dgm:spPr/>
      <dgm:t>
        <a:bodyPr/>
        <a:lstStyle/>
        <a:p>
          <a:endParaRPr lang="ru-RU"/>
        </a:p>
      </dgm:t>
    </dgm:pt>
    <dgm:pt modelId="{5839F6FB-9C20-4927-B212-A3FDA07257A0}" type="sibTrans" cxnId="{988E9D73-79C8-4625-B12A-01F974FA1674}">
      <dgm:prSet/>
      <dgm:spPr/>
      <dgm:t>
        <a:bodyPr/>
        <a:lstStyle/>
        <a:p>
          <a:endParaRPr lang="ru-RU"/>
        </a:p>
      </dgm:t>
    </dgm:pt>
    <dgm:pt modelId="{4D0472E8-99DC-494F-92A9-4C03CDC4029A}">
      <dgm:prSet phldrT="[Текст]" custT="1"/>
      <dgm:spPr/>
      <dgm:t>
        <a:bodyPr/>
        <a:lstStyle/>
        <a:p>
          <a:r>
            <a:rPr lang="ru-RU" sz="2000" b="1" dirty="0" smtClean="0"/>
            <a:t>Внепрограммные направления деятельности </a:t>
          </a:r>
        </a:p>
        <a:p>
          <a:r>
            <a:rPr lang="ru-RU" sz="2000" b="1" dirty="0" smtClean="0"/>
            <a:t>12 372,2 тыс.руб.</a:t>
          </a:r>
        </a:p>
        <a:p>
          <a:r>
            <a:rPr lang="ru-RU" sz="2000" b="1" dirty="0" smtClean="0"/>
            <a:t>18,7%</a:t>
          </a:r>
          <a:endParaRPr lang="ru-RU" sz="2000" b="1" dirty="0"/>
        </a:p>
      </dgm:t>
    </dgm:pt>
    <dgm:pt modelId="{CB3EED9B-46BB-4EE4-9FB0-8FF8F42EE8E9}" type="parTrans" cxnId="{95FFC134-823E-4D04-A30E-C00698D7092E}">
      <dgm:prSet/>
      <dgm:spPr/>
      <dgm:t>
        <a:bodyPr/>
        <a:lstStyle/>
        <a:p>
          <a:endParaRPr lang="ru-RU"/>
        </a:p>
      </dgm:t>
    </dgm:pt>
    <dgm:pt modelId="{C2508D71-F845-4B2C-BDA6-955D7BE5514A}" type="sibTrans" cxnId="{95FFC134-823E-4D04-A30E-C00698D7092E}">
      <dgm:prSet/>
      <dgm:spPr/>
      <dgm:t>
        <a:bodyPr/>
        <a:lstStyle/>
        <a:p>
          <a:endParaRPr lang="ru-RU"/>
        </a:p>
      </dgm:t>
    </dgm:pt>
    <dgm:pt modelId="{1932E729-03F8-4FEC-93EA-078C149633EC}" type="pres">
      <dgm:prSet presAssocID="{42C7162D-8CEF-4FC9-8162-B779C49C820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8A67CD6-69F8-4E82-8034-25A9FB3122C8}" type="pres">
      <dgm:prSet presAssocID="{BF5E26EF-C41E-480A-935B-840FFC902CB4}" presName="hierRoot1" presStyleCnt="0"/>
      <dgm:spPr/>
    </dgm:pt>
    <dgm:pt modelId="{09C8EAF1-5854-49F5-8D6D-E1B4A267C7C2}" type="pres">
      <dgm:prSet presAssocID="{BF5E26EF-C41E-480A-935B-840FFC902CB4}" presName="composite" presStyleCnt="0"/>
      <dgm:spPr/>
    </dgm:pt>
    <dgm:pt modelId="{6C84BCEA-CEEE-4AD0-82D9-8F67E8BE7C01}" type="pres">
      <dgm:prSet presAssocID="{BF5E26EF-C41E-480A-935B-840FFC902CB4}" presName="background" presStyleLbl="node0" presStyleIdx="0" presStyleCnt="1"/>
      <dgm:spPr/>
    </dgm:pt>
    <dgm:pt modelId="{24F37ABB-9B0E-4D17-868F-732648C2EB1E}" type="pres">
      <dgm:prSet presAssocID="{BF5E26EF-C41E-480A-935B-840FFC902CB4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11D9626-B593-4C8B-B227-4306D3C7681C}" type="pres">
      <dgm:prSet presAssocID="{BF5E26EF-C41E-480A-935B-840FFC902CB4}" presName="hierChild2" presStyleCnt="0"/>
      <dgm:spPr/>
    </dgm:pt>
    <dgm:pt modelId="{D703D1DB-F39C-43FA-B9FA-2844441CE1D1}" type="pres">
      <dgm:prSet presAssocID="{5A75C37B-E0EA-40AA-BDFB-4D520FE42EB5}" presName="Name10" presStyleLbl="parChTrans1D2" presStyleIdx="0" presStyleCnt="2"/>
      <dgm:spPr/>
      <dgm:t>
        <a:bodyPr/>
        <a:lstStyle/>
        <a:p>
          <a:endParaRPr lang="ru-RU"/>
        </a:p>
      </dgm:t>
    </dgm:pt>
    <dgm:pt modelId="{2521F5E1-90F5-40C2-9833-3185B6CC4DFC}" type="pres">
      <dgm:prSet presAssocID="{A57CC44D-BD97-488B-83EE-8F749DC78C2D}" presName="hierRoot2" presStyleCnt="0"/>
      <dgm:spPr/>
    </dgm:pt>
    <dgm:pt modelId="{894D7FA3-3C50-4E35-AD94-28257B589205}" type="pres">
      <dgm:prSet presAssocID="{A57CC44D-BD97-488B-83EE-8F749DC78C2D}" presName="composite2" presStyleCnt="0"/>
      <dgm:spPr/>
    </dgm:pt>
    <dgm:pt modelId="{0CBBF93A-FF57-47DC-ACD9-4A3AC99293B9}" type="pres">
      <dgm:prSet presAssocID="{A57CC44D-BD97-488B-83EE-8F749DC78C2D}" presName="background2" presStyleLbl="node2" presStyleIdx="0" presStyleCnt="2"/>
      <dgm:spPr/>
    </dgm:pt>
    <dgm:pt modelId="{335F38D1-71D0-47F9-A84C-8DBA9835BEAA}" type="pres">
      <dgm:prSet presAssocID="{A57CC44D-BD97-488B-83EE-8F749DC78C2D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3A3CF81-F8A8-421A-8145-044F382C9B2F}" type="pres">
      <dgm:prSet presAssocID="{A57CC44D-BD97-488B-83EE-8F749DC78C2D}" presName="hierChild3" presStyleCnt="0"/>
      <dgm:spPr/>
    </dgm:pt>
    <dgm:pt modelId="{8361C1ED-184B-4F8A-902F-82E26E35A9AA}" type="pres">
      <dgm:prSet presAssocID="{CB3EED9B-46BB-4EE4-9FB0-8FF8F42EE8E9}" presName="Name10" presStyleLbl="parChTrans1D2" presStyleIdx="1" presStyleCnt="2"/>
      <dgm:spPr/>
      <dgm:t>
        <a:bodyPr/>
        <a:lstStyle/>
        <a:p>
          <a:endParaRPr lang="ru-RU"/>
        </a:p>
      </dgm:t>
    </dgm:pt>
    <dgm:pt modelId="{D5A89114-87E8-482E-A705-65081A8C1EF3}" type="pres">
      <dgm:prSet presAssocID="{4D0472E8-99DC-494F-92A9-4C03CDC4029A}" presName="hierRoot2" presStyleCnt="0"/>
      <dgm:spPr/>
    </dgm:pt>
    <dgm:pt modelId="{4C91266B-0E2D-42E4-888F-CA895F2BAAAB}" type="pres">
      <dgm:prSet presAssocID="{4D0472E8-99DC-494F-92A9-4C03CDC4029A}" presName="composite2" presStyleCnt="0"/>
      <dgm:spPr/>
    </dgm:pt>
    <dgm:pt modelId="{92D1FC22-8859-4551-97A6-BA6FE1D9D64C}" type="pres">
      <dgm:prSet presAssocID="{4D0472E8-99DC-494F-92A9-4C03CDC4029A}" presName="background2" presStyleLbl="node2" presStyleIdx="1" presStyleCnt="2"/>
      <dgm:spPr/>
    </dgm:pt>
    <dgm:pt modelId="{85AD4FC8-F9FF-49B3-8946-F48D1461EBD6}" type="pres">
      <dgm:prSet presAssocID="{4D0472E8-99DC-494F-92A9-4C03CDC4029A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BE52060-7BEB-4279-81A4-E153D52BD32E}" type="pres">
      <dgm:prSet presAssocID="{4D0472E8-99DC-494F-92A9-4C03CDC4029A}" presName="hierChild3" presStyleCnt="0"/>
      <dgm:spPr/>
    </dgm:pt>
  </dgm:ptLst>
  <dgm:cxnLst>
    <dgm:cxn modelId="{D3904336-19E1-40D1-904E-7D4DC9E41ABB}" srcId="{42C7162D-8CEF-4FC9-8162-B779C49C820E}" destId="{BF5E26EF-C41E-480A-935B-840FFC902CB4}" srcOrd="0" destOrd="0" parTransId="{7E71BE71-FF78-4FF2-831E-F793164F0F6D}" sibTransId="{14D9F69E-7BC6-42FD-8E38-53443C9F568A}"/>
    <dgm:cxn modelId="{1164AD6C-B7B7-4F17-80CC-61BEADF74097}" type="presOf" srcId="{A57CC44D-BD97-488B-83EE-8F749DC78C2D}" destId="{335F38D1-71D0-47F9-A84C-8DBA9835BEAA}" srcOrd="0" destOrd="0" presId="urn:microsoft.com/office/officeart/2005/8/layout/hierarchy1"/>
    <dgm:cxn modelId="{85D82663-F507-48DB-ACB3-09459D1C83A9}" type="presOf" srcId="{42C7162D-8CEF-4FC9-8162-B779C49C820E}" destId="{1932E729-03F8-4FEC-93EA-078C149633EC}" srcOrd="0" destOrd="0" presId="urn:microsoft.com/office/officeart/2005/8/layout/hierarchy1"/>
    <dgm:cxn modelId="{95FFC134-823E-4D04-A30E-C00698D7092E}" srcId="{BF5E26EF-C41E-480A-935B-840FFC902CB4}" destId="{4D0472E8-99DC-494F-92A9-4C03CDC4029A}" srcOrd="1" destOrd="0" parTransId="{CB3EED9B-46BB-4EE4-9FB0-8FF8F42EE8E9}" sibTransId="{C2508D71-F845-4B2C-BDA6-955D7BE5514A}"/>
    <dgm:cxn modelId="{2026F5B9-E414-4259-B9DE-EA10977DEA4B}" type="presOf" srcId="{BF5E26EF-C41E-480A-935B-840FFC902CB4}" destId="{24F37ABB-9B0E-4D17-868F-732648C2EB1E}" srcOrd="0" destOrd="0" presId="urn:microsoft.com/office/officeart/2005/8/layout/hierarchy1"/>
    <dgm:cxn modelId="{B7B18B14-5863-41DE-AD66-BA5DC4046275}" type="presOf" srcId="{4D0472E8-99DC-494F-92A9-4C03CDC4029A}" destId="{85AD4FC8-F9FF-49B3-8946-F48D1461EBD6}" srcOrd="0" destOrd="0" presId="urn:microsoft.com/office/officeart/2005/8/layout/hierarchy1"/>
    <dgm:cxn modelId="{AC8B6802-C9E5-41DF-BFD8-FD4E1547FCB1}" type="presOf" srcId="{5A75C37B-E0EA-40AA-BDFB-4D520FE42EB5}" destId="{D703D1DB-F39C-43FA-B9FA-2844441CE1D1}" srcOrd="0" destOrd="0" presId="urn:microsoft.com/office/officeart/2005/8/layout/hierarchy1"/>
    <dgm:cxn modelId="{988E9D73-79C8-4625-B12A-01F974FA1674}" srcId="{BF5E26EF-C41E-480A-935B-840FFC902CB4}" destId="{A57CC44D-BD97-488B-83EE-8F749DC78C2D}" srcOrd="0" destOrd="0" parTransId="{5A75C37B-E0EA-40AA-BDFB-4D520FE42EB5}" sibTransId="{5839F6FB-9C20-4927-B212-A3FDA07257A0}"/>
    <dgm:cxn modelId="{E04A00F8-6432-4297-8C48-573E1698F2A5}" type="presOf" srcId="{CB3EED9B-46BB-4EE4-9FB0-8FF8F42EE8E9}" destId="{8361C1ED-184B-4F8A-902F-82E26E35A9AA}" srcOrd="0" destOrd="0" presId="urn:microsoft.com/office/officeart/2005/8/layout/hierarchy1"/>
    <dgm:cxn modelId="{6BF27F77-15AB-4D55-A513-99515CB31741}" type="presParOf" srcId="{1932E729-03F8-4FEC-93EA-078C149633EC}" destId="{78A67CD6-69F8-4E82-8034-25A9FB3122C8}" srcOrd="0" destOrd="0" presId="urn:microsoft.com/office/officeart/2005/8/layout/hierarchy1"/>
    <dgm:cxn modelId="{2CA55519-35F1-4097-BFA7-90837F130BBC}" type="presParOf" srcId="{78A67CD6-69F8-4E82-8034-25A9FB3122C8}" destId="{09C8EAF1-5854-49F5-8D6D-E1B4A267C7C2}" srcOrd="0" destOrd="0" presId="urn:microsoft.com/office/officeart/2005/8/layout/hierarchy1"/>
    <dgm:cxn modelId="{12A015A7-41D7-471F-85AA-007194C33FBD}" type="presParOf" srcId="{09C8EAF1-5854-49F5-8D6D-E1B4A267C7C2}" destId="{6C84BCEA-CEEE-4AD0-82D9-8F67E8BE7C01}" srcOrd="0" destOrd="0" presId="urn:microsoft.com/office/officeart/2005/8/layout/hierarchy1"/>
    <dgm:cxn modelId="{BE33FFB8-775C-495B-B3A0-48C63D371844}" type="presParOf" srcId="{09C8EAF1-5854-49F5-8D6D-E1B4A267C7C2}" destId="{24F37ABB-9B0E-4D17-868F-732648C2EB1E}" srcOrd="1" destOrd="0" presId="urn:microsoft.com/office/officeart/2005/8/layout/hierarchy1"/>
    <dgm:cxn modelId="{3841F422-B415-4A2F-87E5-238322572576}" type="presParOf" srcId="{78A67CD6-69F8-4E82-8034-25A9FB3122C8}" destId="{311D9626-B593-4C8B-B227-4306D3C7681C}" srcOrd="1" destOrd="0" presId="urn:microsoft.com/office/officeart/2005/8/layout/hierarchy1"/>
    <dgm:cxn modelId="{D6A0F311-3E1F-457B-AB23-A8221A461386}" type="presParOf" srcId="{311D9626-B593-4C8B-B227-4306D3C7681C}" destId="{D703D1DB-F39C-43FA-B9FA-2844441CE1D1}" srcOrd="0" destOrd="0" presId="urn:microsoft.com/office/officeart/2005/8/layout/hierarchy1"/>
    <dgm:cxn modelId="{EEDCF22D-BF6D-466B-91CF-C34EAF1FA387}" type="presParOf" srcId="{311D9626-B593-4C8B-B227-4306D3C7681C}" destId="{2521F5E1-90F5-40C2-9833-3185B6CC4DFC}" srcOrd="1" destOrd="0" presId="urn:microsoft.com/office/officeart/2005/8/layout/hierarchy1"/>
    <dgm:cxn modelId="{06CA314A-F777-41CD-BD93-5B56CD4D7B14}" type="presParOf" srcId="{2521F5E1-90F5-40C2-9833-3185B6CC4DFC}" destId="{894D7FA3-3C50-4E35-AD94-28257B589205}" srcOrd="0" destOrd="0" presId="urn:microsoft.com/office/officeart/2005/8/layout/hierarchy1"/>
    <dgm:cxn modelId="{5CBB88E2-333B-47D3-B064-9F089DF7CA50}" type="presParOf" srcId="{894D7FA3-3C50-4E35-AD94-28257B589205}" destId="{0CBBF93A-FF57-47DC-ACD9-4A3AC99293B9}" srcOrd="0" destOrd="0" presId="urn:microsoft.com/office/officeart/2005/8/layout/hierarchy1"/>
    <dgm:cxn modelId="{920FAB52-E042-4446-A92F-5D9DB2096D45}" type="presParOf" srcId="{894D7FA3-3C50-4E35-AD94-28257B589205}" destId="{335F38D1-71D0-47F9-A84C-8DBA9835BEAA}" srcOrd="1" destOrd="0" presId="urn:microsoft.com/office/officeart/2005/8/layout/hierarchy1"/>
    <dgm:cxn modelId="{9CC3EC2F-3C66-46B6-9834-21C87D28D484}" type="presParOf" srcId="{2521F5E1-90F5-40C2-9833-3185B6CC4DFC}" destId="{D3A3CF81-F8A8-421A-8145-044F382C9B2F}" srcOrd="1" destOrd="0" presId="urn:microsoft.com/office/officeart/2005/8/layout/hierarchy1"/>
    <dgm:cxn modelId="{A018F9BF-FA72-4984-8B9D-625F45D4A03B}" type="presParOf" srcId="{311D9626-B593-4C8B-B227-4306D3C7681C}" destId="{8361C1ED-184B-4F8A-902F-82E26E35A9AA}" srcOrd="2" destOrd="0" presId="urn:microsoft.com/office/officeart/2005/8/layout/hierarchy1"/>
    <dgm:cxn modelId="{3EFDFA48-3582-4897-B2C7-44EDDF624707}" type="presParOf" srcId="{311D9626-B593-4C8B-B227-4306D3C7681C}" destId="{D5A89114-87E8-482E-A705-65081A8C1EF3}" srcOrd="3" destOrd="0" presId="urn:microsoft.com/office/officeart/2005/8/layout/hierarchy1"/>
    <dgm:cxn modelId="{60DBF592-2E03-4CDF-97A8-7EB37335775D}" type="presParOf" srcId="{D5A89114-87E8-482E-A705-65081A8C1EF3}" destId="{4C91266B-0E2D-42E4-888F-CA895F2BAAAB}" srcOrd="0" destOrd="0" presId="urn:microsoft.com/office/officeart/2005/8/layout/hierarchy1"/>
    <dgm:cxn modelId="{C03CE3C8-1A81-4596-866C-1176F85AD77C}" type="presParOf" srcId="{4C91266B-0E2D-42E4-888F-CA895F2BAAAB}" destId="{92D1FC22-8859-4551-97A6-BA6FE1D9D64C}" srcOrd="0" destOrd="0" presId="urn:microsoft.com/office/officeart/2005/8/layout/hierarchy1"/>
    <dgm:cxn modelId="{EEE7EEBF-509B-403B-BB4A-0039BF1A6FC1}" type="presParOf" srcId="{4C91266B-0E2D-42E4-888F-CA895F2BAAAB}" destId="{85AD4FC8-F9FF-49B3-8946-F48D1461EBD6}" srcOrd="1" destOrd="0" presId="urn:microsoft.com/office/officeart/2005/8/layout/hierarchy1"/>
    <dgm:cxn modelId="{95552C6E-DFD0-472F-8D44-F3A725798235}" type="presParOf" srcId="{D5A89114-87E8-482E-A705-65081A8C1EF3}" destId="{CBE52060-7BEB-4279-81A4-E153D52BD32E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15699C9-F5A1-4F9E-A9C2-31B6ACCD52EF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D6697977-6FE2-40F5-B910-5DC1316331D7}">
      <dgm:prSet phldrT="[Текст]"/>
      <dgm:spPr/>
      <dgm:t>
        <a:bodyPr/>
        <a:lstStyle/>
        <a:p>
          <a:r>
            <a:rPr lang="ru-RU" dirty="0" smtClean="0"/>
            <a:t>Капитальный ремонт муниципального жилищного фонда – 513,3 тыс.руб.</a:t>
          </a:r>
          <a:endParaRPr lang="ru-RU" dirty="0"/>
        </a:p>
      </dgm:t>
    </dgm:pt>
    <dgm:pt modelId="{1064911C-9C4C-425D-8F92-03C0E2696F0E}" type="parTrans" cxnId="{1944F1F1-D7F5-4934-95C9-A0DFE8AE7DDB}">
      <dgm:prSet/>
      <dgm:spPr/>
      <dgm:t>
        <a:bodyPr/>
        <a:lstStyle/>
        <a:p>
          <a:endParaRPr lang="ru-RU"/>
        </a:p>
      </dgm:t>
    </dgm:pt>
    <dgm:pt modelId="{D2A63BA7-4DD9-4D81-B59F-0939833470FD}" type="sibTrans" cxnId="{1944F1F1-D7F5-4934-95C9-A0DFE8AE7DDB}">
      <dgm:prSet/>
      <dgm:spPr/>
      <dgm:t>
        <a:bodyPr/>
        <a:lstStyle/>
        <a:p>
          <a:endParaRPr lang="ru-RU"/>
        </a:p>
      </dgm:t>
    </dgm:pt>
    <dgm:pt modelId="{492310E2-6157-4381-BECF-CC65768DE3FD}">
      <dgm:prSet phldrT="[Текст]"/>
      <dgm:spPr/>
      <dgm:t>
        <a:bodyPr/>
        <a:lstStyle/>
        <a:p>
          <a:r>
            <a:rPr lang="ru-RU" dirty="0" smtClean="0"/>
            <a:t>Обследование технического состояния строительных конструкций – 77,7 тыс.руб.</a:t>
          </a:r>
          <a:endParaRPr lang="ru-RU" dirty="0"/>
        </a:p>
      </dgm:t>
    </dgm:pt>
    <dgm:pt modelId="{4E092AE0-C6FE-44D3-9EF5-EF10CCF97BD1}" type="parTrans" cxnId="{472CA5BA-782B-4AF0-800A-9C55B0F23CDB}">
      <dgm:prSet/>
      <dgm:spPr/>
      <dgm:t>
        <a:bodyPr/>
        <a:lstStyle/>
        <a:p>
          <a:endParaRPr lang="ru-RU"/>
        </a:p>
      </dgm:t>
    </dgm:pt>
    <dgm:pt modelId="{92D0D89B-3EF1-4536-BB55-89A0E6972FCA}" type="sibTrans" cxnId="{472CA5BA-782B-4AF0-800A-9C55B0F23CDB}">
      <dgm:prSet/>
      <dgm:spPr/>
      <dgm:t>
        <a:bodyPr/>
        <a:lstStyle/>
        <a:p>
          <a:endParaRPr lang="ru-RU"/>
        </a:p>
      </dgm:t>
    </dgm:pt>
    <dgm:pt modelId="{D1975AAD-FDB2-4E6F-AE2A-4B2F4702BD58}">
      <dgm:prSet phldrT="[Текст]"/>
      <dgm:spPr/>
      <dgm:t>
        <a:bodyPr/>
        <a:lstStyle/>
        <a:p>
          <a:r>
            <a:rPr lang="ru-RU" dirty="0" smtClean="0"/>
            <a:t>Услуги по начислению и приему оплаты от граждан, проживающих в муниципальном жилом фонде – 12,8 тыс.руб.</a:t>
          </a:r>
          <a:endParaRPr lang="ru-RU" dirty="0"/>
        </a:p>
      </dgm:t>
    </dgm:pt>
    <dgm:pt modelId="{B2131C15-CCBA-4A35-883D-C4825C6F89AA}" type="parTrans" cxnId="{4058C186-65C9-4B9E-B850-A10915981040}">
      <dgm:prSet/>
      <dgm:spPr/>
      <dgm:t>
        <a:bodyPr/>
        <a:lstStyle/>
        <a:p>
          <a:endParaRPr lang="ru-RU"/>
        </a:p>
      </dgm:t>
    </dgm:pt>
    <dgm:pt modelId="{C1D35FD1-F35F-4AF7-9CD3-10C9694ED40D}" type="sibTrans" cxnId="{4058C186-65C9-4B9E-B850-A10915981040}">
      <dgm:prSet/>
      <dgm:spPr/>
      <dgm:t>
        <a:bodyPr/>
        <a:lstStyle/>
        <a:p>
          <a:endParaRPr lang="ru-RU"/>
        </a:p>
      </dgm:t>
    </dgm:pt>
    <dgm:pt modelId="{407FB28F-533B-48C2-A389-CA2966509EE6}">
      <dgm:prSet phldrT="[Текст]"/>
      <dgm:spPr/>
      <dgm:t>
        <a:bodyPr/>
        <a:lstStyle/>
        <a:p>
          <a:r>
            <a:rPr lang="ru-RU" dirty="0" smtClean="0"/>
            <a:t>Взносы на капитальный ремонт общего имущества в многоквартирных домах  в фонд капитального ремонта – 1142,2 тыс.руб.</a:t>
          </a:r>
          <a:endParaRPr lang="ru-RU" dirty="0"/>
        </a:p>
      </dgm:t>
    </dgm:pt>
    <dgm:pt modelId="{7E3E858B-29E1-4396-9B01-BADBCDBBBAEE}" type="parTrans" cxnId="{B684BDDE-5882-4A45-AF51-1768CFCE6975}">
      <dgm:prSet/>
      <dgm:spPr/>
      <dgm:t>
        <a:bodyPr/>
        <a:lstStyle/>
        <a:p>
          <a:endParaRPr lang="ru-RU"/>
        </a:p>
      </dgm:t>
    </dgm:pt>
    <dgm:pt modelId="{9FD33B88-3C0E-4747-AC72-1859E7ABEDB5}" type="sibTrans" cxnId="{B684BDDE-5882-4A45-AF51-1768CFCE6975}">
      <dgm:prSet/>
      <dgm:spPr/>
      <dgm:t>
        <a:bodyPr/>
        <a:lstStyle/>
        <a:p>
          <a:endParaRPr lang="ru-RU"/>
        </a:p>
      </dgm:t>
    </dgm:pt>
    <dgm:pt modelId="{D5319268-E020-45EB-8A4D-0CD7B9DCB4C3}">
      <dgm:prSet phldrT="[Текст]"/>
      <dgm:spPr/>
      <dgm:t>
        <a:bodyPr/>
        <a:lstStyle/>
        <a:p>
          <a:r>
            <a:rPr lang="ru-RU" dirty="0" smtClean="0"/>
            <a:t>Субсидии на долевое </a:t>
          </a:r>
          <a:r>
            <a:rPr lang="ru-RU" dirty="0" err="1" smtClean="0"/>
            <a:t>софинансирование</a:t>
          </a:r>
          <a:r>
            <a:rPr lang="ru-RU" dirty="0" smtClean="0"/>
            <a:t> капитального ремонта муниципального жилищного фонда – 541,0 тыс.руб.</a:t>
          </a:r>
          <a:endParaRPr lang="ru-RU" dirty="0"/>
        </a:p>
      </dgm:t>
    </dgm:pt>
    <dgm:pt modelId="{B6FD3F0F-F7FE-4B93-B803-4CE1F81BE7DC}" type="parTrans" cxnId="{5E91FE50-7289-40CE-B7D0-1495561C5E07}">
      <dgm:prSet/>
      <dgm:spPr/>
      <dgm:t>
        <a:bodyPr/>
        <a:lstStyle/>
        <a:p>
          <a:endParaRPr lang="ru-RU"/>
        </a:p>
      </dgm:t>
    </dgm:pt>
    <dgm:pt modelId="{910C5368-A0C3-4B85-9490-4B84321BC858}" type="sibTrans" cxnId="{5E91FE50-7289-40CE-B7D0-1495561C5E07}">
      <dgm:prSet/>
      <dgm:spPr/>
      <dgm:t>
        <a:bodyPr/>
        <a:lstStyle/>
        <a:p>
          <a:endParaRPr lang="ru-RU"/>
        </a:p>
      </dgm:t>
    </dgm:pt>
    <dgm:pt modelId="{C1768847-A479-40DD-AB73-04B5AE468FE6}" type="pres">
      <dgm:prSet presAssocID="{315699C9-F5A1-4F9E-A9C2-31B6ACCD52EF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AF04EB4B-18A0-45FE-9C3B-AE6E82E0FEBD}" type="pres">
      <dgm:prSet presAssocID="{315699C9-F5A1-4F9E-A9C2-31B6ACCD52EF}" presName="Name1" presStyleCnt="0"/>
      <dgm:spPr/>
    </dgm:pt>
    <dgm:pt modelId="{5C7A0B86-63F1-4C07-BC1A-7C0FB584BB2A}" type="pres">
      <dgm:prSet presAssocID="{315699C9-F5A1-4F9E-A9C2-31B6ACCD52EF}" presName="cycle" presStyleCnt="0"/>
      <dgm:spPr/>
    </dgm:pt>
    <dgm:pt modelId="{3BD598F3-F25A-4F42-BEED-E1D976A31EDD}" type="pres">
      <dgm:prSet presAssocID="{315699C9-F5A1-4F9E-A9C2-31B6ACCD52EF}" presName="srcNode" presStyleLbl="node1" presStyleIdx="0" presStyleCnt="5"/>
      <dgm:spPr/>
    </dgm:pt>
    <dgm:pt modelId="{19185CE7-8543-41F1-9AE9-6B616CA58444}" type="pres">
      <dgm:prSet presAssocID="{315699C9-F5A1-4F9E-A9C2-31B6ACCD52EF}" presName="conn" presStyleLbl="parChTrans1D2" presStyleIdx="0" presStyleCnt="1"/>
      <dgm:spPr/>
      <dgm:t>
        <a:bodyPr/>
        <a:lstStyle/>
        <a:p>
          <a:endParaRPr lang="ru-RU"/>
        </a:p>
      </dgm:t>
    </dgm:pt>
    <dgm:pt modelId="{A1481B2D-3761-4797-BEB6-284CA48B147D}" type="pres">
      <dgm:prSet presAssocID="{315699C9-F5A1-4F9E-A9C2-31B6ACCD52EF}" presName="extraNode" presStyleLbl="node1" presStyleIdx="0" presStyleCnt="5"/>
      <dgm:spPr/>
    </dgm:pt>
    <dgm:pt modelId="{9FBE8D94-B585-4A73-B4EF-DD02E90B7C55}" type="pres">
      <dgm:prSet presAssocID="{315699C9-F5A1-4F9E-A9C2-31B6ACCD52EF}" presName="dstNode" presStyleLbl="node1" presStyleIdx="0" presStyleCnt="5"/>
      <dgm:spPr/>
    </dgm:pt>
    <dgm:pt modelId="{BA38E1CD-FD6E-4431-A276-A51AE78A344E}" type="pres">
      <dgm:prSet presAssocID="{D6697977-6FE2-40F5-B910-5DC1316331D7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2786C8-ED75-425E-A440-8AEC9A31FBD0}" type="pres">
      <dgm:prSet presAssocID="{D6697977-6FE2-40F5-B910-5DC1316331D7}" presName="accent_1" presStyleCnt="0"/>
      <dgm:spPr/>
    </dgm:pt>
    <dgm:pt modelId="{052F6C1F-EB67-4700-AA9B-912E0BCD417F}" type="pres">
      <dgm:prSet presAssocID="{D6697977-6FE2-40F5-B910-5DC1316331D7}" presName="accentRepeatNode" presStyleLbl="solidFgAcc1" presStyleIdx="0" presStyleCnt="5"/>
      <dgm:spPr/>
    </dgm:pt>
    <dgm:pt modelId="{3179169E-38C5-4721-B36E-6CECC5A4BAA9}" type="pres">
      <dgm:prSet presAssocID="{492310E2-6157-4381-BECF-CC65768DE3FD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C2098D-8813-4560-8CFF-8497BCDE712B}" type="pres">
      <dgm:prSet presAssocID="{492310E2-6157-4381-BECF-CC65768DE3FD}" presName="accent_2" presStyleCnt="0"/>
      <dgm:spPr/>
    </dgm:pt>
    <dgm:pt modelId="{5342AECB-5CB5-4A08-9CE7-6DD90A890C3E}" type="pres">
      <dgm:prSet presAssocID="{492310E2-6157-4381-BECF-CC65768DE3FD}" presName="accentRepeatNode" presStyleLbl="solidFgAcc1" presStyleIdx="1" presStyleCnt="5"/>
      <dgm:spPr/>
    </dgm:pt>
    <dgm:pt modelId="{4063BAF8-9C91-4E06-BBB0-6F1CC2DBBAFF}" type="pres">
      <dgm:prSet presAssocID="{D1975AAD-FDB2-4E6F-AE2A-4B2F4702BD58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EF634C-E2BA-437E-8E07-DFB3DC322B9D}" type="pres">
      <dgm:prSet presAssocID="{D1975AAD-FDB2-4E6F-AE2A-4B2F4702BD58}" presName="accent_3" presStyleCnt="0"/>
      <dgm:spPr/>
    </dgm:pt>
    <dgm:pt modelId="{1700BC00-DC0E-4C9B-BC51-5F75907F6CED}" type="pres">
      <dgm:prSet presAssocID="{D1975AAD-FDB2-4E6F-AE2A-4B2F4702BD58}" presName="accentRepeatNode" presStyleLbl="solidFgAcc1" presStyleIdx="2" presStyleCnt="5"/>
      <dgm:spPr/>
    </dgm:pt>
    <dgm:pt modelId="{91C8C20E-0AB9-4815-9067-9B940D20D62C}" type="pres">
      <dgm:prSet presAssocID="{D5319268-E020-45EB-8A4D-0CD7B9DCB4C3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8F5DB1-BDF6-4E03-BF00-42491AB6E751}" type="pres">
      <dgm:prSet presAssocID="{D5319268-E020-45EB-8A4D-0CD7B9DCB4C3}" presName="accent_4" presStyleCnt="0"/>
      <dgm:spPr/>
    </dgm:pt>
    <dgm:pt modelId="{9CCA6A7A-BF9E-4629-9A98-3F52FACD272C}" type="pres">
      <dgm:prSet presAssocID="{D5319268-E020-45EB-8A4D-0CD7B9DCB4C3}" presName="accentRepeatNode" presStyleLbl="solidFgAcc1" presStyleIdx="3" presStyleCnt="5"/>
      <dgm:spPr/>
    </dgm:pt>
    <dgm:pt modelId="{6D04905A-6C99-4151-866E-D16DD2CFA146}" type="pres">
      <dgm:prSet presAssocID="{407FB28F-533B-48C2-A389-CA2966509EE6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CCDB47-A93B-4303-A527-0DDBA4805469}" type="pres">
      <dgm:prSet presAssocID="{407FB28F-533B-48C2-A389-CA2966509EE6}" presName="accent_5" presStyleCnt="0"/>
      <dgm:spPr/>
    </dgm:pt>
    <dgm:pt modelId="{4459462F-2D0C-4CCC-8159-1207EE2038C9}" type="pres">
      <dgm:prSet presAssocID="{407FB28F-533B-48C2-A389-CA2966509EE6}" presName="accentRepeatNode" presStyleLbl="solidFgAcc1" presStyleIdx="4" presStyleCnt="5"/>
      <dgm:spPr/>
    </dgm:pt>
  </dgm:ptLst>
  <dgm:cxnLst>
    <dgm:cxn modelId="{F8313484-0EBA-4EB1-ADFC-44AC0C726BA0}" type="presOf" srcId="{D2A63BA7-4DD9-4D81-B59F-0939833470FD}" destId="{19185CE7-8543-41F1-9AE9-6B616CA58444}" srcOrd="0" destOrd="0" presId="urn:microsoft.com/office/officeart/2008/layout/VerticalCurvedList"/>
    <dgm:cxn modelId="{45C5F4DA-C811-4451-B926-6587785B53B9}" type="presOf" srcId="{D5319268-E020-45EB-8A4D-0CD7B9DCB4C3}" destId="{91C8C20E-0AB9-4815-9067-9B940D20D62C}" srcOrd="0" destOrd="0" presId="urn:microsoft.com/office/officeart/2008/layout/VerticalCurvedList"/>
    <dgm:cxn modelId="{5E91FE50-7289-40CE-B7D0-1495561C5E07}" srcId="{315699C9-F5A1-4F9E-A9C2-31B6ACCD52EF}" destId="{D5319268-E020-45EB-8A4D-0CD7B9DCB4C3}" srcOrd="3" destOrd="0" parTransId="{B6FD3F0F-F7FE-4B93-B803-4CE1F81BE7DC}" sibTransId="{910C5368-A0C3-4B85-9490-4B84321BC858}"/>
    <dgm:cxn modelId="{1944F1F1-D7F5-4934-95C9-A0DFE8AE7DDB}" srcId="{315699C9-F5A1-4F9E-A9C2-31B6ACCD52EF}" destId="{D6697977-6FE2-40F5-B910-5DC1316331D7}" srcOrd="0" destOrd="0" parTransId="{1064911C-9C4C-425D-8F92-03C0E2696F0E}" sibTransId="{D2A63BA7-4DD9-4D81-B59F-0939833470FD}"/>
    <dgm:cxn modelId="{15503508-9098-4AC7-9ECF-A9AE361CA128}" type="presOf" srcId="{492310E2-6157-4381-BECF-CC65768DE3FD}" destId="{3179169E-38C5-4721-B36E-6CECC5A4BAA9}" srcOrd="0" destOrd="0" presId="urn:microsoft.com/office/officeart/2008/layout/VerticalCurvedList"/>
    <dgm:cxn modelId="{B684BDDE-5882-4A45-AF51-1768CFCE6975}" srcId="{315699C9-F5A1-4F9E-A9C2-31B6ACCD52EF}" destId="{407FB28F-533B-48C2-A389-CA2966509EE6}" srcOrd="4" destOrd="0" parTransId="{7E3E858B-29E1-4396-9B01-BADBCDBBBAEE}" sibTransId="{9FD33B88-3C0E-4747-AC72-1859E7ABEDB5}"/>
    <dgm:cxn modelId="{EB82F76C-E479-427D-BE10-2DEC7C18DD83}" type="presOf" srcId="{407FB28F-533B-48C2-A389-CA2966509EE6}" destId="{6D04905A-6C99-4151-866E-D16DD2CFA146}" srcOrd="0" destOrd="0" presId="urn:microsoft.com/office/officeart/2008/layout/VerticalCurvedList"/>
    <dgm:cxn modelId="{A14E1190-3E00-472E-BEA6-0C4E0F09660C}" type="presOf" srcId="{D6697977-6FE2-40F5-B910-5DC1316331D7}" destId="{BA38E1CD-FD6E-4431-A276-A51AE78A344E}" srcOrd="0" destOrd="0" presId="urn:microsoft.com/office/officeart/2008/layout/VerticalCurvedList"/>
    <dgm:cxn modelId="{24402236-A651-4B3B-ACAD-142F749206C4}" type="presOf" srcId="{315699C9-F5A1-4F9E-A9C2-31B6ACCD52EF}" destId="{C1768847-A479-40DD-AB73-04B5AE468FE6}" srcOrd="0" destOrd="0" presId="urn:microsoft.com/office/officeart/2008/layout/VerticalCurvedList"/>
    <dgm:cxn modelId="{472CA5BA-782B-4AF0-800A-9C55B0F23CDB}" srcId="{315699C9-F5A1-4F9E-A9C2-31B6ACCD52EF}" destId="{492310E2-6157-4381-BECF-CC65768DE3FD}" srcOrd="1" destOrd="0" parTransId="{4E092AE0-C6FE-44D3-9EF5-EF10CCF97BD1}" sibTransId="{92D0D89B-3EF1-4536-BB55-89A0E6972FCA}"/>
    <dgm:cxn modelId="{98399466-0C88-406D-8BE9-87AA82C9A409}" type="presOf" srcId="{D1975AAD-FDB2-4E6F-AE2A-4B2F4702BD58}" destId="{4063BAF8-9C91-4E06-BBB0-6F1CC2DBBAFF}" srcOrd="0" destOrd="0" presId="urn:microsoft.com/office/officeart/2008/layout/VerticalCurvedList"/>
    <dgm:cxn modelId="{4058C186-65C9-4B9E-B850-A10915981040}" srcId="{315699C9-F5A1-4F9E-A9C2-31B6ACCD52EF}" destId="{D1975AAD-FDB2-4E6F-AE2A-4B2F4702BD58}" srcOrd="2" destOrd="0" parTransId="{B2131C15-CCBA-4A35-883D-C4825C6F89AA}" sibTransId="{C1D35FD1-F35F-4AF7-9CD3-10C9694ED40D}"/>
    <dgm:cxn modelId="{E9E346C4-9F0B-44DC-A8A7-2FB881C624C1}" type="presParOf" srcId="{C1768847-A479-40DD-AB73-04B5AE468FE6}" destId="{AF04EB4B-18A0-45FE-9C3B-AE6E82E0FEBD}" srcOrd="0" destOrd="0" presId="urn:microsoft.com/office/officeart/2008/layout/VerticalCurvedList"/>
    <dgm:cxn modelId="{39033613-3CDD-425B-ABD7-848687D2E281}" type="presParOf" srcId="{AF04EB4B-18A0-45FE-9C3B-AE6E82E0FEBD}" destId="{5C7A0B86-63F1-4C07-BC1A-7C0FB584BB2A}" srcOrd="0" destOrd="0" presId="urn:microsoft.com/office/officeart/2008/layout/VerticalCurvedList"/>
    <dgm:cxn modelId="{3204B23F-513B-4E47-B8CE-D36ADC4C26D2}" type="presParOf" srcId="{5C7A0B86-63F1-4C07-BC1A-7C0FB584BB2A}" destId="{3BD598F3-F25A-4F42-BEED-E1D976A31EDD}" srcOrd="0" destOrd="0" presId="urn:microsoft.com/office/officeart/2008/layout/VerticalCurvedList"/>
    <dgm:cxn modelId="{F7C61819-29A0-44E3-B42C-122B9CEB0774}" type="presParOf" srcId="{5C7A0B86-63F1-4C07-BC1A-7C0FB584BB2A}" destId="{19185CE7-8543-41F1-9AE9-6B616CA58444}" srcOrd="1" destOrd="0" presId="urn:microsoft.com/office/officeart/2008/layout/VerticalCurvedList"/>
    <dgm:cxn modelId="{58A7E635-7F60-41BA-85CC-D7BD55DBF9DC}" type="presParOf" srcId="{5C7A0B86-63F1-4C07-BC1A-7C0FB584BB2A}" destId="{A1481B2D-3761-4797-BEB6-284CA48B147D}" srcOrd="2" destOrd="0" presId="urn:microsoft.com/office/officeart/2008/layout/VerticalCurvedList"/>
    <dgm:cxn modelId="{B143FD5E-C72A-4810-AC62-0CB376E64AE5}" type="presParOf" srcId="{5C7A0B86-63F1-4C07-BC1A-7C0FB584BB2A}" destId="{9FBE8D94-B585-4A73-B4EF-DD02E90B7C55}" srcOrd="3" destOrd="0" presId="urn:microsoft.com/office/officeart/2008/layout/VerticalCurvedList"/>
    <dgm:cxn modelId="{125685D7-B0D0-44CE-BEDF-5A1A719A6612}" type="presParOf" srcId="{AF04EB4B-18A0-45FE-9C3B-AE6E82E0FEBD}" destId="{BA38E1CD-FD6E-4431-A276-A51AE78A344E}" srcOrd="1" destOrd="0" presId="urn:microsoft.com/office/officeart/2008/layout/VerticalCurvedList"/>
    <dgm:cxn modelId="{92ED561C-FF2A-43DE-B100-049DFC79E7DB}" type="presParOf" srcId="{AF04EB4B-18A0-45FE-9C3B-AE6E82E0FEBD}" destId="{EF2786C8-ED75-425E-A440-8AEC9A31FBD0}" srcOrd="2" destOrd="0" presId="urn:microsoft.com/office/officeart/2008/layout/VerticalCurvedList"/>
    <dgm:cxn modelId="{6259E508-2EFA-4083-967B-A5E6B6929909}" type="presParOf" srcId="{EF2786C8-ED75-425E-A440-8AEC9A31FBD0}" destId="{052F6C1F-EB67-4700-AA9B-912E0BCD417F}" srcOrd="0" destOrd="0" presId="urn:microsoft.com/office/officeart/2008/layout/VerticalCurvedList"/>
    <dgm:cxn modelId="{A33CD31B-A39B-45AD-B3EE-5B44440B58F8}" type="presParOf" srcId="{AF04EB4B-18A0-45FE-9C3B-AE6E82E0FEBD}" destId="{3179169E-38C5-4721-B36E-6CECC5A4BAA9}" srcOrd="3" destOrd="0" presId="urn:microsoft.com/office/officeart/2008/layout/VerticalCurvedList"/>
    <dgm:cxn modelId="{934A2E6F-502C-44E3-9E30-1A5FDF6AC2DE}" type="presParOf" srcId="{AF04EB4B-18A0-45FE-9C3B-AE6E82E0FEBD}" destId="{14C2098D-8813-4560-8CFF-8497BCDE712B}" srcOrd="4" destOrd="0" presId="urn:microsoft.com/office/officeart/2008/layout/VerticalCurvedList"/>
    <dgm:cxn modelId="{456F0149-A18A-4255-8FFC-FE20883C4CF9}" type="presParOf" srcId="{14C2098D-8813-4560-8CFF-8497BCDE712B}" destId="{5342AECB-5CB5-4A08-9CE7-6DD90A890C3E}" srcOrd="0" destOrd="0" presId="urn:microsoft.com/office/officeart/2008/layout/VerticalCurvedList"/>
    <dgm:cxn modelId="{6107E0EA-23E9-48D2-9804-C25807AF0DF2}" type="presParOf" srcId="{AF04EB4B-18A0-45FE-9C3B-AE6E82E0FEBD}" destId="{4063BAF8-9C91-4E06-BBB0-6F1CC2DBBAFF}" srcOrd="5" destOrd="0" presId="urn:microsoft.com/office/officeart/2008/layout/VerticalCurvedList"/>
    <dgm:cxn modelId="{BD2332A8-94BE-402B-A41D-63F682A27853}" type="presParOf" srcId="{AF04EB4B-18A0-45FE-9C3B-AE6E82E0FEBD}" destId="{66EF634C-E2BA-437E-8E07-DFB3DC322B9D}" srcOrd="6" destOrd="0" presId="urn:microsoft.com/office/officeart/2008/layout/VerticalCurvedList"/>
    <dgm:cxn modelId="{A4AF7A79-C621-45E3-97A3-0A581E8CEFA2}" type="presParOf" srcId="{66EF634C-E2BA-437E-8E07-DFB3DC322B9D}" destId="{1700BC00-DC0E-4C9B-BC51-5F75907F6CED}" srcOrd="0" destOrd="0" presId="urn:microsoft.com/office/officeart/2008/layout/VerticalCurvedList"/>
    <dgm:cxn modelId="{CEEBB371-50DF-4308-BCB6-460A16E7AF3D}" type="presParOf" srcId="{AF04EB4B-18A0-45FE-9C3B-AE6E82E0FEBD}" destId="{91C8C20E-0AB9-4815-9067-9B940D20D62C}" srcOrd="7" destOrd="0" presId="urn:microsoft.com/office/officeart/2008/layout/VerticalCurvedList"/>
    <dgm:cxn modelId="{E491586E-ACD6-4BEE-AC9C-B678111CC5D4}" type="presParOf" srcId="{AF04EB4B-18A0-45FE-9C3B-AE6E82E0FEBD}" destId="{D38F5DB1-BDF6-4E03-BF00-42491AB6E751}" srcOrd="8" destOrd="0" presId="urn:microsoft.com/office/officeart/2008/layout/VerticalCurvedList"/>
    <dgm:cxn modelId="{6950E724-F153-4DF2-8915-257334A4EE7A}" type="presParOf" srcId="{D38F5DB1-BDF6-4E03-BF00-42491AB6E751}" destId="{9CCA6A7A-BF9E-4629-9A98-3F52FACD272C}" srcOrd="0" destOrd="0" presId="urn:microsoft.com/office/officeart/2008/layout/VerticalCurvedList"/>
    <dgm:cxn modelId="{DE4E505B-1EAD-4607-9310-18674D6C3DD4}" type="presParOf" srcId="{AF04EB4B-18A0-45FE-9C3B-AE6E82E0FEBD}" destId="{6D04905A-6C99-4151-866E-D16DD2CFA146}" srcOrd="9" destOrd="0" presId="urn:microsoft.com/office/officeart/2008/layout/VerticalCurvedList"/>
    <dgm:cxn modelId="{4EEDD25B-12C3-45DF-97A6-D5A2E52C6C02}" type="presParOf" srcId="{AF04EB4B-18A0-45FE-9C3B-AE6E82E0FEBD}" destId="{ECCCDB47-A93B-4303-A527-0DDBA4805469}" srcOrd="10" destOrd="0" presId="urn:microsoft.com/office/officeart/2008/layout/VerticalCurvedList"/>
    <dgm:cxn modelId="{4442DE4F-A615-4F35-84AD-48F08D23B2BA}" type="presParOf" srcId="{ECCCDB47-A93B-4303-A527-0DDBA4805469}" destId="{4459462F-2D0C-4CCC-8159-1207EE2038C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CD8BEC9-40FC-45AD-B7BF-5B9A00B0E435}" type="doc">
      <dgm:prSet loTypeId="urn:microsoft.com/office/officeart/2005/8/layout/radial6" loCatId="cycle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26285CFF-3C0C-4899-B191-1229A94F72EF}">
      <dgm:prSet phldrT="[Текст]" custT="1"/>
      <dgm:spPr/>
      <dgm:t>
        <a:bodyPr/>
        <a:lstStyle/>
        <a:p>
          <a:r>
            <a:rPr lang="ru-RU" sz="2800" dirty="0" smtClean="0"/>
            <a:t>8337,2 тыс.руб.</a:t>
          </a:r>
          <a:endParaRPr lang="ru-RU" sz="2800" dirty="0"/>
        </a:p>
      </dgm:t>
    </dgm:pt>
    <dgm:pt modelId="{0DCEACD2-5458-415D-A872-F3D4906EE2FD}" type="parTrans" cxnId="{9D7560B3-F662-48A1-AF34-C4226D687966}">
      <dgm:prSet/>
      <dgm:spPr/>
      <dgm:t>
        <a:bodyPr/>
        <a:lstStyle/>
        <a:p>
          <a:endParaRPr lang="ru-RU"/>
        </a:p>
      </dgm:t>
    </dgm:pt>
    <dgm:pt modelId="{CD9974F7-FC36-4F09-983B-B853B8A5CF73}" type="sibTrans" cxnId="{9D7560B3-F662-48A1-AF34-C4226D687966}">
      <dgm:prSet/>
      <dgm:spPr/>
      <dgm:t>
        <a:bodyPr/>
        <a:lstStyle/>
        <a:p>
          <a:endParaRPr lang="ru-RU"/>
        </a:p>
      </dgm:t>
    </dgm:pt>
    <dgm:pt modelId="{626B3B11-31B5-4084-8F43-78B59A373DE9}">
      <dgm:prSet phldrT="[Текст]"/>
      <dgm:spPr/>
      <dgm:t>
        <a:bodyPr/>
        <a:lstStyle/>
        <a:p>
          <a:r>
            <a:rPr lang="ru-RU" dirty="0" smtClean="0"/>
            <a:t>Ремонт и очистка шахтных колодцев, исследование воды в колодцах – 202,7 тыс.руб.</a:t>
          </a:r>
          <a:endParaRPr lang="ru-RU" dirty="0"/>
        </a:p>
      </dgm:t>
    </dgm:pt>
    <dgm:pt modelId="{E2AB5608-9FCF-45F1-AFB9-6AD76FDA9F93}" type="parTrans" cxnId="{40EDDFBF-955F-4519-80D7-7F7916924697}">
      <dgm:prSet/>
      <dgm:spPr/>
      <dgm:t>
        <a:bodyPr/>
        <a:lstStyle/>
        <a:p>
          <a:endParaRPr lang="ru-RU"/>
        </a:p>
      </dgm:t>
    </dgm:pt>
    <dgm:pt modelId="{07D3F4BA-345D-4AFD-B747-3A70B607BE20}" type="sibTrans" cxnId="{40EDDFBF-955F-4519-80D7-7F7916924697}">
      <dgm:prSet/>
      <dgm:spPr/>
      <dgm:t>
        <a:bodyPr/>
        <a:lstStyle/>
        <a:p>
          <a:endParaRPr lang="ru-RU"/>
        </a:p>
      </dgm:t>
    </dgm:pt>
    <dgm:pt modelId="{9C645995-AFDD-4D7D-99F6-62CF1A194CBC}">
      <dgm:prSet phldrT="[Текст]"/>
      <dgm:spPr/>
      <dgm:t>
        <a:bodyPr/>
        <a:lstStyle/>
        <a:p>
          <a:r>
            <a:rPr lang="ru-RU" dirty="0" smtClean="0"/>
            <a:t>Оплата услуг по расчетам за электроэнергию по агентским договорам, оплата  услуг по начислению и приему оплаты за коммунальные услуги– 98,4 тыс.руб.</a:t>
          </a:r>
          <a:endParaRPr lang="ru-RU" dirty="0"/>
        </a:p>
      </dgm:t>
    </dgm:pt>
    <dgm:pt modelId="{788F8DA5-E7B2-4FD3-A70F-FF88BC15B3B9}" type="parTrans" cxnId="{AD6ECA84-3C46-4BBD-8D50-8376850532B6}">
      <dgm:prSet/>
      <dgm:spPr/>
      <dgm:t>
        <a:bodyPr/>
        <a:lstStyle/>
        <a:p>
          <a:endParaRPr lang="ru-RU"/>
        </a:p>
      </dgm:t>
    </dgm:pt>
    <dgm:pt modelId="{E2C1FE14-B554-4615-AB02-2F0C3EE6E113}" type="sibTrans" cxnId="{AD6ECA84-3C46-4BBD-8D50-8376850532B6}">
      <dgm:prSet/>
      <dgm:spPr/>
      <dgm:t>
        <a:bodyPr/>
        <a:lstStyle/>
        <a:p>
          <a:endParaRPr lang="ru-RU"/>
        </a:p>
      </dgm:t>
    </dgm:pt>
    <dgm:pt modelId="{88AC71A1-F308-4985-A710-A06426F6380B}">
      <dgm:prSet phldrT="[Текст]"/>
      <dgm:spPr/>
      <dgm:t>
        <a:bodyPr/>
        <a:lstStyle/>
        <a:p>
          <a:r>
            <a:rPr lang="ru-RU" dirty="0" smtClean="0"/>
            <a:t>Прочие мероприятия в области коммунального хозяйства – 45,6 тыс.руб.</a:t>
          </a:r>
          <a:endParaRPr lang="ru-RU" dirty="0"/>
        </a:p>
      </dgm:t>
    </dgm:pt>
    <dgm:pt modelId="{2DB9BB76-652F-478B-8174-49F4107B754B}" type="parTrans" cxnId="{B633CC62-52AB-4922-B65A-9393BDE67C22}">
      <dgm:prSet/>
      <dgm:spPr/>
      <dgm:t>
        <a:bodyPr/>
        <a:lstStyle/>
        <a:p>
          <a:endParaRPr lang="ru-RU"/>
        </a:p>
      </dgm:t>
    </dgm:pt>
    <dgm:pt modelId="{72DCA990-2EDB-43B7-A2D0-A46ED728CCEB}" type="sibTrans" cxnId="{B633CC62-52AB-4922-B65A-9393BDE67C22}">
      <dgm:prSet/>
      <dgm:spPr/>
      <dgm:t>
        <a:bodyPr/>
        <a:lstStyle/>
        <a:p>
          <a:endParaRPr lang="ru-RU"/>
        </a:p>
      </dgm:t>
    </dgm:pt>
    <dgm:pt modelId="{02383839-EEE7-4BCB-9385-30E8A6B96FBC}">
      <dgm:prSet phldrT="[Текст]"/>
      <dgm:spPr/>
      <dgm:t>
        <a:bodyPr/>
        <a:lstStyle/>
        <a:p>
          <a:r>
            <a:rPr lang="ru-RU" dirty="0" smtClean="0"/>
            <a:t>Капитальный ремонт нежилого помещения для обеспечения жителей Наволокского городского поселения услугами бытового обслуживания (услуги бань) – 1348,3 тыс.руб.</a:t>
          </a:r>
          <a:endParaRPr lang="ru-RU" dirty="0"/>
        </a:p>
      </dgm:t>
    </dgm:pt>
    <dgm:pt modelId="{0C15B4BF-C18D-451A-B2B7-A0DB4BD98DC2}" type="parTrans" cxnId="{D7CBA4E2-761F-4164-9CF0-1FD6EDA2C8D2}">
      <dgm:prSet/>
      <dgm:spPr/>
      <dgm:t>
        <a:bodyPr/>
        <a:lstStyle/>
        <a:p>
          <a:endParaRPr lang="ru-RU"/>
        </a:p>
      </dgm:t>
    </dgm:pt>
    <dgm:pt modelId="{86C194F3-718A-4DDF-B214-6149ABBED31C}" type="sibTrans" cxnId="{D7CBA4E2-761F-4164-9CF0-1FD6EDA2C8D2}">
      <dgm:prSet/>
      <dgm:spPr/>
      <dgm:t>
        <a:bodyPr/>
        <a:lstStyle/>
        <a:p>
          <a:endParaRPr lang="ru-RU"/>
        </a:p>
      </dgm:t>
    </dgm:pt>
    <dgm:pt modelId="{289DF692-8FE2-4D2E-9F16-2EE0E4BCC884}">
      <dgm:prSet phldrT="[Текст]"/>
      <dgm:spPr/>
      <dgm:t>
        <a:bodyPr/>
        <a:lstStyle/>
        <a:p>
          <a:r>
            <a:rPr lang="ru-RU" dirty="0" smtClean="0"/>
            <a:t>Текущее содержание инженерной защиты «Берегозащитная дамба </a:t>
          </a:r>
          <a:r>
            <a:rPr lang="ru-RU" dirty="0" err="1" smtClean="0"/>
            <a:t>г.Наволоки</a:t>
          </a:r>
          <a:r>
            <a:rPr lang="ru-RU" dirty="0" smtClean="0"/>
            <a:t>» – 1558,3 тыс.руб.</a:t>
          </a:r>
          <a:endParaRPr lang="ru-RU" dirty="0"/>
        </a:p>
      </dgm:t>
    </dgm:pt>
    <dgm:pt modelId="{947BAFC3-63F2-4EDF-B04E-1975D72238C3}" type="parTrans" cxnId="{65BE1FBB-C84E-49DA-A3F7-8459ECD2DD3F}">
      <dgm:prSet/>
      <dgm:spPr/>
      <dgm:t>
        <a:bodyPr/>
        <a:lstStyle/>
        <a:p>
          <a:endParaRPr lang="ru-RU"/>
        </a:p>
      </dgm:t>
    </dgm:pt>
    <dgm:pt modelId="{1980FE07-34A6-447A-B6FA-0B60C8186BB0}" type="sibTrans" cxnId="{65BE1FBB-C84E-49DA-A3F7-8459ECD2DD3F}">
      <dgm:prSet/>
      <dgm:spPr/>
      <dgm:t>
        <a:bodyPr/>
        <a:lstStyle/>
        <a:p>
          <a:endParaRPr lang="ru-RU"/>
        </a:p>
      </dgm:t>
    </dgm:pt>
    <dgm:pt modelId="{5A6C10F9-4D6C-4B56-8937-B1AB43F8E2AE}">
      <dgm:prSet phldrT="[Текст]"/>
      <dgm:spPr/>
      <dgm:t>
        <a:bodyPr/>
        <a:lstStyle/>
        <a:p>
          <a:r>
            <a:rPr lang="ru-RU" dirty="0" smtClean="0"/>
            <a:t>Замена приборов учета электроэнергии и воды в муниципальных квартирах – 44,7 тыс.руб.</a:t>
          </a:r>
          <a:endParaRPr lang="ru-RU" dirty="0"/>
        </a:p>
      </dgm:t>
    </dgm:pt>
    <dgm:pt modelId="{11E0936B-EE73-4A5A-8E3D-EA01DAFF76A8}" type="sibTrans" cxnId="{C11E8DE5-D127-42DA-86BB-426BB2D87745}">
      <dgm:prSet/>
      <dgm:spPr/>
      <dgm:t>
        <a:bodyPr/>
        <a:lstStyle/>
        <a:p>
          <a:endParaRPr lang="ru-RU"/>
        </a:p>
      </dgm:t>
    </dgm:pt>
    <dgm:pt modelId="{27EF2AF5-60AA-4DDE-BF5F-8CA9DB49E500}" type="parTrans" cxnId="{C11E8DE5-D127-42DA-86BB-426BB2D87745}">
      <dgm:prSet/>
      <dgm:spPr/>
      <dgm:t>
        <a:bodyPr/>
        <a:lstStyle/>
        <a:p>
          <a:endParaRPr lang="ru-RU"/>
        </a:p>
      </dgm:t>
    </dgm:pt>
    <dgm:pt modelId="{6DBADBAB-0A9C-4AB8-BFA0-4B81738AB3DA}">
      <dgm:prSet phldrT="[Текст]"/>
      <dgm:spPr/>
      <dgm:t>
        <a:bodyPr/>
        <a:lstStyle/>
        <a:p>
          <a:r>
            <a:rPr lang="ru-RU" dirty="0" smtClean="0"/>
            <a:t>Обеспечение теплоснабжения потребителей в условиях подготовки и прохождения отопительного периода – 3814,5 тыс.руб. </a:t>
          </a:r>
          <a:endParaRPr lang="ru-RU" dirty="0"/>
        </a:p>
      </dgm:t>
    </dgm:pt>
    <dgm:pt modelId="{61013222-AC1C-44E2-9149-4020CBA6E8DF}" type="sibTrans" cxnId="{A49EB9E3-659B-4533-BC99-E173C896CB21}">
      <dgm:prSet/>
      <dgm:spPr/>
      <dgm:t>
        <a:bodyPr/>
        <a:lstStyle/>
        <a:p>
          <a:endParaRPr lang="ru-RU"/>
        </a:p>
      </dgm:t>
    </dgm:pt>
    <dgm:pt modelId="{D121B0D9-4FD7-4F33-BCD6-5CC20E34B667}" type="parTrans" cxnId="{A49EB9E3-659B-4533-BC99-E173C896CB21}">
      <dgm:prSet/>
      <dgm:spPr/>
      <dgm:t>
        <a:bodyPr/>
        <a:lstStyle/>
        <a:p>
          <a:endParaRPr lang="ru-RU"/>
        </a:p>
      </dgm:t>
    </dgm:pt>
    <dgm:pt modelId="{529F338A-44D8-494E-B3FA-704245A30A73}">
      <dgm:prSet phldrT="[Текст]"/>
      <dgm:spPr/>
      <dgm:t>
        <a:bodyPr/>
        <a:lstStyle/>
        <a:p>
          <a:r>
            <a:rPr lang="ru-RU" dirty="0" smtClean="0"/>
            <a:t>Предоставление субсидий юридическим лицам и индивидуальным предпринимателям– 1 224.7 тыс.руб. </a:t>
          </a:r>
          <a:endParaRPr lang="ru-RU" dirty="0"/>
        </a:p>
      </dgm:t>
    </dgm:pt>
    <dgm:pt modelId="{C23878DD-8F3B-4F8F-9A57-A890EDA16D4D}" type="sibTrans" cxnId="{7C508462-2B6D-43CA-9D58-E01EBCFB88B5}">
      <dgm:prSet/>
      <dgm:spPr/>
      <dgm:t>
        <a:bodyPr/>
        <a:lstStyle/>
        <a:p>
          <a:endParaRPr lang="ru-RU"/>
        </a:p>
      </dgm:t>
    </dgm:pt>
    <dgm:pt modelId="{E2B5E37A-7B33-4861-8C0A-473C79B581B6}" type="parTrans" cxnId="{7C508462-2B6D-43CA-9D58-E01EBCFB88B5}">
      <dgm:prSet/>
      <dgm:spPr/>
      <dgm:t>
        <a:bodyPr/>
        <a:lstStyle/>
        <a:p>
          <a:endParaRPr lang="ru-RU"/>
        </a:p>
      </dgm:t>
    </dgm:pt>
    <dgm:pt modelId="{C6C50AC0-8FED-4A0E-BB0A-81508FD86BC5}" type="pres">
      <dgm:prSet presAssocID="{3CD8BEC9-40FC-45AD-B7BF-5B9A00B0E43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B10E4BE-E49E-4CAD-A7B2-3502A86DF3CB}" type="pres">
      <dgm:prSet presAssocID="{26285CFF-3C0C-4899-B191-1229A94F72EF}" presName="centerShape" presStyleLbl="node0" presStyleIdx="0" presStyleCnt="1" custScaleX="224331" custScaleY="145512" custLinFactNeighborX="904" custLinFactNeighborY="2317"/>
      <dgm:spPr/>
      <dgm:t>
        <a:bodyPr/>
        <a:lstStyle/>
        <a:p>
          <a:endParaRPr lang="ru-RU"/>
        </a:p>
      </dgm:t>
    </dgm:pt>
    <dgm:pt modelId="{D693C7D8-F51F-497B-A1DC-8EA3D3CAF5B0}" type="pres">
      <dgm:prSet presAssocID="{529F338A-44D8-494E-B3FA-704245A30A73}" presName="node" presStyleLbl="node1" presStyleIdx="0" presStyleCnt="8" custScaleX="260292" custScaleY="144092" custRadScaleRad="71822" custRadScaleInc="-139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29DAFC-C318-4190-B428-E088A5B93AFA}" type="pres">
      <dgm:prSet presAssocID="{529F338A-44D8-494E-B3FA-704245A30A73}" presName="dummy" presStyleCnt="0"/>
      <dgm:spPr/>
    </dgm:pt>
    <dgm:pt modelId="{DFED6187-AC09-4EC4-8F5E-EA65B19A4F6E}" type="pres">
      <dgm:prSet presAssocID="{C23878DD-8F3B-4F8F-9A57-A890EDA16D4D}" presName="sibTrans" presStyleLbl="sibTrans2D1" presStyleIdx="0" presStyleCnt="8"/>
      <dgm:spPr/>
      <dgm:t>
        <a:bodyPr/>
        <a:lstStyle/>
        <a:p>
          <a:endParaRPr lang="ru-RU"/>
        </a:p>
      </dgm:t>
    </dgm:pt>
    <dgm:pt modelId="{A01B5D16-17A8-4297-916B-88B8D7399B44}" type="pres">
      <dgm:prSet presAssocID="{626B3B11-31B5-4084-8F43-78B59A373DE9}" presName="node" presStyleLbl="node1" presStyleIdx="1" presStyleCnt="8" custScaleX="260746" custScaleY="136396" custRadScaleRad="160940" custRadScaleInc="669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2BC5E6-3E0C-45CE-8C8D-51C0DF5ECBF1}" type="pres">
      <dgm:prSet presAssocID="{626B3B11-31B5-4084-8F43-78B59A373DE9}" presName="dummy" presStyleCnt="0"/>
      <dgm:spPr/>
    </dgm:pt>
    <dgm:pt modelId="{03AB2993-931B-4CA1-8113-72910A39FDC1}" type="pres">
      <dgm:prSet presAssocID="{07D3F4BA-345D-4AFD-B747-3A70B607BE20}" presName="sibTrans" presStyleLbl="sibTrans2D1" presStyleIdx="1" presStyleCnt="8"/>
      <dgm:spPr/>
      <dgm:t>
        <a:bodyPr/>
        <a:lstStyle/>
        <a:p>
          <a:endParaRPr lang="ru-RU"/>
        </a:p>
      </dgm:t>
    </dgm:pt>
    <dgm:pt modelId="{24377BAA-EF50-42BD-A505-167A8B70277C}" type="pres">
      <dgm:prSet presAssocID="{9C645995-AFDD-4D7D-99F6-62CF1A194CBC}" presName="node" presStyleLbl="node1" presStyleIdx="2" presStyleCnt="8" custScaleX="259786" custScaleY="153461" custRadScaleRad="139687" custRadScaleInc="-215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3BAFEE-A39B-4D2A-A96A-E229D9D1822B}" type="pres">
      <dgm:prSet presAssocID="{9C645995-AFDD-4D7D-99F6-62CF1A194CBC}" presName="dummy" presStyleCnt="0"/>
      <dgm:spPr/>
    </dgm:pt>
    <dgm:pt modelId="{FF45F6AB-9AD0-4D72-B87B-B801EBE321ED}" type="pres">
      <dgm:prSet presAssocID="{E2C1FE14-B554-4615-AB02-2F0C3EE6E113}" presName="sibTrans" presStyleLbl="sibTrans2D1" presStyleIdx="2" presStyleCnt="8"/>
      <dgm:spPr/>
      <dgm:t>
        <a:bodyPr/>
        <a:lstStyle/>
        <a:p>
          <a:endParaRPr lang="ru-RU"/>
        </a:p>
      </dgm:t>
    </dgm:pt>
    <dgm:pt modelId="{1220F099-44E3-4015-A0E9-1EE5A08262A2}" type="pres">
      <dgm:prSet presAssocID="{88AC71A1-F308-4985-A710-A06426F6380B}" presName="node" presStyleLbl="node1" presStyleIdx="3" presStyleCnt="8" custScaleX="252580" custScaleY="157952" custRadScaleRad="160194" custRadScaleInc="-849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28C54D-16A3-4621-B68D-435FAA5130DC}" type="pres">
      <dgm:prSet presAssocID="{88AC71A1-F308-4985-A710-A06426F6380B}" presName="dummy" presStyleCnt="0"/>
      <dgm:spPr/>
    </dgm:pt>
    <dgm:pt modelId="{954F1F67-B73B-42C9-9138-9FC9885BBB98}" type="pres">
      <dgm:prSet presAssocID="{72DCA990-2EDB-43B7-A2D0-A46ED728CCEB}" presName="sibTrans" presStyleLbl="sibTrans2D1" presStyleIdx="3" presStyleCnt="8"/>
      <dgm:spPr/>
      <dgm:t>
        <a:bodyPr/>
        <a:lstStyle/>
        <a:p>
          <a:endParaRPr lang="ru-RU"/>
        </a:p>
      </dgm:t>
    </dgm:pt>
    <dgm:pt modelId="{1A68751C-6F3A-44C4-AFA6-E835C7C26110}" type="pres">
      <dgm:prSet presAssocID="{02383839-EEE7-4BCB-9385-30E8A6B96FBC}" presName="node" presStyleLbl="node1" presStyleIdx="4" presStyleCnt="8" custScaleX="260292" custScaleY="140097" custRadScaleRad="79942" custRadScaleInc="-86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5CC86D-B417-4CFC-8B41-113199A47967}" type="pres">
      <dgm:prSet presAssocID="{02383839-EEE7-4BCB-9385-30E8A6B96FBC}" presName="dummy" presStyleCnt="0"/>
      <dgm:spPr/>
    </dgm:pt>
    <dgm:pt modelId="{00FA068E-0BEE-4B84-8950-F99B07BFC5F9}" type="pres">
      <dgm:prSet presAssocID="{86C194F3-718A-4DDF-B214-6149ABBED31C}" presName="sibTrans" presStyleLbl="sibTrans2D1" presStyleIdx="4" presStyleCnt="8"/>
      <dgm:spPr/>
      <dgm:t>
        <a:bodyPr/>
        <a:lstStyle/>
        <a:p>
          <a:endParaRPr lang="ru-RU"/>
        </a:p>
      </dgm:t>
    </dgm:pt>
    <dgm:pt modelId="{524F37A5-5E9F-49E4-A4E4-C27F3067E8DB}" type="pres">
      <dgm:prSet presAssocID="{289DF692-8FE2-4D2E-9F16-2EE0E4BCC884}" presName="node" presStyleLbl="node1" presStyleIdx="5" presStyleCnt="8" custScaleX="238325" custScaleY="141041" custRadScaleRad="155278" custRadScaleInc="650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630698-A921-4AD4-8A23-A9E67643F7EA}" type="pres">
      <dgm:prSet presAssocID="{289DF692-8FE2-4D2E-9F16-2EE0E4BCC884}" presName="dummy" presStyleCnt="0"/>
      <dgm:spPr/>
    </dgm:pt>
    <dgm:pt modelId="{277AEB4D-5A32-4C23-99E0-E48C8805B5B0}" type="pres">
      <dgm:prSet presAssocID="{1980FE07-34A6-447A-B6FA-0B60C8186BB0}" presName="sibTrans" presStyleLbl="sibTrans2D1" presStyleIdx="5" presStyleCnt="8"/>
      <dgm:spPr/>
      <dgm:t>
        <a:bodyPr/>
        <a:lstStyle/>
        <a:p>
          <a:endParaRPr lang="ru-RU"/>
        </a:p>
      </dgm:t>
    </dgm:pt>
    <dgm:pt modelId="{3102DADA-F2D4-4EC6-BC0F-8C64834B650A}" type="pres">
      <dgm:prSet presAssocID="{5A6C10F9-4D6C-4B56-8937-B1AB43F8E2AE}" presName="node" presStyleLbl="node1" presStyleIdx="6" presStyleCnt="8" custScaleX="245602" custScaleY="141761" custRadScaleRad="133580" custRadScaleInc="75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0AF1F4-CB2F-4255-815B-818039D6EE0D}" type="pres">
      <dgm:prSet presAssocID="{5A6C10F9-4D6C-4B56-8937-B1AB43F8E2AE}" presName="dummy" presStyleCnt="0"/>
      <dgm:spPr/>
    </dgm:pt>
    <dgm:pt modelId="{5B259A7C-4F90-477E-86E6-F13580672771}" type="pres">
      <dgm:prSet presAssocID="{11E0936B-EE73-4A5A-8E3D-EA01DAFF76A8}" presName="sibTrans" presStyleLbl="sibTrans2D1" presStyleIdx="6" presStyleCnt="8"/>
      <dgm:spPr/>
      <dgm:t>
        <a:bodyPr/>
        <a:lstStyle/>
        <a:p>
          <a:endParaRPr lang="ru-RU"/>
        </a:p>
      </dgm:t>
    </dgm:pt>
    <dgm:pt modelId="{655DDC16-F028-4C1D-9138-94733537C767}" type="pres">
      <dgm:prSet presAssocID="{6DBADBAB-0A9C-4AB8-BFA0-4B81738AB3DA}" presName="node" presStyleLbl="node1" presStyleIdx="7" presStyleCnt="8" custScaleX="248779" custScaleY="145197" custRadScaleRad="154749" custRadScaleInc="-800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9E41E0-3B97-4E2E-B15E-F7FD1354B84B}" type="pres">
      <dgm:prSet presAssocID="{6DBADBAB-0A9C-4AB8-BFA0-4B81738AB3DA}" presName="dummy" presStyleCnt="0"/>
      <dgm:spPr/>
    </dgm:pt>
    <dgm:pt modelId="{C8B5D276-19B2-409B-BA04-DC9CD042CDE3}" type="pres">
      <dgm:prSet presAssocID="{61013222-AC1C-44E2-9149-4020CBA6E8DF}" presName="sibTrans" presStyleLbl="sibTrans2D1" presStyleIdx="7" presStyleCnt="8"/>
      <dgm:spPr/>
      <dgm:t>
        <a:bodyPr/>
        <a:lstStyle/>
        <a:p>
          <a:endParaRPr lang="ru-RU"/>
        </a:p>
      </dgm:t>
    </dgm:pt>
  </dgm:ptLst>
  <dgm:cxnLst>
    <dgm:cxn modelId="{A49EB9E3-659B-4533-BC99-E173C896CB21}" srcId="{26285CFF-3C0C-4899-B191-1229A94F72EF}" destId="{6DBADBAB-0A9C-4AB8-BFA0-4B81738AB3DA}" srcOrd="7" destOrd="0" parTransId="{D121B0D9-4FD7-4F33-BCD6-5CC20E34B667}" sibTransId="{61013222-AC1C-44E2-9149-4020CBA6E8DF}"/>
    <dgm:cxn modelId="{7DCA483D-0820-4F70-A5E7-9ABF5F33FB67}" type="presOf" srcId="{11E0936B-EE73-4A5A-8E3D-EA01DAFF76A8}" destId="{5B259A7C-4F90-477E-86E6-F13580672771}" srcOrd="0" destOrd="0" presId="urn:microsoft.com/office/officeart/2005/8/layout/radial6"/>
    <dgm:cxn modelId="{AD6ECA84-3C46-4BBD-8D50-8376850532B6}" srcId="{26285CFF-3C0C-4899-B191-1229A94F72EF}" destId="{9C645995-AFDD-4D7D-99F6-62CF1A194CBC}" srcOrd="2" destOrd="0" parTransId="{788F8DA5-E7B2-4FD3-A70F-FF88BC15B3B9}" sibTransId="{E2C1FE14-B554-4615-AB02-2F0C3EE6E113}"/>
    <dgm:cxn modelId="{BF68A91A-DC48-4980-826A-06931D1128CA}" type="presOf" srcId="{02383839-EEE7-4BCB-9385-30E8A6B96FBC}" destId="{1A68751C-6F3A-44C4-AFA6-E835C7C26110}" srcOrd="0" destOrd="0" presId="urn:microsoft.com/office/officeart/2005/8/layout/radial6"/>
    <dgm:cxn modelId="{EC5645A1-ABA4-436D-A751-D319000F8FC7}" type="presOf" srcId="{72DCA990-2EDB-43B7-A2D0-A46ED728CCEB}" destId="{954F1F67-B73B-42C9-9138-9FC9885BBB98}" srcOrd="0" destOrd="0" presId="urn:microsoft.com/office/officeart/2005/8/layout/radial6"/>
    <dgm:cxn modelId="{D7CBA4E2-761F-4164-9CF0-1FD6EDA2C8D2}" srcId="{26285CFF-3C0C-4899-B191-1229A94F72EF}" destId="{02383839-EEE7-4BCB-9385-30E8A6B96FBC}" srcOrd="4" destOrd="0" parTransId="{0C15B4BF-C18D-451A-B2B7-A0DB4BD98DC2}" sibTransId="{86C194F3-718A-4DDF-B214-6149ABBED31C}"/>
    <dgm:cxn modelId="{6B103EC4-59D5-4666-8C23-AD621EDD3914}" type="presOf" srcId="{86C194F3-718A-4DDF-B214-6149ABBED31C}" destId="{00FA068E-0BEE-4B84-8950-F99B07BFC5F9}" srcOrd="0" destOrd="0" presId="urn:microsoft.com/office/officeart/2005/8/layout/radial6"/>
    <dgm:cxn modelId="{AEE3A11F-76D1-4DCE-9F9B-9A92FA2DE021}" type="presOf" srcId="{9C645995-AFDD-4D7D-99F6-62CF1A194CBC}" destId="{24377BAA-EF50-42BD-A505-167A8B70277C}" srcOrd="0" destOrd="0" presId="urn:microsoft.com/office/officeart/2005/8/layout/radial6"/>
    <dgm:cxn modelId="{55454DEC-0040-42ED-8717-1DE3B3E6E650}" type="presOf" srcId="{3CD8BEC9-40FC-45AD-B7BF-5B9A00B0E435}" destId="{C6C50AC0-8FED-4A0E-BB0A-81508FD86BC5}" srcOrd="0" destOrd="0" presId="urn:microsoft.com/office/officeart/2005/8/layout/radial6"/>
    <dgm:cxn modelId="{D3BE26F5-9F5E-493F-97DE-37DC147686E9}" type="presOf" srcId="{1980FE07-34A6-447A-B6FA-0B60C8186BB0}" destId="{277AEB4D-5A32-4C23-99E0-E48C8805B5B0}" srcOrd="0" destOrd="0" presId="urn:microsoft.com/office/officeart/2005/8/layout/radial6"/>
    <dgm:cxn modelId="{7C508462-2B6D-43CA-9D58-E01EBCFB88B5}" srcId="{26285CFF-3C0C-4899-B191-1229A94F72EF}" destId="{529F338A-44D8-494E-B3FA-704245A30A73}" srcOrd="0" destOrd="0" parTransId="{E2B5E37A-7B33-4861-8C0A-473C79B581B6}" sibTransId="{C23878DD-8F3B-4F8F-9A57-A890EDA16D4D}"/>
    <dgm:cxn modelId="{E5E7295B-48F5-4D02-AC95-D22666CF5750}" type="presOf" srcId="{26285CFF-3C0C-4899-B191-1229A94F72EF}" destId="{7B10E4BE-E49E-4CAD-A7B2-3502A86DF3CB}" srcOrd="0" destOrd="0" presId="urn:microsoft.com/office/officeart/2005/8/layout/radial6"/>
    <dgm:cxn modelId="{04B0D64E-9751-403B-B1E7-247D22CFBFA5}" type="presOf" srcId="{529F338A-44D8-494E-B3FA-704245A30A73}" destId="{D693C7D8-F51F-497B-A1DC-8EA3D3CAF5B0}" srcOrd="0" destOrd="0" presId="urn:microsoft.com/office/officeart/2005/8/layout/radial6"/>
    <dgm:cxn modelId="{6238DCF5-60BE-4B67-B766-69B3F300BC88}" type="presOf" srcId="{6DBADBAB-0A9C-4AB8-BFA0-4B81738AB3DA}" destId="{655DDC16-F028-4C1D-9138-94733537C767}" srcOrd="0" destOrd="0" presId="urn:microsoft.com/office/officeart/2005/8/layout/radial6"/>
    <dgm:cxn modelId="{B633CC62-52AB-4922-B65A-9393BDE67C22}" srcId="{26285CFF-3C0C-4899-B191-1229A94F72EF}" destId="{88AC71A1-F308-4985-A710-A06426F6380B}" srcOrd="3" destOrd="0" parTransId="{2DB9BB76-652F-478B-8174-49F4107B754B}" sibTransId="{72DCA990-2EDB-43B7-A2D0-A46ED728CCEB}"/>
    <dgm:cxn modelId="{C11E8DE5-D127-42DA-86BB-426BB2D87745}" srcId="{26285CFF-3C0C-4899-B191-1229A94F72EF}" destId="{5A6C10F9-4D6C-4B56-8937-B1AB43F8E2AE}" srcOrd="6" destOrd="0" parTransId="{27EF2AF5-60AA-4DDE-BF5F-8CA9DB49E500}" sibTransId="{11E0936B-EE73-4A5A-8E3D-EA01DAFF76A8}"/>
    <dgm:cxn modelId="{1AA6FFC1-1935-47B3-BCF1-EACCDC4A524D}" type="presOf" srcId="{C23878DD-8F3B-4F8F-9A57-A890EDA16D4D}" destId="{DFED6187-AC09-4EC4-8F5E-EA65B19A4F6E}" srcOrd="0" destOrd="0" presId="urn:microsoft.com/office/officeart/2005/8/layout/radial6"/>
    <dgm:cxn modelId="{40EDDFBF-955F-4519-80D7-7F7916924697}" srcId="{26285CFF-3C0C-4899-B191-1229A94F72EF}" destId="{626B3B11-31B5-4084-8F43-78B59A373DE9}" srcOrd="1" destOrd="0" parTransId="{E2AB5608-9FCF-45F1-AFB9-6AD76FDA9F93}" sibTransId="{07D3F4BA-345D-4AFD-B747-3A70B607BE20}"/>
    <dgm:cxn modelId="{5F9D3E6C-598E-4D82-9E97-8DEC12E93BA8}" type="presOf" srcId="{88AC71A1-F308-4985-A710-A06426F6380B}" destId="{1220F099-44E3-4015-A0E9-1EE5A08262A2}" srcOrd="0" destOrd="0" presId="urn:microsoft.com/office/officeart/2005/8/layout/radial6"/>
    <dgm:cxn modelId="{1C14CE26-29D5-4C47-B0B8-1814F9CBF461}" type="presOf" srcId="{626B3B11-31B5-4084-8F43-78B59A373DE9}" destId="{A01B5D16-17A8-4297-916B-88B8D7399B44}" srcOrd="0" destOrd="0" presId="urn:microsoft.com/office/officeart/2005/8/layout/radial6"/>
    <dgm:cxn modelId="{65BE1FBB-C84E-49DA-A3F7-8459ECD2DD3F}" srcId="{26285CFF-3C0C-4899-B191-1229A94F72EF}" destId="{289DF692-8FE2-4D2E-9F16-2EE0E4BCC884}" srcOrd="5" destOrd="0" parTransId="{947BAFC3-63F2-4EDF-B04E-1975D72238C3}" sibTransId="{1980FE07-34A6-447A-B6FA-0B60C8186BB0}"/>
    <dgm:cxn modelId="{12F7D9AE-088A-4647-AABF-119F4983FFDD}" type="presOf" srcId="{289DF692-8FE2-4D2E-9F16-2EE0E4BCC884}" destId="{524F37A5-5E9F-49E4-A4E4-C27F3067E8DB}" srcOrd="0" destOrd="0" presId="urn:microsoft.com/office/officeart/2005/8/layout/radial6"/>
    <dgm:cxn modelId="{85217AA7-DEC0-46F1-AE42-6861FF122824}" type="presOf" srcId="{61013222-AC1C-44E2-9149-4020CBA6E8DF}" destId="{C8B5D276-19B2-409B-BA04-DC9CD042CDE3}" srcOrd="0" destOrd="0" presId="urn:microsoft.com/office/officeart/2005/8/layout/radial6"/>
    <dgm:cxn modelId="{5FDBB8CB-2EBA-41D0-952E-89CFCC86190A}" type="presOf" srcId="{E2C1FE14-B554-4615-AB02-2F0C3EE6E113}" destId="{FF45F6AB-9AD0-4D72-B87B-B801EBE321ED}" srcOrd="0" destOrd="0" presId="urn:microsoft.com/office/officeart/2005/8/layout/radial6"/>
    <dgm:cxn modelId="{9D7560B3-F662-48A1-AF34-C4226D687966}" srcId="{3CD8BEC9-40FC-45AD-B7BF-5B9A00B0E435}" destId="{26285CFF-3C0C-4899-B191-1229A94F72EF}" srcOrd="0" destOrd="0" parTransId="{0DCEACD2-5458-415D-A872-F3D4906EE2FD}" sibTransId="{CD9974F7-FC36-4F09-983B-B853B8A5CF73}"/>
    <dgm:cxn modelId="{B71C142F-B532-4087-A34F-202F5689C942}" type="presOf" srcId="{5A6C10F9-4D6C-4B56-8937-B1AB43F8E2AE}" destId="{3102DADA-F2D4-4EC6-BC0F-8C64834B650A}" srcOrd="0" destOrd="0" presId="urn:microsoft.com/office/officeart/2005/8/layout/radial6"/>
    <dgm:cxn modelId="{EDB4F1C6-6F51-45B8-BF26-D132FAA11FF6}" type="presOf" srcId="{07D3F4BA-345D-4AFD-B747-3A70B607BE20}" destId="{03AB2993-931B-4CA1-8113-72910A39FDC1}" srcOrd="0" destOrd="0" presId="urn:microsoft.com/office/officeart/2005/8/layout/radial6"/>
    <dgm:cxn modelId="{D7D7BD81-BAF5-4D33-8251-2672FAC857B1}" type="presParOf" srcId="{C6C50AC0-8FED-4A0E-BB0A-81508FD86BC5}" destId="{7B10E4BE-E49E-4CAD-A7B2-3502A86DF3CB}" srcOrd="0" destOrd="0" presId="urn:microsoft.com/office/officeart/2005/8/layout/radial6"/>
    <dgm:cxn modelId="{809A361F-5D44-40F1-B68F-B8A2415F8C7B}" type="presParOf" srcId="{C6C50AC0-8FED-4A0E-BB0A-81508FD86BC5}" destId="{D693C7D8-F51F-497B-A1DC-8EA3D3CAF5B0}" srcOrd="1" destOrd="0" presId="urn:microsoft.com/office/officeart/2005/8/layout/radial6"/>
    <dgm:cxn modelId="{301DFFF7-AB4D-4505-9F1A-5C372BE22BE5}" type="presParOf" srcId="{C6C50AC0-8FED-4A0E-BB0A-81508FD86BC5}" destId="{B929DAFC-C318-4190-B428-E088A5B93AFA}" srcOrd="2" destOrd="0" presId="urn:microsoft.com/office/officeart/2005/8/layout/radial6"/>
    <dgm:cxn modelId="{24FBDF08-808C-45B7-B36B-CF4390315F96}" type="presParOf" srcId="{C6C50AC0-8FED-4A0E-BB0A-81508FD86BC5}" destId="{DFED6187-AC09-4EC4-8F5E-EA65B19A4F6E}" srcOrd="3" destOrd="0" presId="urn:microsoft.com/office/officeart/2005/8/layout/radial6"/>
    <dgm:cxn modelId="{4F3DE333-FD0A-470E-A13F-CCE7CBA0BE4A}" type="presParOf" srcId="{C6C50AC0-8FED-4A0E-BB0A-81508FD86BC5}" destId="{A01B5D16-17A8-4297-916B-88B8D7399B44}" srcOrd="4" destOrd="0" presId="urn:microsoft.com/office/officeart/2005/8/layout/radial6"/>
    <dgm:cxn modelId="{0F5B891D-C9EC-469A-BD0E-D60C29E74930}" type="presParOf" srcId="{C6C50AC0-8FED-4A0E-BB0A-81508FD86BC5}" destId="{D32BC5E6-3E0C-45CE-8C8D-51C0DF5ECBF1}" srcOrd="5" destOrd="0" presId="urn:microsoft.com/office/officeart/2005/8/layout/radial6"/>
    <dgm:cxn modelId="{D2DA448B-C7B3-47DB-9653-21C500F38951}" type="presParOf" srcId="{C6C50AC0-8FED-4A0E-BB0A-81508FD86BC5}" destId="{03AB2993-931B-4CA1-8113-72910A39FDC1}" srcOrd="6" destOrd="0" presId="urn:microsoft.com/office/officeart/2005/8/layout/radial6"/>
    <dgm:cxn modelId="{4CEEDFDC-A1DD-46E5-B295-97C55206F53A}" type="presParOf" srcId="{C6C50AC0-8FED-4A0E-BB0A-81508FD86BC5}" destId="{24377BAA-EF50-42BD-A505-167A8B70277C}" srcOrd="7" destOrd="0" presId="urn:microsoft.com/office/officeart/2005/8/layout/radial6"/>
    <dgm:cxn modelId="{C713D8FB-A1C4-4E05-A17D-8217DDA448FD}" type="presParOf" srcId="{C6C50AC0-8FED-4A0E-BB0A-81508FD86BC5}" destId="{063BAFEE-A39B-4D2A-A96A-E229D9D1822B}" srcOrd="8" destOrd="0" presId="urn:microsoft.com/office/officeart/2005/8/layout/radial6"/>
    <dgm:cxn modelId="{14280055-6D46-4C8B-A04C-C28AB459ABEC}" type="presParOf" srcId="{C6C50AC0-8FED-4A0E-BB0A-81508FD86BC5}" destId="{FF45F6AB-9AD0-4D72-B87B-B801EBE321ED}" srcOrd="9" destOrd="0" presId="urn:microsoft.com/office/officeart/2005/8/layout/radial6"/>
    <dgm:cxn modelId="{4F88D3DE-8BC5-40A6-9328-F9BBA41B7772}" type="presParOf" srcId="{C6C50AC0-8FED-4A0E-BB0A-81508FD86BC5}" destId="{1220F099-44E3-4015-A0E9-1EE5A08262A2}" srcOrd="10" destOrd="0" presId="urn:microsoft.com/office/officeart/2005/8/layout/radial6"/>
    <dgm:cxn modelId="{90900989-4CF3-4A71-A588-AD3EF5AA4C42}" type="presParOf" srcId="{C6C50AC0-8FED-4A0E-BB0A-81508FD86BC5}" destId="{C828C54D-16A3-4621-B68D-435FAA5130DC}" srcOrd="11" destOrd="0" presId="urn:microsoft.com/office/officeart/2005/8/layout/radial6"/>
    <dgm:cxn modelId="{B9F42107-2A23-4A73-8CF6-765A193E9B03}" type="presParOf" srcId="{C6C50AC0-8FED-4A0E-BB0A-81508FD86BC5}" destId="{954F1F67-B73B-42C9-9138-9FC9885BBB98}" srcOrd="12" destOrd="0" presId="urn:microsoft.com/office/officeart/2005/8/layout/radial6"/>
    <dgm:cxn modelId="{922B8ACF-26F2-4E2A-87FF-5813C14F6BA2}" type="presParOf" srcId="{C6C50AC0-8FED-4A0E-BB0A-81508FD86BC5}" destId="{1A68751C-6F3A-44C4-AFA6-E835C7C26110}" srcOrd="13" destOrd="0" presId="urn:microsoft.com/office/officeart/2005/8/layout/radial6"/>
    <dgm:cxn modelId="{F41B1223-BE56-4455-9F80-D7CCF58AE8F4}" type="presParOf" srcId="{C6C50AC0-8FED-4A0E-BB0A-81508FD86BC5}" destId="{D15CC86D-B417-4CFC-8B41-113199A47967}" srcOrd="14" destOrd="0" presId="urn:microsoft.com/office/officeart/2005/8/layout/radial6"/>
    <dgm:cxn modelId="{4ECC633A-8B3C-4E33-A9C4-D492A97C6C24}" type="presParOf" srcId="{C6C50AC0-8FED-4A0E-BB0A-81508FD86BC5}" destId="{00FA068E-0BEE-4B84-8950-F99B07BFC5F9}" srcOrd="15" destOrd="0" presId="urn:microsoft.com/office/officeart/2005/8/layout/radial6"/>
    <dgm:cxn modelId="{6B552946-F830-42E7-A133-BFC944DE9772}" type="presParOf" srcId="{C6C50AC0-8FED-4A0E-BB0A-81508FD86BC5}" destId="{524F37A5-5E9F-49E4-A4E4-C27F3067E8DB}" srcOrd="16" destOrd="0" presId="urn:microsoft.com/office/officeart/2005/8/layout/radial6"/>
    <dgm:cxn modelId="{EADFBE68-9383-47AF-AC08-1274D5B24A4C}" type="presParOf" srcId="{C6C50AC0-8FED-4A0E-BB0A-81508FD86BC5}" destId="{2F630698-A921-4AD4-8A23-A9E67643F7EA}" srcOrd="17" destOrd="0" presId="urn:microsoft.com/office/officeart/2005/8/layout/radial6"/>
    <dgm:cxn modelId="{48EB89B5-9B4E-4244-837E-C7DC644F883F}" type="presParOf" srcId="{C6C50AC0-8FED-4A0E-BB0A-81508FD86BC5}" destId="{277AEB4D-5A32-4C23-99E0-E48C8805B5B0}" srcOrd="18" destOrd="0" presId="urn:microsoft.com/office/officeart/2005/8/layout/radial6"/>
    <dgm:cxn modelId="{9B1D214D-2482-441E-B9F5-8B7BC662EFCB}" type="presParOf" srcId="{C6C50AC0-8FED-4A0E-BB0A-81508FD86BC5}" destId="{3102DADA-F2D4-4EC6-BC0F-8C64834B650A}" srcOrd="19" destOrd="0" presId="urn:microsoft.com/office/officeart/2005/8/layout/radial6"/>
    <dgm:cxn modelId="{7B9430D3-EBAB-4EAE-B685-77DAA69E200B}" type="presParOf" srcId="{C6C50AC0-8FED-4A0E-BB0A-81508FD86BC5}" destId="{EA0AF1F4-CB2F-4255-815B-818039D6EE0D}" srcOrd="20" destOrd="0" presId="urn:microsoft.com/office/officeart/2005/8/layout/radial6"/>
    <dgm:cxn modelId="{12E35407-45E9-48F0-8CFB-EF0A7CA5B704}" type="presParOf" srcId="{C6C50AC0-8FED-4A0E-BB0A-81508FD86BC5}" destId="{5B259A7C-4F90-477E-86E6-F13580672771}" srcOrd="21" destOrd="0" presId="urn:microsoft.com/office/officeart/2005/8/layout/radial6"/>
    <dgm:cxn modelId="{7CB5F3B7-EBBD-43C0-AAAC-0D75CE598310}" type="presParOf" srcId="{C6C50AC0-8FED-4A0E-BB0A-81508FD86BC5}" destId="{655DDC16-F028-4C1D-9138-94733537C767}" srcOrd="22" destOrd="0" presId="urn:microsoft.com/office/officeart/2005/8/layout/radial6"/>
    <dgm:cxn modelId="{BF4AA4CF-D413-4F8F-8EAB-CFCC1623DF0A}" type="presParOf" srcId="{C6C50AC0-8FED-4A0E-BB0A-81508FD86BC5}" destId="{779E41E0-3B97-4E2E-B15E-F7FD1354B84B}" srcOrd="23" destOrd="0" presId="urn:microsoft.com/office/officeart/2005/8/layout/radial6"/>
    <dgm:cxn modelId="{ECAD71E6-542F-4C62-AD82-D9A99B51988D}" type="presParOf" srcId="{C6C50AC0-8FED-4A0E-BB0A-81508FD86BC5}" destId="{C8B5D276-19B2-409B-BA04-DC9CD042CDE3}" srcOrd="24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71431C4-332C-4905-8FCC-88783D360A00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F7A8EA2A-669D-4F83-918A-84828FEBCDE9}">
      <dgm:prSet phldrT="[Текст]" custT="1"/>
      <dgm:spPr/>
      <dgm:t>
        <a:bodyPr/>
        <a:lstStyle/>
        <a:p>
          <a:r>
            <a:rPr lang="ru-RU" sz="1600" dirty="0" smtClean="0"/>
            <a:t>Содержание и техническое обслуживание сетей уличного освещения, оплата электроэнергии – 4808,7 тыс.руб.</a:t>
          </a:r>
          <a:endParaRPr lang="ru-RU" sz="1600" dirty="0"/>
        </a:p>
      </dgm:t>
    </dgm:pt>
    <dgm:pt modelId="{0D22F726-53A4-405D-B2EC-86A08E4CECA6}" type="parTrans" cxnId="{68B9E8A9-04CF-4E02-B28D-AB1A5954E668}">
      <dgm:prSet/>
      <dgm:spPr/>
      <dgm:t>
        <a:bodyPr/>
        <a:lstStyle/>
        <a:p>
          <a:endParaRPr lang="ru-RU"/>
        </a:p>
      </dgm:t>
    </dgm:pt>
    <dgm:pt modelId="{227A09AB-9464-453E-9C1E-07194914E5E8}" type="sibTrans" cxnId="{68B9E8A9-04CF-4E02-B28D-AB1A5954E668}">
      <dgm:prSet/>
      <dgm:spPr/>
      <dgm:t>
        <a:bodyPr/>
        <a:lstStyle/>
        <a:p>
          <a:endParaRPr lang="ru-RU"/>
        </a:p>
      </dgm:t>
    </dgm:pt>
    <dgm:pt modelId="{DA4D8FBE-4B4A-4D11-85B9-D680A8F03E47}">
      <dgm:prSet phldrT="[Текст]" custT="1"/>
      <dgm:spPr/>
      <dgm:t>
        <a:bodyPr/>
        <a:lstStyle/>
        <a:p>
          <a:r>
            <a:rPr lang="ru-RU" sz="1600" dirty="0" smtClean="0"/>
            <a:t>Ремонт асфальтобетонного покрытия придомовых территорий многоквартирных домов – 2240,5 тыс.руб.</a:t>
          </a:r>
          <a:endParaRPr lang="ru-RU" sz="1600" dirty="0"/>
        </a:p>
      </dgm:t>
    </dgm:pt>
    <dgm:pt modelId="{A142AFA6-92D3-4D1F-9A98-CDEEA387287B}" type="parTrans" cxnId="{88EAF329-E273-4436-AD4F-D54EE585746E}">
      <dgm:prSet/>
      <dgm:spPr/>
      <dgm:t>
        <a:bodyPr/>
        <a:lstStyle/>
        <a:p>
          <a:endParaRPr lang="ru-RU"/>
        </a:p>
      </dgm:t>
    </dgm:pt>
    <dgm:pt modelId="{9B1565A1-D98B-447C-BCEE-7585657D0379}" type="sibTrans" cxnId="{88EAF329-E273-4436-AD4F-D54EE585746E}">
      <dgm:prSet/>
      <dgm:spPr/>
      <dgm:t>
        <a:bodyPr/>
        <a:lstStyle/>
        <a:p>
          <a:endParaRPr lang="ru-RU"/>
        </a:p>
      </dgm:t>
    </dgm:pt>
    <dgm:pt modelId="{858E8C55-8A64-4D3A-BBA2-8A586B350748}">
      <dgm:prSet phldrT="[Текст]" custT="1"/>
      <dgm:spPr/>
      <dgm:t>
        <a:bodyPr/>
        <a:lstStyle/>
        <a:p>
          <a:r>
            <a:rPr lang="ru-RU" sz="1600" dirty="0" smtClean="0"/>
            <a:t> Капитальный ремонт обелиска памяти павших в боях в ВОВ – 1821,2тыс.руб. </a:t>
          </a:r>
          <a:endParaRPr lang="ru-RU" sz="1600" dirty="0"/>
        </a:p>
      </dgm:t>
    </dgm:pt>
    <dgm:pt modelId="{759CFDB2-EC0C-46C4-B8AD-FAF9ADADD2DC}" type="parTrans" cxnId="{06607C7C-392F-4B30-B6CE-170E1AC3848F}">
      <dgm:prSet/>
      <dgm:spPr/>
      <dgm:t>
        <a:bodyPr/>
        <a:lstStyle/>
        <a:p>
          <a:endParaRPr lang="ru-RU"/>
        </a:p>
      </dgm:t>
    </dgm:pt>
    <dgm:pt modelId="{DC6AAE79-659B-4AE0-8046-EC2782B16AE9}" type="sibTrans" cxnId="{06607C7C-392F-4B30-B6CE-170E1AC3848F}">
      <dgm:prSet/>
      <dgm:spPr/>
      <dgm:t>
        <a:bodyPr/>
        <a:lstStyle/>
        <a:p>
          <a:endParaRPr lang="ru-RU"/>
        </a:p>
      </dgm:t>
    </dgm:pt>
    <dgm:pt modelId="{11A520DE-87C6-43EB-A649-B6EBA1C608C0}">
      <dgm:prSet phldrT="[Текст]" custT="1"/>
      <dgm:spPr/>
      <dgm:t>
        <a:bodyPr/>
        <a:lstStyle/>
        <a:p>
          <a:r>
            <a:rPr lang="ru-RU" sz="1600" dirty="0" smtClean="0"/>
            <a:t>Оборудование городского пляжа – 472,0 тыс.руб.</a:t>
          </a:r>
          <a:endParaRPr lang="ru-RU" sz="1600" dirty="0"/>
        </a:p>
      </dgm:t>
    </dgm:pt>
    <dgm:pt modelId="{85C8D8C6-88D8-4541-B4BA-B3F29BA728D2}" type="parTrans" cxnId="{BC048786-9AE7-42A1-8120-CBFEE24C62BC}">
      <dgm:prSet/>
      <dgm:spPr/>
      <dgm:t>
        <a:bodyPr/>
        <a:lstStyle/>
        <a:p>
          <a:endParaRPr lang="ru-RU"/>
        </a:p>
      </dgm:t>
    </dgm:pt>
    <dgm:pt modelId="{CC289728-67C8-4147-A082-B58F0375080D}" type="sibTrans" cxnId="{BC048786-9AE7-42A1-8120-CBFEE24C62BC}">
      <dgm:prSet/>
      <dgm:spPr/>
      <dgm:t>
        <a:bodyPr/>
        <a:lstStyle/>
        <a:p>
          <a:endParaRPr lang="ru-RU"/>
        </a:p>
      </dgm:t>
    </dgm:pt>
    <dgm:pt modelId="{20D193DF-D8EA-4FB9-97EF-B66EC2ACDF97}">
      <dgm:prSet phldrT="[Текст]" custT="1"/>
      <dgm:spPr/>
      <dgm:t>
        <a:bodyPr/>
        <a:lstStyle/>
        <a:p>
          <a:r>
            <a:rPr lang="ru-RU" sz="1600" dirty="0" smtClean="0"/>
            <a:t>Реализация мер по снижению потребления энергоресурсов – 489,0 тыс.руб.</a:t>
          </a:r>
          <a:endParaRPr lang="ru-RU" sz="1600" dirty="0"/>
        </a:p>
      </dgm:t>
    </dgm:pt>
    <dgm:pt modelId="{373A1B2D-36F2-40DB-A501-40FA361E965C}" type="parTrans" cxnId="{97AFDCEB-763E-4FD1-86A9-7917811E8FC3}">
      <dgm:prSet/>
      <dgm:spPr/>
      <dgm:t>
        <a:bodyPr/>
        <a:lstStyle/>
        <a:p>
          <a:endParaRPr lang="ru-RU"/>
        </a:p>
      </dgm:t>
    </dgm:pt>
    <dgm:pt modelId="{F5CD9253-C354-480A-9A4C-AFCE4BAF6E69}" type="sibTrans" cxnId="{97AFDCEB-763E-4FD1-86A9-7917811E8FC3}">
      <dgm:prSet/>
      <dgm:spPr/>
      <dgm:t>
        <a:bodyPr/>
        <a:lstStyle/>
        <a:p>
          <a:endParaRPr lang="ru-RU"/>
        </a:p>
      </dgm:t>
    </dgm:pt>
    <dgm:pt modelId="{24969135-B0E6-47A2-A471-B1C19EFD9AFD}">
      <dgm:prSet phldrT="[Текст]" custT="1"/>
      <dgm:spPr/>
      <dgm:t>
        <a:bodyPr/>
        <a:lstStyle/>
        <a:p>
          <a:r>
            <a:rPr lang="ru-RU" sz="1600" dirty="0" smtClean="0"/>
            <a:t>Трудоустройство несовершеннолетних граждан в возрасте от 14 до 18 лет – 125,8 тыс.руб.</a:t>
          </a:r>
          <a:endParaRPr lang="ru-RU" sz="1600" dirty="0"/>
        </a:p>
      </dgm:t>
    </dgm:pt>
    <dgm:pt modelId="{5637F749-E613-434A-AB72-0B107B230110}" type="parTrans" cxnId="{E50DB5AE-CBE1-4F77-BDD6-AA2225ABC528}">
      <dgm:prSet/>
      <dgm:spPr/>
      <dgm:t>
        <a:bodyPr/>
        <a:lstStyle/>
        <a:p>
          <a:endParaRPr lang="ru-RU"/>
        </a:p>
      </dgm:t>
    </dgm:pt>
    <dgm:pt modelId="{707D09C4-8E4A-458F-B081-1B51EF6285C4}" type="sibTrans" cxnId="{E50DB5AE-CBE1-4F77-BDD6-AA2225ABC528}">
      <dgm:prSet/>
      <dgm:spPr/>
      <dgm:t>
        <a:bodyPr/>
        <a:lstStyle/>
        <a:p>
          <a:endParaRPr lang="ru-RU"/>
        </a:p>
      </dgm:t>
    </dgm:pt>
    <dgm:pt modelId="{C8EF0203-2B4A-4C45-9302-4D57409A6F7A}">
      <dgm:prSet phldrT="[Текст]" custT="1"/>
      <dgm:spPr/>
      <dgm:t>
        <a:bodyPr/>
        <a:lstStyle/>
        <a:p>
          <a:r>
            <a:rPr lang="ru-RU" sz="1600" dirty="0" smtClean="0"/>
            <a:t>Прочее благоустройство территории Наволокского городского поселения – 3932,8 тыс.руб. </a:t>
          </a:r>
          <a:endParaRPr lang="ru-RU" sz="1600" dirty="0"/>
        </a:p>
      </dgm:t>
    </dgm:pt>
    <dgm:pt modelId="{EAECD746-1398-4179-80C6-2196A49A10E1}" type="sibTrans" cxnId="{3F9187C9-F3F5-4808-875C-D31CF253BA5E}">
      <dgm:prSet/>
      <dgm:spPr/>
      <dgm:t>
        <a:bodyPr/>
        <a:lstStyle/>
        <a:p>
          <a:endParaRPr lang="ru-RU"/>
        </a:p>
      </dgm:t>
    </dgm:pt>
    <dgm:pt modelId="{6DF98F7F-09AF-480D-98E1-4FB682E42B97}" type="parTrans" cxnId="{3F9187C9-F3F5-4808-875C-D31CF253BA5E}">
      <dgm:prSet/>
      <dgm:spPr/>
      <dgm:t>
        <a:bodyPr/>
        <a:lstStyle/>
        <a:p>
          <a:endParaRPr lang="ru-RU"/>
        </a:p>
      </dgm:t>
    </dgm:pt>
    <dgm:pt modelId="{90D6A389-323A-44F8-8888-A95119EF07B9}" type="pres">
      <dgm:prSet presAssocID="{871431C4-332C-4905-8FCC-88783D360A00}" presName="compositeShape" presStyleCnt="0">
        <dgm:presLayoutVars>
          <dgm:dir/>
          <dgm:resizeHandles/>
        </dgm:presLayoutVars>
      </dgm:prSet>
      <dgm:spPr/>
    </dgm:pt>
    <dgm:pt modelId="{D3703F7B-42D9-4C93-AA09-DDBBDC503A21}" type="pres">
      <dgm:prSet presAssocID="{871431C4-332C-4905-8FCC-88783D360A00}" presName="pyramid" presStyleLbl="node1" presStyleIdx="0" presStyleCnt="1" custAng="5400000" custLinFactNeighborX="-13858" custLinFactNeighborY="-283"/>
      <dgm:spPr/>
    </dgm:pt>
    <dgm:pt modelId="{E9ECE8D8-8A74-44C9-B42C-32368E68374C}" type="pres">
      <dgm:prSet presAssocID="{871431C4-332C-4905-8FCC-88783D360A00}" presName="theList" presStyleCnt="0"/>
      <dgm:spPr/>
    </dgm:pt>
    <dgm:pt modelId="{5D86D707-C8E9-4301-9DEB-A00F39527D26}" type="pres">
      <dgm:prSet presAssocID="{F7A8EA2A-669D-4F83-918A-84828FEBCDE9}" presName="aNode" presStyleLbl="fgAcc1" presStyleIdx="0" presStyleCnt="7" custScaleX="181884" custScaleY="534518" custLinFactY="-347193" custLinFactNeighborX="19571" custLinFactNeighborY="-4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88999A-967A-4BD2-942D-5DB705748FA1}" type="pres">
      <dgm:prSet presAssocID="{F7A8EA2A-669D-4F83-918A-84828FEBCDE9}" presName="aSpace" presStyleCnt="0"/>
      <dgm:spPr/>
    </dgm:pt>
    <dgm:pt modelId="{B8AA6717-3D04-424C-8F39-850848C10FAD}" type="pres">
      <dgm:prSet presAssocID="{DA4D8FBE-4B4A-4D11-85B9-D680A8F03E47}" presName="aNode" presStyleLbl="fgAcc1" presStyleIdx="1" presStyleCnt="7" custScaleX="181884" custScaleY="528030" custLinFactY="-299115" custLinFactNeighborX="20006" custLinFactNeighborY="-3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C5417D-95AC-40A1-9213-FCE7FB407F07}" type="pres">
      <dgm:prSet presAssocID="{DA4D8FBE-4B4A-4D11-85B9-D680A8F03E47}" presName="aSpace" presStyleCnt="0"/>
      <dgm:spPr/>
    </dgm:pt>
    <dgm:pt modelId="{69331C81-52BD-4FF6-A073-0CD3810960B7}" type="pres">
      <dgm:prSet presAssocID="{858E8C55-8A64-4D3A-BBA2-8A586B350748}" presName="aNode" presStyleLbl="fgAcc1" presStyleIdx="2" presStyleCnt="7" custScaleX="181884" custScaleY="707618" custLinFactY="-204658" custLinFactNeighborX="20006" custLinFactNeighborY="-3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42ADBF-282D-4952-9726-B2C7DC431AF2}" type="pres">
      <dgm:prSet presAssocID="{858E8C55-8A64-4D3A-BBA2-8A586B350748}" presName="aSpace" presStyleCnt="0"/>
      <dgm:spPr/>
    </dgm:pt>
    <dgm:pt modelId="{6C993438-2DEB-4926-8A4F-FB59EF854265}" type="pres">
      <dgm:prSet presAssocID="{11A520DE-87C6-43EB-A649-B6EBA1C608C0}" presName="aNode" presStyleLbl="fgAcc1" presStyleIdx="3" presStyleCnt="7" custScaleX="181884" custScaleY="428589" custLinFactY="-70086" custLinFactNeighborX="19571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9637C3-D0A7-4470-9A26-26629D93FA82}" type="pres">
      <dgm:prSet presAssocID="{11A520DE-87C6-43EB-A649-B6EBA1C608C0}" presName="aSpace" presStyleCnt="0"/>
      <dgm:spPr/>
    </dgm:pt>
    <dgm:pt modelId="{A88A7861-37BA-4FD6-A248-B3A2E006D04E}" type="pres">
      <dgm:prSet presAssocID="{20D193DF-D8EA-4FB9-97EF-B66EC2ACDF97}" presName="aNode" presStyleLbl="fgAcc1" presStyleIdx="4" presStyleCnt="7" custScaleX="181884" custScaleY="503119" custLinFactNeighborX="19571" custLinFactNeighborY="529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F7B934-D6AD-4D01-AB5D-F4763913CA90}" type="pres">
      <dgm:prSet presAssocID="{20D193DF-D8EA-4FB9-97EF-B66EC2ACDF97}" presName="aSpace" presStyleCnt="0"/>
      <dgm:spPr/>
    </dgm:pt>
    <dgm:pt modelId="{FFBEFF89-AC8C-4C35-92C8-B6EBF5766B3A}" type="pres">
      <dgm:prSet presAssocID="{24969135-B0E6-47A2-A471-B1C19EFD9AFD}" presName="aNode" presStyleLbl="fgAcc1" presStyleIdx="5" presStyleCnt="7" custScaleX="181884" custScaleY="453968" custLinFactY="200000" custLinFactNeighborX="20006" custLinFactNeighborY="2847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281038-481C-4E02-A909-8CF377AFDD5B}" type="pres">
      <dgm:prSet presAssocID="{24969135-B0E6-47A2-A471-B1C19EFD9AFD}" presName="aSpace" presStyleCnt="0"/>
      <dgm:spPr/>
    </dgm:pt>
    <dgm:pt modelId="{3AAB91C2-F7D2-438D-AB47-4BE4ECDBD73E}" type="pres">
      <dgm:prSet presAssocID="{C8EF0203-2B4A-4C45-9302-4D57409A6F7A}" presName="aNode" presStyleLbl="fgAcc1" presStyleIdx="6" presStyleCnt="7" custScaleX="181884" custScaleY="474282" custLinFactY="340289" custLinFactNeighborX="19136" custLinFactNeighborY="4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41E604-EB90-485C-A046-8E805CE20038}" type="pres">
      <dgm:prSet presAssocID="{C8EF0203-2B4A-4C45-9302-4D57409A6F7A}" presName="aSpace" presStyleCnt="0"/>
      <dgm:spPr/>
    </dgm:pt>
  </dgm:ptLst>
  <dgm:cxnLst>
    <dgm:cxn modelId="{3F9187C9-F3F5-4808-875C-D31CF253BA5E}" srcId="{871431C4-332C-4905-8FCC-88783D360A00}" destId="{C8EF0203-2B4A-4C45-9302-4D57409A6F7A}" srcOrd="6" destOrd="0" parTransId="{6DF98F7F-09AF-480D-98E1-4FB682E42B97}" sibTransId="{EAECD746-1398-4179-80C6-2196A49A10E1}"/>
    <dgm:cxn modelId="{88EAF329-E273-4436-AD4F-D54EE585746E}" srcId="{871431C4-332C-4905-8FCC-88783D360A00}" destId="{DA4D8FBE-4B4A-4D11-85B9-D680A8F03E47}" srcOrd="1" destOrd="0" parTransId="{A142AFA6-92D3-4D1F-9A98-CDEEA387287B}" sibTransId="{9B1565A1-D98B-447C-BCEE-7585657D0379}"/>
    <dgm:cxn modelId="{97AFDCEB-763E-4FD1-86A9-7917811E8FC3}" srcId="{871431C4-332C-4905-8FCC-88783D360A00}" destId="{20D193DF-D8EA-4FB9-97EF-B66EC2ACDF97}" srcOrd="4" destOrd="0" parTransId="{373A1B2D-36F2-40DB-A501-40FA361E965C}" sibTransId="{F5CD9253-C354-480A-9A4C-AFCE4BAF6E69}"/>
    <dgm:cxn modelId="{34CFEDDB-D797-4DEC-AF44-7FD10C584CEE}" type="presOf" srcId="{F7A8EA2A-669D-4F83-918A-84828FEBCDE9}" destId="{5D86D707-C8E9-4301-9DEB-A00F39527D26}" srcOrd="0" destOrd="0" presId="urn:microsoft.com/office/officeart/2005/8/layout/pyramid2"/>
    <dgm:cxn modelId="{BC048786-9AE7-42A1-8120-CBFEE24C62BC}" srcId="{871431C4-332C-4905-8FCC-88783D360A00}" destId="{11A520DE-87C6-43EB-A649-B6EBA1C608C0}" srcOrd="3" destOrd="0" parTransId="{85C8D8C6-88D8-4541-B4BA-B3F29BA728D2}" sibTransId="{CC289728-67C8-4147-A082-B58F0375080D}"/>
    <dgm:cxn modelId="{E50DB5AE-CBE1-4F77-BDD6-AA2225ABC528}" srcId="{871431C4-332C-4905-8FCC-88783D360A00}" destId="{24969135-B0E6-47A2-A471-B1C19EFD9AFD}" srcOrd="5" destOrd="0" parTransId="{5637F749-E613-434A-AB72-0B107B230110}" sibTransId="{707D09C4-8E4A-458F-B081-1B51EF6285C4}"/>
    <dgm:cxn modelId="{68B9E8A9-04CF-4E02-B28D-AB1A5954E668}" srcId="{871431C4-332C-4905-8FCC-88783D360A00}" destId="{F7A8EA2A-669D-4F83-918A-84828FEBCDE9}" srcOrd="0" destOrd="0" parTransId="{0D22F726-53A4-405D-B2EC-86A08E4CECA6}" sibTransId="{227A09AB-9464-453E-9C1E-07194914E5E8}"/>
    <dgm:cxn modelId="{5F06DF66-296D-41AF-887E-85D309DA0B2E}" type="presOf" srcId="{11A520DE-87C6-43EB-A649-B6EBA1C608C0}" destId="{6C993438-2DEB-4926-8A4F-FB59EF854265}" srcOrd="0" destOrd="0" presId="urn:microsoft.com/office/officeart/2005/8/layout/pyramid2"/>
    <dgm:cxn modelId="{AF20C345-5E97-4DF3-900A-BB548401280D}" type="presOf" srcId="{C8EF0203-2B4A-4C45-9302-4D57409A6F7A}" destId="{3AAB91C2-F7D2-438D-AB47-4BE4ECDBD73E}" srcOrd="0" destOrd="0" presId="urn:microsoft.com/office/officeart/2005/8/layout/pyramid2"/>
    <dgm:cxn modelId="{D03A1880-15CE-46CD-A5A1-805D3D5FDAD4}" type="presOf" srcId="{DA4D8FBE-4B4A-4D11-85B9-D680A8F03E47}" destId="{B8AA6717-3D04-424C-8F39-850848C10FAD}" srcOrd="0" destOrd="0" presId="urn:microsoft.com/office/officeart/2005/8/layout/pyramid2"/>
    <dgm:cxn modelId="{C5D48414-2DB1-4D1E-82F8-4BE7575488CD}" type="presOf" srcId="{20D193DF-D8EA-4FB9-97EF-B66EC2ACDF97}" destId="{A88A7861-37BA-4FD6-A248-B3A2E006D04E}" srcOrd="0" destOrd="0" presId="urn:microsoft.com/office/officeart/2005/8/layout/pyramid2"/>
    <dgm:cxn modelId="{06607C7C-392F-4B30-B6CE-170E1AC3848F}" srcId="{871431C4-332C-4905-8FCC-88783D360A00}" destId="{858E8C55-8A64-4D3A-BBA2-8A586B350748}" srcOrd="2" destOrd="0" parTransId="{759CFDB2-EC0C-46C4-B8AD-FAF9ADADD2DC}" sibTransId="{DC6AAE79-659B-4AE0-8046-EC2782B16AE9}"/>
    <dgm:cxn modelId="{E911A31C-186A-4D80-9142-8A9E07558CFE}" type="presOf" srcId="{871431C4-332C-4905-8FCC-88783D360A00}" destId="{90D6A389-323A-44F8-8888-A95119EF07B9}" srcOrd="0" destOrd="0" presId="urn:microsoft.com/office/officeart/2005/8/layout/pyramid2"/>
    <dgm:cxn modelId="{43924121-80A4-4C0C-8EB7-53BF389F485F}" type="presOf" srcId="{858E8C55-8A64-4D3A-BBA2-8A586B350748}" destId="{69331C81-52BD-4FF6-A073-0CD3810960B7}" srcOrd="0" destOrd="0" presId="urn:microsoft.com/office/officeart/2005/8/layout/pyramid2"/>
    <dgm:cxn modelId="{F60D4CEA-BB86-4B38-8884-915D3B454B2E}" type="presOf" srcId="{24969135-B0E6-47A2-A471-B1C19EFD9AFD}" destId="{FFBEFF89-AC8C-4C35-92C8-B6EBF5766B3A}" srcOrd="0" destOrd="0" presId="urn:microsoft.com/office/officeart/2005/8/layout/pyramid2"/>
    <dgm:cxn modelId="{7AC770CD-2B2D-4EA1-9B87-414DCB2E3B0A}" type="presParOf" srcId="{90D6A389-323A-44F8-8888-A95119EF07B9}" destId="{D3703F7B-42D9-4C93-AA09-DDBBDC503A21}" srcOrd="0" destOrd="0" presId="urn:microsoft.com/office/officeart/2005/8/layout/pyramid2"/>
    <dgm:cxn modelId="{4EADDFD4-239C-41BF-8EBA-1CE321C4A5D7}" type="presParOf" srcId="{90D6A389-323A-44F8-8888-A95119EF07B9}" destId="{E9ECE8D8-8A74-44C9-B42C-32368E68374C}" srcOrd="1" destOrd="0" presId="urn:microsoft.com/office/officeart/2005/8/layout/pyramid2"/>
    <dgm:cxn modelId="{84C07834-94CA-4DC0-B5A8-6FCCF72AB6D8}" type="presParOf" srcId="{E9ECE8D8-8A74-44C9-B42C-32368E68374C}" destId="{5D86D707-C8E9-4301-9DEB-A00F39527D26}" srcOrd="0" destOrd="0" presId="urn:microsoft.com/office/officeart/2005/8/layout/pyramid2"/>
    <dgm:cxn modelId="{17533F4F-9AAC-43F6-A758-C2D2D054EC04}" type="presParOf" srcId="{E9ECE8D8-8A74-44C9-B42C-32368E68374C}" destId="{3488999A-967A-4BD2-942D-5DB705748FA1}" srcOrd="1" destOrd="0" presId="urn:microsoft.com/office/officeart/2005/8/layout/pyramid2"/>
    <dgm:cxn modelId="{D1528F96-5176-46BD-A502-6756D5959521}" type="presParOf" srcId="{E9ECE8D8-8A74-44C9-B42C-32368E68374C}" destId="{B8AA6717-3D04-424C-8F39-850848C10FAD}" srcOrd="2" destOrd="0" presId="urn:microsoft.com/office/officeart/2005/8/layout/pyramid2"/>
    <dgm:cxn modelId="{1885ED10-A2EB-4041-A6E6-167378280021}" type="presParOf" srcId="{E9ECE8D8-8A74-44C9-B42C-32368E68374C}" destId="{7FC5417D-95AC-40A1-9213-FCE7FB407F07}" srcOrd="3" destOrd="0" presId="urn:microsoft.com/office/officeart/2005/8/layout/pyramid2"/>
    <dgm:cxn modelId="{8C70D9EA-09D1-4D7D-AA16-E6436979C132}" type="presParOf" srcId="{E9ECE8D8-8A74-44C9-B42C-32368E68374C}" destId="{69331C81-52BD-4FF6-A073-0CD3810960B7}" srcOrd="4" destOrd="0" presId="urn:microsoft.com/office/officeart/2005/8/layout/pyramid2"/>
    <dgm:cxn modelId="{E7D0B887-8E45-4F87-A81C-E7DB471B2385}" type="presParOf" srcId="{E9ECE8D8-8A74-44C9-B42C-32368E68374C}" destId="{C142ADBF-282D-4952-9726-B2C7DC431AF2}" srcOrd="5" destOrd="0" presId="urn:microsoft.com/office/officeart/2005/8/layout/pyramid2"/>
    <dgm:cxn modelId="{57FD49FF-B7AA-48CC-87CB-C1B4045A0EBE}" type="presParOf" srcId="{E9ECE8D8-8A74-44C9-B42C-32368E68374C}" destId="{6C993438-2DEB-4926-8A4F-FB59EF854265}" srcOrd="6" destOrd="0" presId="urn:microsoft.com/office/officeart/2005/8/layout/pyramid2"/>
    <dgm:cxn modelId="{A9A48B9D-5EA2-4195-A35F-D8F89478E9CB}" type="presParOf" srcId="{E9ECE8D8-8A74-44C9-B42C-32368E68374C}" destId="{089637C3-D0A7-4470-9A26-26629D93FA82}" srcOrd="7" destOrd="0" presId="urn:microsoft.com/office/officeart/2005/8/layout/pyramid2"/>
    <dgm:cxn modelId="{07FEE70C-F5F5-4C38-8732-5D4EE638C8AD}" type="presParOf" srcId="{E9ECE8D8-8A74-44C9-B42C-32368E68374C}" destId="{A88A7861-37BA-4FD6-A248-B3A2E006D04E}" srcOrd="8" destOrd="0" presId="urn:microsoft.com/office/officeart/2005/8/layout/pyramid2"/>
    <dgm:cxn modelId="{027B364D-3566-4EF1-9339-E171A56A5CCD}" type="presParOf" srcId="{E9ECE8D8-8A74-44C9-B42C-32368E68374C}" destId="{9AF7B934-D6AD-4D01-AB5D-F4763913CA90}" srcOrd="9" destOrd="0" presId="urn:microsoft.com/office/officeart/2005/8/layout/pyramid2"/>
    <dgm:cxn modelId="{963158F0-BA93-43F0-893B-3AD02B4FCE13}" type="presParOf" srcId="{E9ECE8D8-8A74-44C9-B42C-32368E68374C}" destId="{FFBEFF89-AC8C-4C35-92C8-B6EBF5766B3A}" srcOrd="10" destOrd="0" presId="urn:microsoft.com/office/officeart/2005/8/layout/pyramid2"/>
    <dgm:cxn modelId="{8AF10C87-08ED-4870-9AB3-912F54C408F4}" type="presParOf" srcId="{E9ECE8D8-8A74-44C9-B42C-32368E68374C}" destId="{F3281038-481C-4E02-A909-8CF377AFDD5B}" srcOrd="11" destOrd="0" presId="urn:microsoft.com/office/officeart/2005/8/layout/pyramid2"/>
    <dgm:cxn modelId="{17744B43-8E20-4B88-9625-F9D13F460EC4}" type="presParOf" srcId="{E9ECE8D8-8A74-44C9-B42C-32368E68374C}" destId="{3AAB91C2-F7D2-438D-AB47-4BE4ECDBD73E}" srcOrd="12" destOrd="0" presId="urn:microsoft.com/office/officeart/2005/8/layout/pyramid2"/>
    <dgm:cxn modelId="{AA6DE206-CE24-4D10-9A39-2EF4BEDA509F}" type="presParOf" srcId="{E9ECE8D8-8A74-44C9-B42C-32368E68374C}" destId="{7B41E604-EB90-485C-A046-8E805CE20038}" srcOrd="13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3BF735B-F022-4F3A-B5AB-4191AA0810C6}" type="doc">
      <dgm:prSet loTypeId="urn:microsoft.com/office/officeart/2005/8/layout/radial4" loCatId="relationship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6214BFA8-127A-4A76-8097-6C6720E7DB69}">
      <dgm:prSet phldrT="[Текст]" custT="1"/>
      <dgm:spPr/>
      <dgm:t>
        <a:bodyPr/>
        <a:lstStyle/>
        <a:p>
          <a:r>
            <a:rPr lang="ru-RU" sz="2400" b="1" dirty="0" smtClean="0"/>
            <a:t>10 968,3 тыс.руб.</a:t>
          </a:r>
          <a:endParaRPr lang="ru-RU" sz="2400" b="1" dirty="0"/>
        </a:p>
      </dgm:t>
    </dgm:pt>
    <dgm:pt modelId="{B7B2D42E-9A23-41EF-A5C0-F5F9F010334D}" type="parTrans" cxnId="{898CF7E8-E706-4CCA-864E-1943DBCA24FC}">
      <dgm:prSet/>
      <dgm:spPr/>
      <dgm:t>
        <a:bodyPr/>
        <a:lstStyle/>
        <a:p>
          <a:endParaRPr lang="ru-RU"/>
        </a:p>
      </dgm:t>
    </dgm:pt>
    <dgm:pt modelId="{B790E852-A022-460E-AAFB-1D0A133FA6E8}" type="sibTrans" cxnId="{898CF7E8-E706-4CCA-864E-1943DBCA24FC}">
      <dgm:prSet/>
      <dgm:spPr/>
      <dgm:t>
        <a:bodyPr/>
        <a:lstStyle/>
        <a:p>
          <a:endParaRPr lang="ru-RU"/>
        </a:p>
      </dgm:t>
    </dgm:pt>
    <dgm:pt modelId="{C537A1B5-FCDD-460B-948F-A70D6ECF07C0}">
      <dgm:prSet phldrT="[Текст]" custT="1"/>
      <dgm:spPr/>
      <dgm:t>
        <a:bodyPr/>
        <a:lstStyle/>
        <a:p>
          <a:r>
            <a:rPr lang="ru-RU" sz="1600" b="1" dirty="0" smtClean="0"/>
            <a:t>Содержание автомобильных дорог общего пользования – 4603,1 тыс.руб.</a:t>
          </a:r>
          <a:endParaRPr lang="ru-RU" sz="1600" b="1" dirty="0"/>
        </a:p>
      </dgm:t>
    </dgm:pt>
    <dgm:pt modelId="{574268C6-0381-4920-A5F3-E4BB09FADE0D}" type="parTrans" cxnId="{4F88B0F6-FE78-4176-BE16-BDB5DD26DF26}">
      <dgm:prSet/>
      <dgm:spPr/>
      <dgm:t>
        <a:bodyPr/>
        <a:lstStyle/>
        <a:p>
          <a:endParaRPr lang="ru-RU"/>
        </a:p>
      </dgm:t>
    </dgm:pt>
    <dgm:pt modelId="{3C0F641C-2F36-44BA-9DF4-339627E7DB63}" type="sibTrans" cxnId="{4F88B0F6-FE78-4176-BE16-BDB5DD26DF26}">
      <dgm:prSet/>
      <dgm:spPr/>
      <dgm:t>
        <a:bodyPr/>
        <a:lstStyle/>
        <a:p>
          <a:endParaRPr lang="ru-RU"/>
        </a:p>
      </dgm:t>
    </dgm:pt>
    <dgm:pt modelId="{F168CDE8-2656-4EEC-901C-D6AB439C19F9}">
      <dgm:prSet phldrT="[Текст]" custT="1"/>
      <dgm:spPr/>
      <dgm:t>
        <a:bodyPr/>
        <a:lstStyle/>
        <a:p>
          <a:r>
            <a:rPr lang="ru-RU" sz="1600" b="1" dirty="0" smtClean="0"/>
            <a:t>Строительный контроль за выполнением работ по ремонту асфальтобетонного покрытия дорог поселения – 60,0 тыс.руб.</a:t>
          </a:r>
          <a:endParaRPr lang="ru-RU" sz="1600" b="1" dirty="0"/>
        </a:p>
      </dgm:t>
    </dgm:pt>
    <dgm:pt modelId="{6C3F7964-1C7A-4A57-B210-DCD7EBE957DD}" type="parTrans" cxnId="{D7549128-1EFB-4DA9-A24C-70BF73D073B9}">
      <dgm:prSet/>
      <dgm:spPr/>
      <dgm:t>
        <a:bodyPr/>
        <a:lstStyle/>
        <a:p>
          <a:endParaRPr lang="ru-RU"/>
        </a:p>
      </dgm:t>
    </dgm:pt>
    <dgm:pt modelId="{8117C757-A139-4D9A-AAF2-18D0D7208DF0}" type="sibTrans" cxnId="{D7549128-1EFB-4DA9-A24C-70BF73D073B9}">
      <dgm:prSet/>
      <dgm:spPr/>
      <dgm:t>
        <a:bodyPr/>
        <a:lstStyle/>
        <a:p>
          <a:endParaRPr lang="ru-RU"/>
        </a:p>
      </dgm:t>
    </dgm:pt>
    <dgm:pt modelId="{09401EBE-9264-4E3E-AEAE-27EC4E03A5CC}">
      <dgm:prSet phldrT="[Текст]" custT="1"/>
      <dgm:spPr/>
      <dgm:t>
        <a:bodyPr/>
        <a:lstStyle/>
        <a:p>
          <a:r>
            <a:rPr lang="ru-RU" sz="1600" b="1" dirty="0" smtClean="0"/>
            <a:t>Ремонт асфальтобетонного покрытия дорог поселения – 4542,5 тыс.руб.</a:t>
          </a:r>
          <a:endParaRPr lang="ru-RU" sz="1600" b="1" dirty="0"/>
        </a:p>
      </dgm:t>
    </dgm:pt>
    <dgm:pt modelId="{4A818F5D-000D-42CF-A710-74A6683CC8D6}" type="parTrans" cxnId="{9D300818-1EEC-4D67-8AC2-F7514C5A35FA}">
      <dgm:prSet/>
      <dgm:spPr/>
      <dgm:t>
        <a:bodyPr/>
        <a:lstStyle/>
        <a:p>
          <a:endParaRPr lang="ru-RU"/>
        </a:p>
      </dgm:t>
    </dgm:pt>
    <dgm:pt modelId="{E6355A11-2C62-4ED6-9622-BAE8DB24D566}" type="sibTrans" cxnId="{9D300818-1EEC-4D67-8AC2-F7514C5A35FA}">
      <dgm:prSet/>
      <dgm:spPr/>
      <dgm:t>
        <a:bodyPr/>
        <a:lstStyle/>
        <a:p>
          <a:endParaRPr lang="ru-RU"/>
        </a:p>
      </dgm:t>
    </dgm:pt>
    <dgm:pt modelId="{2302E83F-CC7B-43F9-9211-84B16DE2D999}">
      <dgm:prSet phldrT="[Текст]" custT="1"/>
      <dgm:spPr/>
      <dgm:t>
        <a:bodyPr/>
        <a:lstStyle/>
        <a:p>
          <a:r>
            <a:rPr lang="ru-RU" sz="1600" b="1" dirty="0" smtClean="0"/>
            <a:t>Ямочный ремонт  дорог </a:t>
          </a:r>
          <a:r>
            <a:rPr lang="ru-RU" sz="1600" b="1" dirty="0" err="1" smtClean="0"/>
            <a:t>г.Наволоки</a:t>
          </a:r>
          <a:r>
            <a:rPr lang="ru-RU" sz="1600" b="1" dirty="0" smtClean="0"/>
            <a:t> и </a:t>
          </a:r>
          <a:r>
            <a:rPr lang="ru-RU" sz="1600" b="1" dirty="0" err="1" smtClean="0"/>
            <a:t>с.Первомайский</a:t>
          </a:r>
          <a:r>
            <a:rPr lang="ru-RU" sz="1600" b="1" dirty="0" smtClean="0"/>
            <a:t>– 1497,3 тыс.руб.</a:t>
          </a:r>
          <a:endParaRPr lang="ru-RU" sz="1600" b="1" dirty="0"/>
        </a:p>
      </dgm:t>
    </dgm:pt>
    <dgm:pt modelId="{D2183DFC-1FCC-4D39-8DC5-951B448D6558}" type="parTrans" cxnId="{2D44223A-9B9A-420F-A2D3-6DB03E0C6327}">
      <dgm:prSet/>
      <dgm:spPr/>
      <dgm:t>
        <a:bodyPr/>
        <a:lstStyle/>
        <a:p>
          <a:endParaRPr lang="ru-RU"/>
        </a:p>
      </dgm:t>
    </dgm:pt>
    <dgm:pt modelId="{86D9DA19-299B-4149-B69F-74720E0A5B63}" type="sibTrans" cxnId="{2D44223A-9B9A-420F-A2D3-6DB03E0C6327}">
      <dgm:prSet/>
      <dgm:spPr/>
      <dgm:t>
        <a:bodyPr/>
        <a:lstStyle/>
        <a:p>
          <a:endParaRPr lang="ru-RU"/>
        </a:p>
      </dgm:t>
    </dgm:pt>
    <dgm:pt modelId="{C3C0A7D0-8960-4D28-B429-48F3A1407DAC}">
      <dgm:prSet phldrT="[Текст]" custT="1"/>
      <dgm:spPr/>
      <dgm:t>
        <a:bodyPr/>
        <a:lstStyle/>
        <a:p>
          <a:r>
            <a:rPr lang="ru-RU" sz="1600" b="1" dirty="0" smtClean="0"/>
            <a:t>Отсыпка щебнем грунтовых дорог поселения – 242,1 тыс.руб.</a:t>
          </a:r>
          <a:endParaRPr lang="ru-RU" sz="1600" b="1" dirty="0"/>
        </a:p>
      </dgm:t>
    </dgm:pt>
    <dgm:pt modelId="{7DF8DDB3-FDCB-409D-8448-CF712C6263AB}" type="parTrans" cxnId="{05E52388-277C-43D9-A547-EFBBB9919640}">
      <dgm:prSet/>
      <dgm:spPr/>
      <dgm:t>
        <a:bodyPr/>
        <a:lstStyle/>
        <a:p>
          <a:endParaRPr lang="ru-RU"/>
        </a:p>
      </dgm:t>
    </dgm:pt>
    <dgm:pt modelId="{E908E3EE-41F5-42C4-9173-79A515E65BD0}" type="sibTrans" cxnId="{05E52388-277C-43D9-A547-EFBBB9919640}">
      <dgm:prSet/>
      <dgm:spPr/>
      <dgm:t>
        <a:bodyPr/>
        <a:lstStyle/>
        <a:p>
          <a:endParaRPr lang="ru-RU"/>
        </a:p>
      </dgm:t>
    </dgm:pt>
    <dgm:pt modelId="{B3E26C53-415B-4ED4-93CD-E33A4061E63B}">
      <dgm:prSet phldrT="[Текст]"/>
      <dgm:spPr/>
      <dgm:t>
        <a:bodyPr/>
        <a:lstStyle/>
        <a:p>
          <a:endParaRPr lang="ru-RU" dirty="0"/>
        </a:p>
      </dgm:t>
    </dgm:pt>
    <dgm:pt modelId="{F0AA7A7E-5EBA-48FF-8681-139DC1395379}" type="parTrans" cxnId="{554D2E44-AA58-4943-830E-45624AA92D17}">
      <dgm:prSet/>
      <dgm:spPr/>
      <dgm:t>
        <a:bodyPr/>
        <a:lstStyle/>
        <a:p>
          <a:endParaRPr lang="ru-RU"/>
        </a:p>
      </dgm:t>
    </dgm:pt>
    <dgm:pt modelId="{2E26D73D-03BE-4EBF-A5BB-82914AAF4A61}" type="sibTrans" cxnId="{554D2E44-AA58-4943-830E-45624AA92D17}">
      <dgm:prSet/>
      <dgm:spPr/>
      <dgm:t>
        <a:bodyPr/>
        <a:lstStyle/>
        <a:p>
          <a:endParaRPr lang="ru-RU"/>
        </a:p>
      </dgm:t>
    </dgm:pt>
    <dgm:pt modelId="{94AC9487-0344-45B7-B285-6CF35FA9D271}" type="pres">
      <dgm:prSet presAssocID="{23BF735B-F022-4F3A-B5AB-4191AA0810C6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68543D7-1039-476E-BBAB-4A601AF0088B}" type="pres">
      <dgm:prSet presAssocID="{6214BFA8-127A-4A76-8097-6C6720E7DB69}" presName="centerShape" presStyleLbl="node0" presStyleIdx="0" presStyleCnt="1"/>
      <dgm:spPr/>
      <dgm:t>
        <a:bodyPr/>
        <a:lstStyle/>
        <a:p>
          <a:endParaRPr lang="ru-RU"/>
        </a:p>
      </dgm:t>
    </dgm:pt>
    <dgm:pt modelId="{15640E5C-33DD-4498-80C7-68D75199D58E}" type="pres">
      <dgm:prSet presAssocID="{574268C6-0381-4920-A5F3-E4BB09FADE0D}" presName="parTrans" presStyleLbl="bgSibTrans2D1" presStyleIdx="0" presStyleCnt="5" custLinFactNeighborX="7709" custLinFactNeighborY="8020"/>
      <dgm:spPr/>
      <dgm:t>
        <a:bodyPr/>
        <a:lstStyle/>
        <a:p>
          <a:endParaRPr lang="ru-RU"/>
        </a:p>
      </dgm:t>
    </dgm:pt>
    <dgm:pt modelId="{BB93C71C-DC94-4011-B525-73D948432ECE}" type="pres">
      <dgm:prSet presAssocID="{C537A1B5-FCDD-460B-948F-A70D6ECF07C0}" presName="node" presStyleLbl="node1" presStyleIdx="0" presStyleCnt="5" custScaleX="128476" custRadScaleRad="87514" custRadScaleInc="108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F9059F-4D0A-4CF8-B025-EDDF02FFB1B1}" type="pres">
      <dgm:prSet presAssocID="{6C3F7964-1C7A-4A57-B210-DCD7EBE957DD}" presName="parTrans" presStyleLbl="bgSibTrans2D1" presStyleIdx="1" presStyleCnt="5"/>
      <dgm:spPr/>
      <dgm:t>
        <a:bodyPr/>
        <a:lstStyle/>
        <a:p>
          <a:endParaRPr lang="ru-RU"/>
        </a:p>
      </dgm:t>
    </dgm:pt>
    <dgm:pt modelId="{70D76903-613A-4255-B92E-BD719C7ADF95}" type="pres">
      <dgm:prSet presAssocID="{F168CDE8-2656-4EEC-901C-D6AB439C19F9}" presName="node" presStyleLbl="node1" presStyleIdx="1" presStyleCnt="5" custScaleX="131933" custRadScaleRad="113497" custRadScaleInc="-75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95C35C-35EA-4FB2-9E07-4E70552E0807}" type="pres">
      <dgm:prSet presAssocID="{4A818F5D-000D-42CF-A710-74A6683CC8D6}" presName="parTrans" presStyleLbl="bgSibTrans2D1" presStyleIdx="2" presStyleCnt="5"/>
      <dgm:spPr/>
      <dgm:t>
        <a:bodyPr/>
        <a:lstStyle/>
        <a:p>
          <a:endParaRPr lang="ru-RU"/>
        </a:p>
      </dgm:t>
    </dgm:pt>
    <dgm:pt modelId="{96724198-C235-433D-BA76-8B8BF52435DE}" type="pres">
      <dgm:prSet presAssocID="{09401EBE-9264-4E3E-AEAE-27EC4E03A5CC}" presName="node" presStyleLbl="node1" presStyleIdx="2" presStyleCnt="5" custScaleX="126855" custRadScaleRad="103307" custRadScaleInc="-1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C1BC15-A056-4189-95DA-5E5081C80130}" type="pres">
      <dgm:prSet presAssocID="{D2183DFC-1FCC-4D39-8DC5-951B448D6558}" presName="parTrans" presStyleLbl="bgSibTrans2D1" presStyleIdx="3" presStyleCnt="5"/>
      <dgm:spPr/>
      <dgm:t>
        <a:bodyPr/>
        <a:lstStyle/>
        <a:p>
          <a:endParaRPr lang="ru-RU"/>
        </a:p>
      </dgm:t>
    </dgm:pt>
    <dgm:pt modelId="{26ACA25B-4A2F-488D-8C55-388D921B023C}" type="pres">
      <dgm:prSet presAssocID="{2302E83F-CC7B-43F9-9211-84B16DE2D999}" presName="node" presStyleLbl="node1" presStyleIdx="3" presStyleCnt="5" custScaleX="135432" custRadScaleRad="112406" custRadScaleInc="83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C019CB-4A99-488A-9E9D-8ABAF2C80DDC}" type="pres">
      <dgm:prSet presAssocID="{7DF8DDB3-FDCB-409D-8448-CF712C6263AB}" presName="parTrans" presStyleLbl="bgSibTrans2D1" presStyleIdx="4" presStyleCnt="5" custLinFactNeighborX="-8738" custLinFactNeighborY="4010"/>
      <dgm:spPr/>
      <dgm:t>
        <a:bodyPr/>
        <a:lstStyle/>
        <a:p>
          <a:endParaRPr lang="ru-RU"/>
        </a:p>
      </dgm:t>
    </dgm:pt>
    <dgm:pt modelId="{1EE04740-A27C-4037-9A89-501ABF9AB3F7}" type="pres">
      <dgm:prSet presAssocID="{C3C0A7D0-8960-4D28-B429-48F3A1407DAC}" presName="node" presStyleLbl="node1" presStyleIdx="4" presStyleCnt="5" custScaleX="131389" custRadScaleRad="90654" custRadScaleInc="-112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7DC480A-CF6D-4091-B470-C8631A5AF564}" type="presOf" srcId="{F168CDE8-2656-4EEC-901C-D6AB439C19F9}" destId="{70D76903-613A-4255-B92E-BD719C7ADF95}" srcOrd="0" destOrd="0" presId="urn:microsoft.com/office/officeart/2005/8/layout/radial4"/>
    <dgm:cxn modelId="{2D44223A-9B9A-420F-A2D3-6DB03E0C6327}" srcId="{6214BFA8-127A-4A76-8097-6C6720E7DB69}" destId="{2302E83F-CC7B-43F9-9211-84B16DE2D999}" srcOrd="3" destOrd="0" parTransId="{D2183DFC-1FCC-4D39-8DC5-951B448D6558}" sibTransId="{86D9DA19-299B-4149-B69F-74720E0A5B63}"/>
    <dgm:cxn modelId="{D7549128-1EFB-4DA9-A24C-70BF73D073B9}" srcId="{6214BFA8-127A-4A76-8097-6C6720E7DB69}" destId="{F168CDE8-2656-4EEC-901C-D6AB439C19F9}" srcOrd="1" destOrd="0" parTransId="{6C3F7964-1C7A-4A57-B210-DCD7EBE957DD}" sibTransId="{8117C757-A139-4D9A-AAF2-18D0D7208DF0}"/>
    <dgm:cxn modelId="{35A3AB09-6CEC-4332-BCA4-49FFD777C106}" type="presOf" srcId="{4A818F5D-000D-42CF-A710-74A6683CC8D6}" destId="{2495C35C-35EA-4FB2-9E07-4E70552E0807}" srcOrd="0" destOrd="0" presId="urn:microsoft.com/office/officeart/2005/8/layout/radial4"/>
    <dgm:cxn modelId="{2E2D5E18-4F92-4FD0-9AA0-422B785811B7}" type="presOf" srcId="{09401EBE-9264-4E3E-AEAE-27EC4E03A5CC}" destId="{96724198-C235-433D-BA76-8B8BF52435DE}" srcOrd="0" destOrd="0" presId="urn:microsoft.com/office/officeart/2005/8/layout/radial4"/>
    <dgm:cxn modelId="{05E52388-277C-43D9-A547-EFBBB9919640}" srcId="{6214BFA8-127A-4A76-8097-6C6720E7DB69}" destId="{C3C0A7D0-8960-4D28-B429-48F3A1407DAC}" srcOrd="4" destOrd="0" parTransId="{7DF8DDB3-FDCB-409D-8448-CF712C6263AB}" sibTransId="{E908E3EE-41F5-42C4-9173-79A515E65BD0}"/>
    <dgm:cxn modelId="{6E494CC9-6FF5-4865-B95E-B0CC808697C3}" type="presOf" srcId="{C3C0A7D0-8960-4D28-B429-48F3A1407DAC}" destId="{1EE04740-A27C-4037-9A89-501ABF9AB3F7}" srcOrd="0" destOrd="0" presId="urn:microsoft.com/office/officeart/2005/8/layout/radial4"/>
    <dgm:cxn modelId="{5C17E89E-5D08-40A2-862F-333A003CD2E5}" type="presOf" srcId="{23BF735B-F022-4F3A-B5AB-4191AA0810C6}" destId="{94AC9487-0344-45B7-B285-6CF35FA9D271}" srcOrd="0" destOrd="0" presId="urn:microsoft.com/office/officeart/2005/8/layout/radial4"/>
    <dgm:cxn modelId="{895C9251-647E-4BC1-98A7-0F6F307E9761}" type="presOf" srcId="{6214BFA8-127A-4A76-8097-6C6720E7DB69}" destId="{A68543D7-1039-476E-BBAB-4A601AF0088B}" srcOrd="0" destOrd="0" presId="urn:microsoft.com/office/officeart/2005/8/layout/radial4"/>
    <dgm:cxn modelId="{4F88B0F6-FE78-4176-BE16-BDB5DD26DF26}" srcId="{6214BFA8-127A-4A76-8097-6C6720E7DB69}" destId="{C537A1B5-FCDD-460B-948F-A70D6ECF07C0}" srcOrd="0" destOrd="0" parTransId="{574268C6-0381-4920-A5F3-E4BB09FADE0D}" sibTransId="{3C0F641C-2F36-44BA-9DF4-339627E7DB63}"/>
    <dgm:cxn modelId="{7A5282AA-43CC-454C-A83B-9F66C2443B85}" type="presOf" srcId="{2302E83F-CC7B-43F9-9211-84B16DE2D999}" destId="{26ACA25B-4A2F-488D-8C55-388D921B023C}" srcOrd="0" destOrd="0" presId="urn:microsoft.com/office/officeart/2005/8/layout/radial4"/>
    <dgm:cxn modelId="{F9655255-DDC8-4316-8308-FF528601626D}" type="presOf" srcId="{C537A1B5-FCDD-460B-948F-A70D6ECF07C0}" destId="{BB93C71C-DC94-4011-B525-73D948432ECE}" srcOrd="0" destOrd="0" presId="urn:microsoft.com/office/officeart/2005/8/layout/radial4"/>
    <dgm:cxn modelId="{EB94CA1C-38BA-4012-8077-AF5470587598}" type="presOf" srcId="{6C3F7964-1C7A-4A57-B210-DCD7EBE957DD}" destId="{51F9059F-4D0A-4CF8-B025-EDDF02FFB1B1}" srcOrd="0" destOrd="0" presId="urn:microsoft.com/office/officeart/2005/8/layout/radial4"/>
    <dgm:cxn modelId="{4584B8F2-FCB9-42AB-ACBE-A4D61B9A6A90}" type="presOf" srcId="{D2183DFC-1FCC-4D39-8DC5-951B448D6558}" destId="{7CC1BC15-A056-4189-95DA-5E5081C80130}" srcOrd="0" destOrd="0" presId="urn:microsoft.com/office/officeart/2005/8/layout/radial4"/>
    <dgm:cxn modelId="{898CF7E8-E706-4CCA-864E-1943DBCA24FC}" srcId="{23BF735B-F022-4F3A-B5AB-4191AA0810C6}" destId="{6214BFA8-127A-4A76-8097-6C6720E7DB69}" srcOrd="0" destOrd="0" parTransId="{B7B2D42E-9A23-41EF-A5C0-F5F9F010334D}" sibTransId="{B790E852-A022-460E-AAFB-1D0A133FA6E8}"/>
    <dgm:cxn modelId="{B37179F1-3558-416D-B296-B9045F3BEA36}" type="presOf" srcId="{7DF8DDB3-FDCB-409D-8448-CF712C6263AB}" destId="{33C019CB-4A99-488A-9E9D-8ABAF2C80DDC}" srcOrd="0" destOrd="0" presId="urn:microsoft.com/office/officeart/2005/8/layout/radial4"/>
    <dgm:cxn modelId="{554D2E44-AA58-4943-830E-45624AA92D17}" srcId="{23BF735B-F022-4F3A-B5AB-4191AA0810C6}" destId="{B3E26C53-415B-4ED4-93CD-E33A4061E63B}" srcOrd="1" destOrd="0" parTransId="{F0AA7A7E-5EBA-48FF-8681-139DC1395379}" sibTransId="{2E26D73D-03BE-4EBF-A5BB-82914AAF4A61}"/>
    <dgm:cxn modelId="{9D300818-1EEC-4D67-8AC2-F7514C5A35FA}" srcId="{6214BFA8-127A-4A76-8097-6C6720E7DB69}" destId="{09401EBE-9264-4E3E-AEAE-27EC4E03A5CC}" srcOrd="2" destOrd="0" parTransId="{4A818F5D-000D-42CF-A710-74A6683CC8D6}" sibTransId="{E6355A11-2C62-4ED6-9622-BAE8DB24D566}"/>
    <dgm:cxn modelId="{6F949EA9-84F2-4FBA-9251-87124C6A7598}" type="presOf" srcId="{574268C6-0381-4920-A5F3-E4BB09FADE0D}" destId="{15640E5C-33DD-4498-80C7-68D75199D58E}" srcOrd="0" destOrd="0" presId="urn:microsoft.com/office/officeart/2005/8/layout/radial4"/>
    <dgm:cxn modelId="{4FAF0326-19A6-43C5-82B3-465F0C90A43D}" type="presParOf" srcId="{94AC9487-0344-45B7-B285-6CF35FA9D271}" destId="{A68543D7-1039-476E-BBAB-4A601AF0088B}" srcOrd="0" destOrd="0" presId="urn:microsoft.com/office/officeart/2005/8/layout/radial4"/>
    <dgm:cxn modelId="{BC9DD6EA-5633-4ABE-BAF4-5D34D8D2C6ED}" type="presParOf" srcId="{94AC9487-0344-45B7-B285-6CF35FA9D271}" destId="{15640E5C-33DD-4498-80C7-68D75199D58E}" srcOrd="1" destOrd="0" presId="urn:microsoft.com/office/officeart/2005/8/layout/radial4"/>
    <dgm:cxn modelId="{3B8E8DD5-B166-4D61-96C8-0AEDC75BE4A9}" type="presParOf" srcId="{94AC9487-0344-45B7-B285-6CF35FA9D271}" destId="{BB93C71C-DC94-4011-B525-73D948432ECE}" srcOrd="2" destOrd="0" presId="urn:microsoft.com/office/officeart/2005/8/layout/radial4"/>
    <dgm:cxn modelId="{3BAA07C0-C7ED-48D2-AB5A-C53A23FE730F}" type="presParOf" srcId="{94AC9487-0344-45B7-B285-6CF35FA9D271}" destId="{51F9059F-4D0A-4CF8-B025-EDDF02FFB1B1}" srcOrd="3" destOrd="0" presId="urn:microsoft.com/office/officeart/2005/8/layout/radial4"/>
    <dgm:cxn modelId="{8C8B15BA-CF70-4DAD-A683-B2B381276C4B}" type="presParOf" srcId="{94AC9487-0344-45B7-B285-6CF35FA9D271}" destId="{70D76903-613A-4255-B92E-BD719C7ADF95}" srcOrd="4" destOrd="0" presId="urn:microsoft.com/office/officeart/2005/8/layout/radial4"/>
    <dgm:cxn modelId="{C363DC62-0C5A-4CCD-954B-32C2E1726B78}" type="presParOf" srcId="{94AC9487-0344-45B7-B285-6CF35FA9D271}" destId="{2495C35C-35EA-4FB2-9E07-4E70552E0807}" srcOrd="5" destOrd="0" presId="urn:microsoft.com/office/officeart/2005/8/layout/radial4"/>
    <dgm:cxn modelId="{C460FD09-C0E6-4A44-83EC-5D71D297C455}" type="presParOf" srcId="{94AC9487-0344-45B7-B285-6CF35FA9D271}" destId="{96724198-C235-433D-BA76-8B8BF52435DE}" srcOrd="6" destOrd="0" presId="urn:microsoft.com/office/officeart/2005/8/layout/radial4"/>
    <dgm:cxn modelId="{4154EF46-312A-4277-BF36-06C0CF4BDA67}" type="presParOf" srcId="{94AC9487-0344-45B7-B285-6CF35FA9D271}" destId="{7CC1BC15-A056-4189-95DA-5E5081C80130}" srcOrd="7" destOrd="0" presId="urn:microsoft.com/office/officeart/2005/8/layout/radial4"/>
    <dgm:cxn modelId="{ECD8D11C-BFB7-4DD7-B2D1-1140363CADC1}" type="presParOf" srcId="{94AC9487-0344-45B7-B285-6CF35FA9D271}" destId="{26ACA25B-4A2F-488D-8C55-388D921B023C}" srcOrd="8" destOrd="0" presId="urn:microsoft.com/office/officeart/2005/8/layout/radial4"/>
    <dgm:cxn modelId="{E7C5ED12-8C0D-4065-8649-628BDEDF105D}" type="presParOf" srcId="{94AC9487-0344-45B7-B285-6CF35FA9D271}" destId="{33C019CB-4A99-488A-9E9D-8ABAF2C80DDC}" srcOrd="9" destOrd="0" presId="urn:microsoft.com/office/officeart/2005/8/layout/radial4"/>
    <dgm:cxn modelId="{8A108AE0-D71E-4603-BD51-A5B0B6B50DA7}" type="presParOf" srcId="{94AC9487-0344-45B7-B285-6CF35FA9D271}" destId="{1EE04740-A27C-4037-9A89-501ABF9AB3F7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A9A31FC-EC6D-47C3-B778-EBC315515A6C}" type="doc">
      <dgm:prSet loTypeId="urn:microsoft.com/office/officeart/2005/8/layout/pyramid2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EF09E168-1063-4492-90DD-DFC2400C4731}">
      <dgm:prSet phldrT="[Текст]" custT="1"/>
      <dgm:spPr/>
      <dgm:t>
        <a:bodyPr/>
        <a:lstStyle/>
        <a:p>
          <a:r>
            <a:rPr lang="ru-RU" sz="1600" b="1" dirty="0" smtClean="0"/>
            <a:t>Культура -12 213,3 тыс.руб.</a:t>
          </a:r>
          <a:endParaRPr lang="ru-RU" sz="1600" b="1" dirty="0"/>
        </a:p>
      </dgm:t>
    </dgm:pt>
    <dgm:pt modelId="{FF110E6B-6D0C-4E8D-95EF-E9D1C19A6B0F}" type="parTrans" cxnId="{9C5B8708-1F1A-4BEA-AB61-27FA59086468}">
      <dgm:prSet/>
      <dgm:spPr/>
      <dgm:t>
        <a:bodyPr/>
        <a:lstStyle/>
        <a:p>
          <a:endParaRPr lang="ru-RU"/>
        </a:p>
      </dgm:t>
    </dgm:pt>
    <dgm:pt modelId="{0435D711-1164-485B-A39F-95D057BB7FD2}" type="sibTrans" cxnId="{9C5B8708-1F1A-4BEA-AB61-27FA59086468}">
      <dgm:prSet/>
      <dgm:spPr/>
      <dgm:t>
        <a:bodyPr/>
        <a:lstStyle/>
        <a:p>
          <a:endParaRPr lang="ru-RU"/>
        </a:p>
      </dgm:t>
    </dgm:pt>
    <dgm:pt modelId="{B0270945-2238-44FB-8DED-A5578B35CA77}">
      <dgm:prSet phldrT="[Текст]" custT="1"/>
      <dgm:spPr/>
      <dgm:t>
        <a:bodyPr/>
        <a:lstStyle/>
        <a:p>
          <a:r>
            <a:rPr lang="ru-RU" sz="1600" b="1" dirty="0" smtClean="0"/>
            <a:t>Физическая культура и спорт – 3067,3 тыс.руб.</a:t>
          </a:r>
          <a:endParaRPr lang="ru-RU" sz="1600" b="1" dirty="0"/>
        </a:p>
      </dgm:t>
    </dgm:pt>
    <dgm:pt modelId="{BCDF1F57-BBE3-4D4D-8EF4-B3DA4E166606}" type="parTrans" cxnId="{D3127B55-505E-4502-86F3-60475C21DA1A}">
      <dgm:prSet/>
      <dgm:spPr/>
      <dgm:t>
        <a:bodyPr/>
        <a:lstStyle/>
        <a:p>
          <a:endParaRPr lang="ru-RU"/>
        </a:p>
      </dgm:t>
    </dgm:pt>
    <dgm:pt modelId="{C7D875D5-0D21-46D4-B6C4-047FDFC386D3}" type="sibTrans" cxnId="{D3127B55-505E-4502-86F3-60475C21DA1A}">
      <dgm:prSet/>
      <dgm:spPr/>
      <dgm:t>
        <a:bodyPr/>
        <a:lstStyle/>
        <a:p>
          <a:endParaRPr lang="ru-RU"/>
        </a:p>
      </dgm:t>
    </dgm:pt>
    <dgm:pt modelId="{386235A5-AA08-40E7-A5FE-C458D55C335A}">
      <dgm:prSet phldrT="[Текст]" custT="1"/>
      <dgm:spPr/>
      <dgm:t>
        <a:bodyPr/>
        <a:lstStyle/>
        <a:p>
          <a:r>
            <a:rPr lang="ru-RU" sz="1600" b="1" dirty="0" smtClean="0"/>
            <a:t>Пенсионное обеспечение – 60,0 тыс.руб.</a:t>
          </a:r>
          <a:endParaRPr lang="ru-RU" sz="1600" b="1" dirty="0"/>
        </a:p>
      </dgm:t>
    </dgm:pt>
    <dgm:pt modelId="{60448DCF-8652-44A0-8B0F-17AE357512EA}" type="parTrans" cxnId="{15F9ED12-1D90-469D-AE16-801D4A991BF8}">
      <dgm:prSet/>
      <dgm:spPr/>
      <dgm:t>
        <a:bodyPr/>
        <a:lstStyle/>
        <a:p>
          <a:endParaRPr lang="ru-RU"/>
        </a:p>
      </dgm:t>
    </dgm:pt>
    <dgm:pt modelId="{DF5F89BE-6271-49DA-B150-CA25CDE88B4F}" type="sibTrans" cxnId="{15F9ED12-1D90-469D-AE16-801D4A991BF8}">
      <dgm:prSet/>
      <dgm:spPr/>
      <dgm:t>
        <a:bodyPr/>
        <a:lstStyle/>
        <a:p>
          <a:endParaRPr lang="ru-RU"/>
        </a:p>
      </dgm:t>
    </dgm:pt>
    <dgm:pt modelId="{E8C6A95E-0D8E-492E-A231-A59A44CCA280}">
      <dgm:prSet phldrT="[Текст]" custT="1"/>
      <dgm:spPr/>
      <dgm:t>
        <a:bodyPr/>
        <a:lstStyle/>
        <a:p>
          <a:r>
            <a:rPr lang="ru-RU" sz="1600" b="1" dirty="0" smtClean="0"/>
            <a:t> Молодежная политика и оздоровление детей – 49,1 тыс.руб.</a:t>
          </a:r>
          <a:endParaRPr lang="ru-RU" sz="1600" b="1" dirty="0"/>
        </a:p>
      </dgm:t>
    </dgm:pt>
    <dgm:pt modelId="{C8590E74-B067-4269-8CCB-C77448D0BE14}" type="parTrans" cxnId="{B4406FC4-6574-4834-A35A-8AA71B4E656B}">
      <dgm:prSet/>
      <dgm:spPr/>
      <dgm:t>
        <a:bodyPr/>
        <a:lstStyle/>
        <a:p>
          <a:endParaRPr lang="ru-RU"/>
        </a:p>
      </dgm:t>
    </dgm:pt>
    <dgm:pt modelId="{B9516DCE-9100-4962-999D-8EFC4E208DBB}" type="sibTrans" cxnId="{B4406FC4-6574-4834-A35A-8AA71B4E656B}">
      <dgm:prSet/>
      <dgm:spPr/>
      <dgm:t>
        <a:bodyPr/>
        <a:lstStyle/>
        <a:p>
          <a:endParaRPr lang="ru-RU"/>
        </a:p>
      </dgm:t>
    </dgm:pt>
    <dgm:pt modelId="{610BDDD1-79B4-4127-AC76-095F1533F9F7}">
      <dgm:prSet phldrT="[Текст]" custT="1"/>
      <dgm:spPr/>
      <dgm:t>
        <a:bodyPr/>
        <a:lstStyle/>
        <a:p>
          <a:r>
            <a:rPr lang="ru-RU" sz="1600" b="1" dirty="0" smtClean="0"/>
            <a:t>Социальное обеспечение населения – 81,0 тыс.руб.</a:t>
          </a:r>
          <a:endParaRPr lang="ru-RU" sz="1600" b="1" dirty="0"/>
        </a:p>
      </dgm:t>
    </dgm:pt>
    <dgm:pt modelId="{500ED47E-0921-4DA0-8230-DE964F3B4A42}" type="parTrans" cxnId="{D0A561F3-5BD4-4A08-97D1-04DE293565F3}">
      <dgm:prSet/>
      <dgm:spPr/>
      <dgm:t>
        <a:bodyPr/>
        <a:lstStyle/>
        <a:p>
          <a:endParaRPr lang="ru-RU"/>
        </a:p>
      </dgm:t>
    </dgm:pt>
    <dgm:pt modelId="{2DC1AC27-F37E-4691-9940-B7E3537BD7C1}" type="sibTrans" cxnId="{D0A561F3-5BD4-4A08-97D1-04DE293565F3}">
      <dgm:prSet/>
      <dgm:spPr/>
      <dgm:t>
        <a:bodyPr/>
        <a:lstStyle/>
        <a:p>
          <a:endParaRPr lang="ru-RU"/>
        </a:p>
      </dgm:t>
    </dgm:pt>
    <dgm:pt modelId="{A5F04B99-76E9-4A22-98DC-1299848D9E24}">
      <dgm:prSet phldrT="[Текст]" custT="1"/>
      <dgm:spPr/>
      <dgm:t>
        <a:bodyPr/>
        <a:lstStyle/>
        <a:p>
          <a:r>
            <a:rPr lang="ru-RU" sz="1600" b="1" dirty="0" smtClean="0"/>
            <a:t>Охрана семьи и детства – 1185,2 тыс.руб.</a:t>
          </a:r>
          <a:endParaRPr lang="ru-RU" sz="1600" b="1" dirty="0"/>
        </a:p>
      </dgm:t>
    </dgm:pt>
    <dgm:pt modelId="{86C25A35-029B-439B-8D7D-224B049C026C}" type="parTrans" cxnId="{1A427EAC-7F6C-4843-8E69-A9FE21985BE1}">
      <dgm:prSet/>
      <dgm:spPr/>
      <dgm:t>
        <a:bodyPr/>
        <a:lstStyle/>
        <a:p>
          <a:endParaRPr lang="ru-RU"/>
        </a:p>
      </dgm:t>
    </dgm:pt>
    <dgm:pt modelId="{B622CEDA-7087-43E7-B115-F1984DA52A4B}" type="sibTrans" cxnId="{1A427EAC-7F6C-4843-8E69-A9FE21985BE1}">
      <dgm:prSet/>
      <dgm:spPr/>
      <dgm:t>
        <a:bodyPr/>
        <a:lstStyle/>
        <a:p>
          <a:endParaRPr lang="ru-RU"/>
        </a:p>
      </dgm:t>
    </dgm:pt>
    <dgm:pt modelId="{DEC99747-15FE-4D6E-8197-AE5A97B0A427}" type="pres">
      <dgm:prSet presAssocID="{8A9A31FC-EC6D-47C3-B778-EBC315515A6C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245799AA-51CB-4EBA-84E9-BD6351D51CCF}" type="pres">
      <dgm:prSet presAssocID="{8A9A31FC-EC6D-47C3-B778-EBC315515A6C}" presName="pyramid" presStyleLbl="node1" presStyleIdx="0" presStyleCnt="1" custLinFactNeighborX="-11744" custLinFactNeighborY="-2150"/>
      <dgm:spPr/>
    </dgm:pt>
    <dgm:pt modelId="{DF30AD07-7A09-46DD-A80F-E26C2495AD11}" type="pres">
      <dgm:prSet presAssocID="{8A9A31FC-EC6D-47C3-B778-EBC315515A6C}" presName="theList" presStyleCnt="0"/>
      <dgm:spPr/>
    </dgm:pt>
    <dgm:pt modelId="{025B3F44-C229-4BAD-9167-BBF4B0314E2B}" type="pres">
      <dgm:prSet presAssocID="{EF09E168-1063-4492-90DD-DFC2400C4731}" presName="aNode" presStyleLbl="fgAcc1" presStyleIdx="0" presStyleCnt="6" custScaleX="152279" custLinFactY="71017" custLinFactNeighborX="16225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DDDCDC-BA7E-4E8D-8C8F-D7F230D68321}" type="pres">
      <dgm:prSet presAssocID="{EF09E168-1063-4492-90DD-DFC2400C4731}" presName="aSpace" presStyleCnt="0"/>
      <dgm:spPr/>
    </dgm:pt>
    <dgm:pt modelId="{C4437A2A-BA13-4E47-BACE-CF36C7D188A5}" type="pres">
      <dgm:prSet presAssocID="{B0270945-2238-44FB-8DED-A5578B35CA77}" presName="aNode" presStyleLbl="fgAcc1" presStyleIdx="1" presStyleCnt="6" custLinFactY="467359" custLinFactNeighborX="40720" custLinFactNeighborY="5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00AF48-B9AD-4641-9966-E2BF5125FCE9}" type="pres">
      <dgm:prSet presAssocID="{B0270945-2238-44FB-8DED-A5578B35CA77}" presName="aSpace" presStyleCnt="0"/>
      <dgm:spPr/>
    </dgm:pt>
    <dgm:pt modelId="{80816251-A5BE-46CA-97E1-3C8611285BCF}" type="pres">
      <dgm:prSet presAssocID="{386235A5-AA08-40E7-A5FE-C458D55C335A}" presName="aNode" presStyleLbl="fgAcc1" presStyleIdx="2" presStyleCnt="6" custScaleX="142927" custLinFactY="-4342" custLinFactNeighborX="19247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E83BC4-921A-479E-8E84-88B556C05613}" type="pres">
      <dgm:prSet presAssocID="{386235A5-AA08-40E7-A5FE-C458D55C335A}" presName="aSpace" presStyleCnt="0"/>
      <dgm:spPr/>
    </dgm:pt>
    <dgm:pt modelId="{2C63F9EF-CACF-4BAA-889B-582226FF4C95}" type="pres">
      <dgm:prSet presAssocID="{E8C6A95E-0D8E-492E-A231-A59A44CCA280}" presName="aNode" presStyleLbl="fgAcc1" presStyleIdx="3" presStyleCnt="6" custScaleX="167231" custLinFactY="-331716" custLinFactNeighborX="7970" custLinFactNeighborY="-4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63F810-D56E-4B0A-8825-01C6F5F62F83}" type="pres">
      <dgm:prSet presAssocID="{E8C6A95E-0D8E-492E-A231-A59A44CCA280}" presName="aSpace" presStyleCnt="0"/>
      <dgm:spPr/>
    </dgm:pt>
    <dgm:pt modelId="{24309CF1-38D5-4D30-A452-5112A2A74A3F}" type="pres">
      <dgm:prSet presAssocID="{610BDDD1-79B4-4127-AC76-095F1533F9F7}" presName="aNode" presStyleLbl="fgAcc1" presStyleIdx="4" presStyleCnt="6" custScaleX="127237" custLinFactY="-77466" custLinFactNeighborX="26576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9909E6-643D-4E4D-B6AB-2B2435A7D0A8}" type="pres">
      <dgm:prSet presAssocID="{610BDDD1-79B4-4127-AC76-095F1533F9F7}" presName="aSpace" presStyleCnt="0"/>
      <dgm:spPr/>
    </dgm:pt>
    <dgm:pt modelId="{7DBA7D4F-2129-47F8-81A7-862B7E4A06E7}" type="pres">
      <dgm:prSet presAssocID="{A5F04B99-76E9-4A22-98DC-1299848D9E24}" presName="aNode" presStyleLbl="fgAcc1" presStyleIdx="5" presStyleCnt="6" custScaleX="117312" custLinFactY="-49947" custLinFactNeighborX="31536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F2D2D1-428C-493E-A714-0BF215D78802}" type="pres">
      <dgm:prSet presAssocID="{A5F04B99-76E9-4A22-98DC-1299848D9E24}" presName="aSpace" presStyleCnt="0"/>
      <dgm:spPr/>
    </dgm:pt>
  </dgm:ptLst>
  <dgm:cxnLst>
    <dgm:cxn modelId="{CF38B93F-0C7F-4084-9170-741EBADE08F8}" type="presOf" srcId="{EF09E168-1063-4492-90DD-DFC2400C4731}" destId="{025B3F44-C229-4BAD-9167-BBF4B0314E2B}" srcOrd="0" destOrd="0" presId="urn:microsoft.com/office/officeart/2005/8/layout/pyramid2"/>
    <dgm:cxn modelId="{1A427EAC-7F6C-4843-8E69-A9FE21985BE1}" srcId="{8A9A31FC-EC6D-47C3-B778-EBC315515A6C}" destId="{A5F04B99-76E9-4A22-98DC-1299848D9E24}" srcOrd="5" destOrd="0" parTransId="{86C25A35-029B-439B-8D7D-224B049C026C}" sibTransId="{B622CEDA-7087-43E7-B115-F1984DA52A4B}"/>
    <dgm:cxn modelId="{BACA14F2-D767-4CA7-84C5-DCE95C6E03BB}" type="presOf" srcId="{386235A5-AA08-40E7-A5FE-C458D55C335A}" destId="{80816251-A5BE-46CA-97E1-3C8611285BCF}" srcOrd="0" destOrd="0" presId="urn:microsoft.com/office/officeart/2005/8/layout/pyramid2"/>
    <dgm:cxn modelId="{8E24BCCE-E96A-42C6-9A9F-7DF12540F1A1}" type="presOf" srcId="{610BDDD1-79B4-4127-AC76-095F1533F9F7}" destId="{24309CF1-38D5-4D30-A452-5112A2A74A3F}" srcOrd="0" destOrd="0" presId="urn:microsoft.com/office/officeart/2005/8/layout/pyramid2"/>
    <dgm:cxn modelId="{B4406FC4-6574-4834-A35A-8AA71B4E656B}" srcId="{8A9A31FC-EC6D-47C3-B778-EBC315515A6C}" destId="{E8C6A95E-0D8E-492E-A231-A59A44CCA280}" srcOrd="3" destOrd="0" parTransId="{C8590E74-B067-4269-8CCB-C77448D0BE14}" sibTransId="{B9516DCE-9100-4962-999D-8EFC4E208DBB}"/>
    <dgm:cxn modelId="{D0A561F3-5BD4-4A08-97D1-04DE293565F3}" srcId="{8A9A31FC-EC6D-47C3-B778-EBC315515A6C}" destId="{610BDDD1-79B4-4127-AC76-095F1533F9F7}" srcOrd="4" destOrd="0" parTransId="{500ED47E-0921-4DA0-8230-DE964F3B4A42}" sibTransId="{2DC1AC27-F37E-4691-9940-B7E3537BD7C1}"/>
    <dgm:cxn modelId="{C4574BD8-03C0-40AE-9488-F3E8EE2B75CC}" type="presOf" srcId="{B0270945-2238-44FB-8DED-A5578B35CA77}" destId="{C4437A2A-BA13-4E47-BACE-CF36C7D188A5}" srcOrd="0" destOrd="0" presId="urn:microsoft.com/office/officeart/2005/8/layout/pyramid2"/>
    <dgm:cxn modelId="{D3127B55-505E-4502-86F3-60475C21DA1A}" srcId="{8A9A31FC-EC6D-47C3-B778-EBC315515A6C}" destId="{B0270945-2238-44FB-8DED-A5578B35CA77}" srcOrd="1" destOrd="0" parTransId="{BCDF1F57-BBE3-4D4D-8EF4-B3DA4E166606}" sibTransId="{C7D875D5-0D21-46D4-B6C4-047FDFC386D3}"/>
    <dgm:cxn modelId="{BF219581-4B24-430D-926B-E402BA9FC82E}" type="presOf" srcId="{E8C6A95E-0D8E-492E-A231-A59A44CCA280}" destId="{2C63F9EF-CACF-4BAA-889B-582226FF4C95}" srcOrd="0" destOrd="0" presId="urn:microsoft.com/office/officeart/2005/8/layout/pyramid2"/>
    <dgm:cxn modelId="{2872BB88-D6BC-4EC0-B5F6-B6C28FB01F01}" type="presOf" srcId="{A5F04B99-76E9-4A22-98DC-1299848D9E24}" destId="{7DBA7D4F-2129-47F8-81A7-862B7E4A06E7}" srcOrd="0" destOrd="0" presId="urn:microsoft.com/office/officeart/2005/8/layout/pyramid2"/>
    <dgm:cxn modelId="{15F9ED12-1D90-469D-AE16-801D4A991BF8}" srcId="{8A9A31FC-EC6D-47C3-B778-EBC315515A6C}" destId="{386235A5-AA08-40E7-A5FE-C458D55C335A}" srcOrd="2" destOrd="0" parTransId="{60448DCF-8652-44A0-8B0F-17AE357512EA}" sibTransId="{DF5F89BE-6271-49DA-B150-CA25CDE88B4F}"/>
    <dgm:cxn modelId="{F1E937D3-47FF-4958-B953-3B6373896DAF}" type="presOf" srcId="{8A9A31FC-EC6D-47C3-B778-EBC315515A6C}" destId="{DEC99747-15FE-4D6E-8197-AE5A97B0A427}" srcOrd="0" destOrd="0" presId="urn:microsoft.com/office/officeart/2005/8/layout/pyramid2"/>
    <dgm:cxn modelId="{9C5B8708-1F1A-4BEA-AB61-27FA59086468}" srcId="{8A9A31FC-EC6D-47C3-B778-EBC315515A6C}" destId="{EF09E168-1063-4492-90DD-DFC2400C4731}" srcOrd="0" destOrd="0" parTransId="{FF110E6B-6D0C-4E8D-95EF-E9D1C19A6B0F}" sibTransId="{0435D711-1164-485B-A39F-95D057BB7FD2}"/>
    <dgm:cxn modelId="{AFDAEB03-31F9-4FC7-AD5E-C5892919C80C}" type="presParOf" srcId="{DEC99747-15FE-4D6E-8197-AE5A97B0A427}" destId="{245799AA-51CB-4EBA-84E9-BD6351D51CCF}" srcOrd="0" destOrd="0" presId="urn:microsoft.com/office/officeart/2005/8/layout/pyramid2"/>
    <dgm:cxn modelId="{C9D6C380-BD78-4F48-AAC7-E6C1CE56DBC4}" type="presParOf" srcId="{DEC99747-15FE-4D6E-8197-AE5A97B0A427}" destId="{DF30AD07-7A09-46DD-A80F-E26C2495AD11}" srcOrd="1" destOrd="0" presId="urn:microsoft.com/office/officeart/2005/8/layout/pyramid2"/>
    <dgm:cxn modelId="{3668A5B3-5F1E-4573-BBBC-F8085F309B12}" type="presParOf" srcId="{DF30AD07-7A09-46DD-A80F-E26C2495AD11}" destId="{025B3F44-C229-4BAD-9167-BBF4B0314E2B}" srcOrd="0" destOrd="0" presId="urn:microsoft.com/office/officeart/2005/8/layout/pyramid2"/>
    <dgm:cxn modelId="{44BB4BDA-828F-4087-BA7E-8AD6F39EB1C1}" type="presParOf" srcId="{DF30AD07-7A09-46DD-A80F-E26C2495AD11}" destId="{49DDDCDC-BA7E-4E8D-8C8F-D7F230D68321}" srcOrd="1" destOrd="0" presId="urn:microsoft.com/office/officeart/2005/8/layout/pyramid2"/>
    <dgm:cxn modelId="{8D277A34-F042-44D2-BAA3-072A7C4CCE19}" type="presParOf" srcId="{DF30AD07-7A09-46DD-A80F-E26C2495AD11}" destId="{C4437A2A-BA13-4E47-BACE-CF36C7D188A5}" srcOrd="2" destOrd="0" presId="urn:microsoft.com/office/officeart/2005/8/layout/pyramid2"/>
    <dgm:cxn modelId="{2735FBA8-471A-43D0-AA3F-056EFE8634E6}" type="presParOf" srcId="{DF30AD07-7A09-46DD-A80F-E26C2495AD11}" destId="{7500AF48-B9AD-4641-9966-E2BF5125FCE9}" srcOrd="3" destOrd="0" presId="urn:microsoft.com/office/officeart/2005/8/layout/pyramid2"/>
    <dgm:cxn modelId="{D0421EBD-3928-4911-8FA4-9D76AA88489A}" type="presParOf" srcId="{DF30AD07-7A09-46DD-A80F-E26C2495AD11}" destId="{80816251-A5BE-46CA-97E1-3C8611285BCF}" srcOrd="4" destOrd="0" presId="urn:microsoft.com/office/officeart/2005/8/layout/pyramid2"/>
    <dgm:cxn modelId="{3BF09935-9DC0-4161-B2AB-9EEC0E79BB36}" type="presParOf" srcId="{DF30AD07-7A09-46DD-A80F-E26C2495AD11}" destId="{A1E83BC4-921A-479E-8E84-88B556C05613}" srcOrd="5" destOrd="0" presId="urn:microsoft.com/office/officeart/2005/8/layout/pyramid2"/>
    <dgm:cxn modelId="{CEB50121-9457-4607-BE04-52213AC4764C}" type="presParOf" srcId="{DF30AD07-7A09-46DD-A80F-E26C2495AD11}" destId="{2C63F9EF-CACF-4BAA-889B-582226FF4C95}" srcOrd="6" destOrd="0" presId="urn:microsoft.com/office/officeart/2005/8/layout/pyramid2"/>
    <dgm:cxn modelId="{C836E471-E918-4222-A484-313898811822}" type="presParOf" srcId="{DF30AD07-7A09-46DD-A80F-E26C2495AD11}" destId="{8063F810-D56E-4B0A-8825-01C6F5F62F83}" srcOrd="7" destOrd="0" presId="urn:microsoft.com/office/officeart/2005/8/layout/pyramid2"/>
    <dgm:cxn modelId="{28E72BEC-1571-4CE2-8981-FC43AC4B3E9A}" type="presParOf" srcId="{DF30AD07-7A09-46DD-A80F-E26C2495AD11}" destId="{24309CF1-38D5-4D30-A452-5112A2A74A3F}" srcOrd="8" destOrd="0" presId="urn:microsoft.com/office/officeart/2005/8/layout/pyramid2"/>
    <dgm:cxn modelId="{D465F26A-485E-4818-85A6-CA94707D066A}" type="presParOf" srcId="{DF30AD07-7A09-46DD-A80F-E26C2495AD11}" destId="{E79909E6-643D-4E4D-B6AB-2B2435A7D0A8}" srcOrd="9" destOrd="0" presId="urn:microsoft.com/office/officeart/2005/8/layout/pyramid2"/>
    <dgm:cxn modelId="{D7F8E940-7643-4979-A0A7-F767FF4C9BC9}" type="presParOf" srcId="{DF30AD07-7A09-46DD-A80F-E26C2495AD11}" destId="{7DBA7D4F-2129-47F8-81A7-862B7E4A06E7}" srcOrd="10" destOrd="0" presId="urn:microsoft.com/office/officeart/2005/8/layout/pyramid2"/>
    <dgm:cxn modelId="{E8342BFA-2CC9-4562-B31A-4F1AA8BF2250}" type="presParOf" srcId="{DF30AD07-7A09-46DD-A80F-E26C2495AD11}" destId="{28F2D2D1-428C-493E-A714-0BF215D78802}" srcOrd="11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42C2842-FF01-4301-B30A-1B76693B1507}" type="doc">
      <dgm:prSet loTypeId="urn:microsoft.com/office/officeart/2005/8/layout/radial4" loCatId="relationship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06EE3D2E-2516-479B-BC7D-6D871912F244}">
      <dgm:prSet phldrT="[Текст]" custT="1"/>
      <dgm:spPr/>
      <dgm:t>
        <a:bodyPr/>
        <a:lstStyle/>
        <a:p>
          <a:r>
            <a:rPr lang="ru-RU" sz="2800" dirty="0" smtClean="0"/>
            <a:t>12 372,2 тыс.руб.</a:t>
          </a:r>
        </a:p>
        <a:p>
          <a:r>
            <a:rPr lang="ru-RU" sz="2800" dirty="0" smtClean="0"/>
            <a:t>18,7%</a:t>
          </a:r>
          <a:endParaRPr lang="ru-RU" sz="2800" dirty="0"/>
        </a:p>
      </dgm:t>
    </dgm:pt>
    <dgm:pt modelId="{988CFF7F-B21E-4ED8-9D3C-B4C4AE383AFC}" type="parTrans" cxnId="{E3BA2CDA-3905-4394-960C-6AC19A0D6A72}">
      <dgm:prSet/>
      <dgm:spPr/>
      <dgm:t>
        <a:bodyPr/>
        <a:lstStyle/>
        <a:p>
          <a:endParaRPr lang="ru-RU"/>
        </a:p>
      </dgm:t>
    </dgm:pt>
    <dgm:pt modelId="{40CCE01C-7C02-4B44-896B-AE04265F6009}" type="sibTrans" cxnId="{E3BA2CDA-3905-4394-960C-6AC19A0D6A72}">
      <dgm:prSet/>
      <dgm:spPr/>
      <dgm:t>
        <a:bodyPr/>
        <a:lstStyle/>
        <a:p>
          <a:endParaRPr lang="ru-RU"/>
        </a:p>
      </dgm:t>
    </dgm:pt>
    <dgm:pt modelId="{1447DC00-7253-4189-B3CF-8E2969ED0323}">
      <dgm:prSet phldrT="[Текст]" custT="1"/>
      <dgm:spPr/>
      <dgm:t>
        <a:bodyPr/>
        <a:lstStyle/>
        <a:p>
          <a:r>
            <a:rPr lang="ru-RU" sz="2400" dirty="0" smtClean="0"/>
            <a:t>Обеспечение функционирования органов местного самоуправления – </a:t>
          </a:r>
        </a:p>
        <a:p>
          <a:r>
            <a:rPr lang="ru-RU" sz="2400" dirty="0" smtClean="0"/>
            <a:t>12 077,8 тыс.руб.</a:t>
          </a:r>
          <a:endParaRPr lang="ru-RU" sz="2400" dirty="0"/>
        </a:p>
      </dgm:t>
    </dgm:pt>
    <dgm:pt modelId="{32F42482-280F-4E91-BECE-60BF817F3084}" type="parTrans" cxnId="{99F1EEBC-3FDC-40C4-A7D2-49F9D5A82439}">
      <dgm:prSet/>
      <dgm:spPr/>
      <dgm:t>
        <a:bodyPr/>
        <a:lstStyle/>
        <a:p>
          <a:endParaRPr lang="ru-RU"/>
        </a:p>
      </dgm:t>
    </dgm:pt>
    <dgm:pt modelId="{80593E83-B01C-4825-BCC8-F886A0B4FF28}" type="sibTrans" cxnId="{99F1EEBC-3FDC-40C4-A7D2-49F9D5A82439}">
      <dgm:prSet/>
      <dgm:spPr/>
      <dgm:t>
        <a:bodyPr/>
        <a:lstStyle/>
        <a:p>
          <a:endParaRPr lang="ru-RU"/>
        </a:p>
      </dgm:t>
    </dgm:pt>
    <dgm:pt modelId="{524943EA-746C-4B04-A617-0341F6A84F79}">
      <dgm:prSet phldrT="[Текст]" custT="1"/>
      <dgm:spPr/>
      <dgm:t>
        <a:bodyPr/>
        <a:lstStyle/>
        <a:p>
          <a:r>
            <a:rPr lang="ru-RU" sz="2400" dirty="0" smtClean="0"/>
            <a:t>Осуществление </a:t>
          </a:r>
          <a:r>
            <a:rPr lang="ru-RU" sz="2400" smtClean="0"/>
            <a:t>первичного воинского учета </a:t>
          </a:r>
          <a:r>
            <a:rPr lang="ru-RU" sz="2400" dirty="0" smtClean="0"/>
            <a:t>– 294,4 тыс.руб.</a:t>
          </a:r>
          <a:endParaRPr lang="ru-RU" sz="2400" dirty="0"/>
        </a:p>
      </dgm:t>
    </dgm:pt>
    <dgm:pt modelId="{173D68BC-A6CB-4C0F-AC0F-115105E78C79}" type="parTrans" cxnId="{86317091-B611-4149-9A6C-349A948C0D46}">
      <dgm:prSet/>
      <dgm:spPr/>
      <dgm:t>
        <a:bodyPr/>
        <a:lstStyle/>
        <a:p>
          <a:endParaRPr lang="ru-RU"/>
        </a:p>
      </dgm:t>
    </dgm:pt>
    <dgm:pt modelId="{91F84EDA-C9AA-4A11-A9BA-D382E8759D08}" type="sibTrans" cxnId="{86317091-B611-4149-9A6C-349A948C0D46}">
      <dgm:prSet/>
      <dgm:spPr/>
      <dgm:t>
        <a:bodyPr/>
        <a:lstStyle/>
        <a:p>
          <a:endParaRPr lang="ru-RU"/>
        </a:p>
      </dgm:t>
    </dgm:pt>
    <dgm:pt modelId="{76AB1884-CCD9-4057-A44E-7EB3F2E6A237}" type="pres">
      <dgm:prSet presAssocID="{A42C2842-FF01-4301-B30A-1B76693B1507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98B0C2C-B4A4-468F-82B2-3E5F0F857F8B}" type="pres">
      <dgm:prSet presAssocID="{06EE3D2E-2516-479B-BC7D-6D871912F244}" presName="centerShape" presStyleLbl="node0" presStyleIdx="0" presStyleCnt="1" custLinFactNeighborX="-167" custLinFactNeighborY="9200"/>
      <dgm:spPr/>
      <dgm:t>
        <a:bodyPr/>
        <a:lstStyle/>
        <a:p>
          <a:endParaRPr lang="ru-RU"/>
        </a:p>
      </dgm:t>
    </dgm:pt>
    <dgm:pt modelId="{C9FC52FE-C2EA-4321-9753-3C53E8827628}" type="pres">
      <dgm:prSet presAssocID="{32F42482-280F-4E91-BECE-60BF817F3084}" presName="parTrans" presStyleLbl="bgSibTrans2D1" presStyleIdx="0" presStyleCnt="2" custLinFactY="33007" custLinFactNeighborX="-29735" custLinFactNeighborY="100000"/>
      <dgm:spPr/>
      <dgm:t>
        <a:bodyPr/>
        <a:lstStyle/>
        <a:p>
          <a:endParaRPr lang="ru-RU"/>
        </a:p>
      </dgm:t>
    </dgm:pt>
    <dgm:pt modelId="{7F72EAD6-F755-4A3D-9002-0A124452177E}" type="pres">
      <dgm:prSet presAssocID="{1447DC00-7253-4189-B3CF-8E2969ED0323}" presName="node" presStyleLbl="node1" presStyleIdx="0" presStyleCnt="2" custScaleX="137399" custRadScaleRad="86628" custRadScaleInc="146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7AAF78-CDCA-44CD-A1A6-B2836F416094}" type="pres">
      <dgm:prSet presAssocID="{173D68BC-A6CB-4C0F-AC0F-115105E78C79}" presName="parTrans" presStyleLbl="bgSibTrans2D1" presStyleIdx="1" presStyleCnt="2" custLinFactY="19365" custLinFactNeighborX="18888" custLinFactNeighborY="100000"/>
      <dgm:spPr/>
      <dgm:t>
        <a:bodyPr/>
        <a:lstStyle/>
        <a:p>
          <a:endParaRPr lang="ru-RU"/>
        </a:p>
      </dgm:t>
    </dgm:pt>
    <dgm:pt modelId="{C6C2763F-04B6-4049-B0DB-A934C0B54229}" type="pres">
      <dgm:prSet presAssocID="{524943EA-746C-4B04-A617-0341F6A84F79}" presName="node" presStyleLbl="node1" presStyleIdx="1" presStyleCnt="2" custScaleX="136636" custRadScaleRad="92360" custRadScaleInc="-103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9F1EEBC-3FDC-40C4-A7D2-49F9D5A82439}" srcId="{06EE3D2E-2516-479B-BC7D-6D871912F244}" destId="{1447DC00-7253-4189-B3CF-8E2969ED0323}" srcOrd="0" destOrd="0" parTransId="{32F42482-280F-4E91-BECE-60BF817F3084}" sibTransId="{80593E83-B01C-4825-BCC8-F886A0B4FF28}"/>
    <dgm:cxn modelId="{1E71CC1A-9C8F-41FB-8A85-85ECBB2F8CA1}" type="presOf" srcId="{173D68BC-A6CB-4C0F-AC0F-115105E78C79}" destId="{317AAF78-CDCA-44CD-A1A6-B2836F416094}" srcOrd="0" destOrd="0" presId="urn:microsoft.com/office/officeart/2005/8/layout/radial4"/>
    <dgm:cxn modelId="{1CB43391-9BE7-45D6-A91F-EC3AC466BE5C}" type="presOf" srcId="{32F42482-280F-4E91-BECE-60BF817F3084}" destId="{C9FC52FE-C2EA-4321-9753-3C53E8827628}" srcOrd="0" destOrd="0" presId="urn:microsoft.com/office/officeart/2005/8/layout/radial4"/>
    <dgm:cxn modelId="{86317091-B611-4149-9A6C-349A948C0D46}" srcId="{06EE3D2E-2516-479B-BC7D-6D871912F244}" destId="{524943EA-746C-4B04-A617-0341F6A84F79}" srcOrd="1" destOrd="0" parTransId="{173D68BC-A6CB-4C0F-AC0F-115105E78C79}" sibTransId="{91F84EDA-C9AA-4A11-A9BA-D382E8759D08}"/>
    <dgm:cxn modelId="{E3BA2CDA-3905-4394-960C-6AC19A0D6A72}" srcId="{A42C2842-FF01-4301-B30A-1B76693B1507}" destId="{06EE3D2E-2516-479B-BC7D-6D871912F244}" srcOrd="0" destOrd="0" parTransId="{988CFF7F-B21E-4ED8-9D3C-B4C4AE383AFC}" sibTransId="{40CCE01C-7C02-4B44-896B-AE04265F6009}"/>
    <dgm:cxn modelId="{40225E8A-170A-4316-89DC-6976DE471EE4}" type="presOf" srcId="{1447DC00-7253-4189-B3CF-8E2969ED0323}" destId="{7F72EAD6-F755-4A3D-9002-0A124452177E}" srcOrd="0" destOrd="0" presId="urn:microsoft.com/office/officeart/2005/8/layout/radial4"/>
    <dgm:cxn modelId="{A34DA7C3-7E9D-4B4A-A950-97D5CE480216}" type="presOf" srcId="{06EE3D2E-2516-479B-BC7D-6D871912F244}" destId="{398B0C2C-B4A4-468F-82B2-3E5F0F857F8B}" srcOrd="0" destOrd="0" presId="urn:microsoft.com/office/officeart/2005/8/layout/radial4"/>
    <dgm:cxn modelId="{C1171242-84F2-41D1-BE46-A036869EE638}" type="presOf" srcId="{524943EA-746C-4B04-A617-0341F6A84F79}" destId="{C6C2763F-04B6-4049-B0DB-A934C0B54229}" srcOrd="0" destOrd="0" presId="urn:microsoft.com/office/officeart/2005/8/layout/radial4"/>
    <dgm:cxn modelId="{292B39F2-91DE-4736-B862-5B6CF79AD67D}" type="presOf" srcId="{A42C2842-FF01-4301-B30A-1B76693B1507}" destId="{76AB1884-CCD9-4057-A44E-7EB3F2E6A237}" srcOrd="0" destOrd="0" presId="urn:microsoft.com/office/officeart/2005/8/layout/radial4"/>
    <dgm:cxn modelId="{0E7EAD25-3525-482B-AF75-3737C757C8C9}" type="presParOf" srcId="{76AB1884-CCD9-4057-A44E-7EB3F2E6A237}" destId="{398B0C2C-B4A4-468F-82B2-3E5F0F857F8B}" srcOrd="0" destOrd="0" presId="urn:microsoft.com/office/officeart/2005/8/layout/radial4"/>
    <dgm:cxn modelId="{2CF988D1-27BA-49C3-A5A6-D72CF2AD4874}" type="presParOf" srcId="{76AB1884-CCD9-4057-A44E-7EB3F2E6A237}" destId="{C9FC52FE-C2EA-4321-9753-3C53E8827628}" srcOrd="1" destOrd="0" presId="urn:microsoft.com/office/officeart/2005/8/layout/radial4"/>
    <dgm:cxn modelId="{97170788-7BAF-4CED-B6F3-16FDFBF942CB}" type="presParOf" srcId="{76AB1884-CCD9-4057-A44E-7EB3F2E6A237}" destId="{7F72EAD6-F755-4A3D-9002-0A124452177E}" srcOrd="2" destOrd="0" presId="urn:microsoft.com/office/officeart/2005/8/layout/radial4"/>
    <dgm:cxn modelId="{4CB30460-33AF-468A-BF4B-7D70F292F078}" type="presParOf" srcId="{76AB1884-CCD9-4057-A44E-7EB3F2E6A237}" destId="{317AAF78-CDCA-44CD-A1A6-B2836F416094}" srcOrd="3" destOrd="0" presId="urn:microsoft.com/office/officeart/2005/8/layout/radial4"/>
    <dgm:cxn modelId="{64A21800-A5D9-4A5E-9F8C-FBC61FE2F393}" type="presParOf" srcId="{76AB1884-CCD9-4057-A44E-7EB3F2E6A237}" destId="{C6C2763F-04B6-4049-B0DB-A934C0B54229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C7684E4-EBFD-4E77-9F9E-2B3784B97401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DED2EF1E-A08F-4D34-9F09-C28F38291D0D}">
      <dgm:prSet phldrT="[Текст]" custT="1"/>
      <dgm:spPr/>
      <dgm:t>
        <a:bodyPr/>
        <a:lstStyle/>
        <a:p>
          <a:r>
            <a:rPr lang="ru-RU" sz="1600" b="1" dirty="0" smtClean="0"/>
            <a:t>71 443,5 тыс.руб.</a:t>
          </a:r>
          <a:endParaRPr lang="ru-RU" sz="1600" b="1" dirty="0"/>
        </a:p>
      </dgm:t>
    </dgm:pt>
    <dgm:pt modelId="{9C48E6F8-3ECD-4291-A527-3C16F8B63353}" type="parTrans" cxnId="{0323753E-BB6A-4C4C-AA28-5274417785C4}">
      <dgm:prSet/>
      <dgm:spPr/>
      <dgm:t>
        <a:bodyPr/>
        <a:lstStyle/>
        <a:p>
          <a:endParaRPr lang="ru-RU"/>
        </a:p>
      </dgm:t>
    </dgm:pt>
    <dgm:pt modelId="{5CCA030D-3A20-4819-B341-FFB5DE39D98E}" type="sibTrans" cxnId="{0323753E-BB6A-4C4C-AA28-5274417785C4}">
      <dgm:prSet/>
      <dgm:spPr/>
      <dgm:t>
        <a:bodyPr/>
        <a:lstStyle/>
        <a:p>
          <a:endParaRPr lang="ru-RU"/>
        </a:p>
      </dgm:t>
    </dgm:pt>
    <dgm:pt modelId="{613DB596-89A7-40C5-A82E-7C74305E0FB8}">
      <dgm:prSet phldrT="[Текст]" custT="1"/>
      <dgm:spPr/>
      <dgm:t>
        <a:bodyPr/>
        <a:lstStyle/>
        <a:p>
          <a:r>
            <a:rPr lang="ru-RU" sz="1600" b="1" dirty="0" smtClean="0"/>
            <a:t>66 286,2 тыс.руб</a:t>
          </a:r>
          <a:r>
            <a:rPr lang="ru-RU" sz="1900" b="1" dirty="0" smtClean="0"/>
            <a:t>.</a:t>
          </a:r>
          <a:endParaRPr lang="ru-RU" sz="1900" b="1" dirty="0"/>
        </a:p>
      </dgm:t>
    </dgm:pt>
    <dgm:pt modelId="{8FD4BF0E-4B66-42A6-BB1E-A30E9B64B427}" type="parTrans" cxnId="{0B237018-3350-47DC-8B44-5A9F5657FF6A}">
      <dgm:prSet/>
      <dgm:spPr/>
      <dgm:t>
        <a:bodyPr/>
        <a:lstStyle/>
        <a:p>
          <a:endParaRPr lang="ru-RU"/>
        </a:p>
      </dgm:t>
    </dgm:pt>
    <dgm:pt modelId="{4E1D56B9-486B-416C-8DBF-C8CF2A6FBE43}" type="sibTrans" cxnId="{0B237018-3350-47DC-8B44-5A9F5657FF6A}">
      <dgm:prSet/>
      <dgm:spPr/>
      <dgm:t>
        <a:bodyPr/>
        <a:lstStyle/>
        <a:p>
          <a:endParaRPr lang="ru-RU"/>
        </a:p>
      </dgm:t>
    </dgm:pt>
    <dgm:pt modelId="{BD2D5A94-5EF9-41B6-A808-2F58D5672C9E}" type="pres">
      <dgm:prSet presAssocID="{AC7684E4-EBFD-4E77-9F9E-2B3784B97401}" presName="arrowDiagram" presStyleCnt="0">
        <dgm:presLayoutVars>
          <dgm:chMax val="5"/>
          <dgm:dir/>
          <dgm:resizeHandles val="exact"/>
        </dgm:presLayoutVars>
      </dgm:prSet>
      <dgm:spPr/>
    </dgm:pt>
    <dgm:pt modelId="{8F11B301-052C-448C-ABDB-C68B90F9773E}" type="pres">
      <dgm:prSet presAssocID="{AC7684E4-EBFD-4E77-9F9E-2B3784B97401}" presName="arrow" presStyleLbl="bgShp" presStyleIdx="0" presStyleCnt="1"/>
      <dgm:spPr/>
    </dgm:pt>
    <dgm:pt modelId="{7FEF4DCB-E9B2-480F-806C-6C086DB05832}" type="pres">
      <dgm:prSet presAssocID="{AC7684E4-EBFD-4E77-9F9E-2B3784B97401}" presName="arrowDiagram2" presStyleCnt="0"/>
      <dgm:spPr/>
    </dgm:pt>
    <dgm:pt modelId="{F35B0EB3-C4EC-4624-A4E9-1291E32E0833}" type="pres">
      <dgm:prSet presAssocID="{DED2EF1E-A08F-4D34-9F09-C28F38291D0D}" presName="bullet2a" presStyleLbl="node1" presStyleIdx="0" presStyleCnt="2"/>
      <dgm:spPr/>
    </dgm:pt>
    <dgm:pt modelId="{202EB480-7664-4653-94A5-D62A00476C7C}" type="pres">
      <dgm:prSet presAssocID="{DED2EF1E-A08F-4D34-9F09-C28F38291D0D}" presName="textBox2a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454A1A-6706-4188-9082-B1F8AB5EC895}" type="pres">
      <dgm:prSet presAssocID="{613DB596-89A7-40C5-A82E-7C74305E0FB8}" presName="bullet2b" presStyleLbl="node1" presStyleIdx="1" presStyleCnt="2"/>
      <dgm:spPr/>
    </dgm:pt>
    <dgm:pt modelId="{C3CB33CC-6B66-418D-B3E5-A13AE2D02288}" type="pres">
      <dgm:prSet presAssocID="{613DB596-89A7-40C5-A82E-7C74305E0FB8}" presName="textBox2b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323753E-BB6A-4C4C-AA28-5274417785C4}" srcId="{AC7684E4-EBFD-4E77-9F9E-2B3784B97401}" destId="{DED2EF1E-A08F-4D34-9F09-C28F38291D0D}" srcOrd="0" destOrd="0" parTransId="{9C48E6F8-3ECD-4291-A527-3C16F8B63353}" sibTransId="{5CCA030D-3A20-4819-B341-FFB5DE39D98E}"/>
    <dgm:cxn modelId="{6ABEC624-BBB5-466E-A014-04A204F7DA38}" type="presOf" srcId="{613DB596-89A7-40C5-A82E-7C74305E0FB8}" destId="{C3CB33CC-6B66-418D-B3E5-A13AE2D02288}" srcOrd="0" destOrd="0" presId="urn:microsoft.com/office/officeart/2005/8/layout/arrow2"/>
    <dgm:cxn modelId="{0B237018-3350-47DC-8B44-5A9F5657FF6A}" srcId="{AC7684E4-EBFD-4E77-9F9E-2B3784B97401}" destId="{613DB596-89A7-40C5-A82E-7C74305E0FB8}" srcOrd="1" destOrd="0" parTransId="{8FD4BF0E-4B66-42A6-BB1E-A30E9B64B427}" sibTransId="{4E1D56B9-486B-416C-8DBF-C8CF2A6FBE43}"/>
    <dgm:cxn modelId="{FD4365ED-1280-43BA-A4C5-B754C4DE767D}" type="presOf" srcId="{DED2EF1E-A08F-4D34-9F09-C28F38291D0D}" destId="{202EB480-7664-4653-94A5-D62A00476C7C}" srcOrd="0" destOrd="0" presId="urn:microsoft.com/office/officeart/2005/8/layout/arrow2"/>
    <dgm:cxn modelId="{9CC63EE8-45CA-4B03-B2EF-B13CEE5E81E9}" type="presOf" srcId="{AC7684E4-EBFD-4E77-9F9E-2B3784B97401}" destId="{BD2D5A94-5EF9-41B6-A808-2F58D5672C9E}" srcOrd="0" destOrd="0" presId="urn:microsoft.com/office/officeart/2005/8/layout/arrow2"/>
    <dgm:cxn modelId="{D09C1773-DF3A-457C-89C1-D19F0F275A79}" type="presParOf" srcId="{BD2D5A94-5EF9-41B6-A808-2F58D5672C9E}" destId="{8F11B301-052C-448C-ABDB-C68B90F9773E}" srcOrd="0" destOrd="0" presId="urn:microsoft.com/office/officeart/2005/8/layout/arrow2"/>
    <dgm:cxn modelId="{B7ADD706-EBE7-4DCD-9B93-69D61689E41C}" type="presParOf" srcId="{BD2D5A94-5EF9-41B6-A808-2F58D5672C9E}" destId="{7FEF4DCB-E9B2-480F-806C-6C086DB05832}" srcOrd="1" destOrd="0" presId="urn:microsoft.com/office/officeart/2005/8/layout/arrow2"/>
    <dgm:cxn modelId="{92616555-C417-4F26-B615-1B2BA4EB9CF3}" type="presParOf" srcId="{7FEF4DCB-E9B2-480F-806C-6C086DB05832}" destId="{F35B0EB3-C4EC-4624-A4E9-1291E32E0833}" srcOrd="0" destOrd="0" presId="urn:microsoft.com/office/officeart/2005/8/layout/arrow2"/>
    <dgm:cxn modelId="{E13DE365-6166-4796-B7C0-DCF8163888D0}" type="presParOf" srcId="{7FEF4DCB-E9B2-480F-806C-6C086DB05832}" destId="{202EB480-7664-4653-94A5-D62A00476C7C}" srcOrd="1" destOrd="0" presId="urn:microsoft.com/office/officeart/2005/8/layout/arrow2"/>
    <dgm:cxn modelId="{D0290942-26F0-43A5-AE8A-91830E0DDC77}" type="presParOf" srcId="{7FEF4DCB-E9B2-480F-806C-6C086DB05832}" destId="{4A454A1A-6706-4188-9082-B1F8AB5EC895}" srcOrd="2" destOrd="0" presId="urn:microsoft.com/office/officeart/2005/8/layout/arrow2"/>
    <dgm:cxn modelId="{0D11BAD4-B2E9-43D1-9EB5-79ABA4045BCB}" type="presParOf" srcId="{7FEF4DCB-E9B2-480F-806C-6C086DB05832}" destId="{C3CB33CC-6B66-418D-B3E5-A13AE2D02288}" srcOrd="3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57DFCAA0-F77A-4F76-A24F-EE14B635BEAC}" type="doc">
      <dgm:prSet loTypeId="urn:microsoft.com/office/officeart/2005/8/layout/funnel1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54D626CC-43F9-4F6B-9235-165F59B93FE9}">
      <dgm:prSet phldrT="[Текст]"/>
      <dgm:spPr/>
      <dgm:t>
        <a:bodyPr/>
        <a:lstStyle/>
        <a:p>
          <a:r>
            <a:rPr lang="ru-RU" b="1" dirty="0" smtClean="0"/>
            <a:t>Муниципальный долг</a:t>
          </a:r>
          <a:endParaRPr lang="ru-RU" b="1" dirty="0"/>
        </a:p>
      </dgm:t>
    </dgm:pt>
    <dgm:pt modelId="{B2D1F918-4DB9-4EDA-85D1-0D9161ABCD6C}" type="parTrans" cxnId="{1FBB6767-C704-4CD2-A7FE-E605947298D8}">
      <dgm:prSet/>
      <dgm:spPr/>
      <dgm:t>
        <a:bodyPr/>
        <a:lstStyle/>
        <a:p>
          <a:endParaRPr lang="ru-RU"/>
        </a:p>
      </dgm:t>
    </dgm:pt>
    <dgm:pt modelId="{70ABFFBD-C5E3-4424-BAC1-24849C9C4A5C}" type="sibTrans" cxnId="{1FBB6767-C704-4CD2-A7FE-E605947298D8}">
      <dgm:prSet/>
      <dgm:spPr/>
      <dgm:t>
        <a:bodyPr/>
        <a:lstStyle/>
        <a:p>
          <a:endParaRPr lang="ru-RU"/>
        </a:p>
      </dgm:t>
    </dgm:pt>
    <dgm:pt modelId="{49BA9FD8-6A9A-4AF6-BCAB-626DFD3114AD}">
      <dgm:prSet phldrT="[Текст]"/>
      <dgm:spPr/>
      <dgm:t>
        <a:bodyPr/>
        <a:lstStyle/>
        <a:p>
          <a:r>
            <a:rPr lang="ru-RU" b="1" dirty="0" smtClean="0"/>
            <a:t>Кредит</a:t>
          </a:r>
          <a:endParaRPr lang="ru-RU" b="1" dirty="0"/>
        </a:p>
      </dgm:t>
    </dgm:pt>
    <dgm:pt modelId="{B56CE66A-13DB-4E09-9ED6-61F95A429701}" type="parTrans" cxnId="{FB82139E-28A4-4C83-AC87-0592FA3A9ED0}">
      <dgm:prSet/>
      <dgm:spPr/>
      <dgm:t>
        <a:bodyPr/>
        <a:lstStyle/>
        <a:p>
          <a:endParaRPr lang="ru-RU"/>
        </a:p>
      </dgm:t>
    </dgm:pt>
    <dgm:pt modelId="{72063624-925F-466C-B82C-8832D5618689}" type="sibTrans" cxnId="{FB82139E-28A4-4C83-AC87-0592FA3A9ED0}">
      <dgm:prSet/>
      <dgm:spPr/>
      <dgm:t>
        <a:bodyPr/>
        <a:lstStyle/>
        <a:p>
          <a:endParaRPr lang="ru-RU"/>
        </a:p>
      </dgm:t>
    </dgm:pt>
    <dgm:pt modelId="{763428AB-1CB5-41F8-B979-040C843D3229}">
      <dgm:prSet phldrT="[Текст]"/>
      <dgm:spPr/>
      <dgm:t>
        <a:bodyPr/>
        <a:lstStyle/>
        <a:p>
          <a:r>
            <a:rPr lang="ru-RU" b="1" dirty="0" smtClean="0"/>
            <a:t>Кредиторская задолженность</a:t>
          </a:r>
          <a:endParaRPr lang="ru-RU" b="1" dirty="0"/>
        </a:p>
      </dgm:t>
    </dgm:pt>
    <dgm:pt modelId="{3C28A45C-9BE0-445A-95E3-5E349B5A3983}" type="parTrans" cxnId="{47793C0A-FA79-4443-8C24-E1E5A24A2204}">
      <dgm:prSet/>
      <dgm:spPr/>
      <dgm:t>
        <a:bodyPr/>
        <a:lstStyle/>
        <a:p>
          <a:endParaRPr lang="ru-RU"/>
        </a:p>
      </dgm:t>
    </dgm:pt>
    <dgm:pt modelId="{EBB3B5B9-E494-4AE2-851C-FC112F2D93EE}" type="sibTrans" cxnId="{47793C0A-FA79-4443-8C24-E1E5A24A2204}">
      <dgm:prSet/>
      <dgm:spPr/>
      <dgm:t>
        <a:bodyPr/>
        <a:lstStyle/>
        <a:p>
          <a:endParaRPr lang="ru-RU"/>
        </a:p>
      </dgm:t>
    </dgm:pt>
    <dgm:pt modelId="{1DB9B37B-5606-40D4-86EC-954C0FD884FC}">
      <dgm:prSet phldrT="[Текст]"/>
      <dgm:spPr/>
      <dgm:t>
        <a:bodyPr/>
        <a:lstStyle/>
        <a:p>
          <a:r>
            <a:rPr lang="ru-RU" b="1" dirty="0" smtClean="0"/>
            <a:t>ОТСУТСВУЮТ</a:t>
          </a:r>
          <a:endParaRPr lang="ru-RU" b="1" dirty="0"/>
        </a:p>
      </dgm:t>
    </dgm:pt>
    <dgm:pt modelId="{E5FB92D0-DD37-4B83-9C05-D9218FCA30CF}" type="parTrans" cxnId="{0E3E5FA1-A680-472C-8C9A-8AE36C96583F}">
      <dgm:prSet/>
      <dgm:spPr/>
      <dgm:t>
        <a:bodyPr/>
        <a:lstStyle/>
        <a:p>
          <a:endParaRPr lang="ru-RU"/>
        </a:p>
      </dgm:t>
    </dgm:pt>
    <dgm:pt modelId="{14F34728-C211-4F65-BEB3-D601824AB22F}" type="sibTrans" cxnId="{0E3E5FA1-A680-472C-8C9A-8AE36C96583F}">
      <dgm:prSet/>
      <dgm:spPr/>
      <dgm:t>
        <a:bodyPr/>
        <a:lstStyle/>
        <a:p>
          <a:endParaRPr lang="ru-RU"/>
        </a:p>
      </dgm:t>
    </dgm:pt>
    <dgm:pt modelId="{3E4BDFF3-9090-4E54-B9C4-3D6EA1E04072}" type="pres">
      <dgm:prSet presAssocID="{57DFCAA0-F77A-4F76-A24F-EE14B635BEAC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04D314C-D862-4813-A6FD-6D8770A4BA05}" type="pres">
      <dgm:prSet presAssocID="{57DFCAA0-F77A-4F76-A24F-EE14B635BEAC}" presName="ellipse" presStyleLbl="trBgShp" presStyleIdx="0" presStyleCnt="1" custScaleX="147375" custScaleY="123279"/>
      <dgm:spPr/>
    </dgm:pt>
    <dgm:pt modelId="{74F6370E-EEDE-40C1-933E-6ABEFCA12EE0}" type="pres">
      <dgm:prSet presAssocID="{57DFCAA0-F77A-4F76-A24F-EE14B635BEAC}" presName="arrow1" presStyleLbl="fgShp" presStyleIdx="0" presStyleCnt="1" custLinFactNeighborX="11806" custLinFactNeighborY="55342"/>
      <dgm:spPr/>
    </dgm:pt>
    <dgm:pt modelId="{DA4A595B-75C5-4A3B-AE4F-4A1450DBFF26}" type="pres">
      <dgm:prSet presAssocID="{57DFCAA0-F77A-4F76-A24F-EE14B635BEAC}" presName="rectangle" presStyleLbl="revTx" presStyleIdx="0" presStyleCnt="1" custScaleY="61904" custLinFactNeighborX="4907" custLinFactNeighborY="208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A8D7F0-48D8-41D4-B12A-37FD5BA42C2E}" type="pres">
      <dgm:prSet presAssocID="{49BA9FD8-6A9A-4AF6-BCAB-626DFD3114AD}" presName="item1" presStyleLbl="node1" presStyleIdx="0" presStyleCnt="3" custScaleX="167048" custScaleY="149955" custLinFactNeighborX="2186" custLinFactNeighborY="98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0ED178-EC02-4C07-AAEA-B4C44CB0B91A}" type="pres">
      <dgm:prSet presAssocID="{763428AB-1CB5-41F8-B979-040C843D3229}" presName="item2" presStyleLbl="node1" presStyleIdx="1" presStyleCnt="3" custScaleX="190793" custScaleY="155803" custLinFactNeighborX="-30476" custLinFactNeighborY="-40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6F2E9A-28E6-4F09-8CC9-8ECA84AF2585}" type="pres">
      <dgm:prSet presAssocID="{1DB9B37B-5606-40D4-86EC-954C0FD884FC}" presName="item3" presStyleLbl="node1" presStyleIdx="2" presStyleCnt="3" custScaleX="189525" custScaleY="140097" custLinFactNeighborX="54283" custLinFactNeighborY="188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4BE488-09F3-426A-B8F9-4DDC56A1EC6E}" type="pres">
      <dgm:prSet presAssocID="{57DFCAA0-F77A-4F76-A24F-EE14B635BEAC}" presName="funnel" presStyleLbl="trAlignAcc1" presStyleIdx="0" presStyleCnt="1" custScaleX="142040" custScaleY="113266" custLinFactNeighborX="1632" custLinFactNeighborY="4592"/>
      <dgm:spPr/>
    </dgm:pt>
  </dgm:ptLst>
  <dgm:cxnLst>
    <dgm:cxn modelId="{0E3E5FA1-A680-472C-8C9A-8AE36C96583F}" srcId="{57DFCAA0-F77A-4F76-A24F-EE14B635BEAC}" destId="{1DB9B37B-5606-40D4-86EC-954C0FD884FC}" srcOrd="3" destOrd="0" parTransId="{E5FB92D0-DD37-4B83-9C05-D9218FCA30CF}" sibTransId="{14F34728-C211-4F65-BEB3-D601824AB22F}"/>
    <dgm:cxn modelId="{A0B95180-C842-4C4F-815B-8103E15F3999}" type="presOf" srcId="{54D626CC-43F9-4F6B-9235-165F59B93FE9}" destId="{7E6F2E9A-28E6-4F09-8CC9-8ECA84AF2585}" srcOrd="0" destOrd="0" presId="urn:microsoft.com/office/officeart/2005/8/layout/funnel1"/>
    <dgm:cxn modelId="{756C6C0F-8422-4178-A733-A00A12C2B274}" type="presOf" srcId="{1DB9B37B-5606-40D4-86EC-954C0FD884FC}" destId="{DA4A595B-75C5-4A3B-AE4F-4A1450DBFF26}" srcOrd="0" destOrd="0" presId="urn:microsoft.com/office/officeart/2005/8/layout/funnel1"/>
    <dgm:cxn modelId="{42E55815-D00E-40C8-99D6-C98D056A56A3}" type="presOf" srcId="{49BA9FD8-6A9A-4AF6-BCAB-626DFD3114AD}" destId="{2E0ED178-EC02-4C07-AAEA-B4C44CB0B91A}" srcOrd="0" destOrd="0" presId="urn:microsoft.com/office/officeart/2005/8/layout/funnel1"/>
    <dgm:cxn modelId="{1FBB6767-C704-4CD2-A7FE-E605947298D8}" srcId="{57DFCAA0-F77A-4F76-A24F-EE14B635BEAC}" destId="{54D626CC-43F9-4F6B-9235-165F59B93FE9}" srcOrd="0" destOrd="0" parTransId="{B2D1F918-4DB9-4EDA-85D1-0D9161ABCD6C}" sibTransId="{70ABFFBD-C5E3-4424-BAC1-24849C9C4A5C}"/>
    <dgm:cxn modelId="{7FAC0E95-C438-48DB-A69E-AFF0F3024F30}" type="presOf" srcId="{763428AB-1CB5-41F8-B979-040C843D3229}" destId="{54A8D7F0-48D8-41D4-B12A-37FD5BA42C2E}" srcOrd="0" destOrd="0" presId="urn:microsoft.com/office/officeart/2005/8/layout/funnel1"/>
    <dgm:cxn modelId="{FB82139E-28A4-4C83-AC87-0592FA3A9ED0}" srcId="{57DFCAA0-F77A-4F76-A24F-EE14B635BEAC}" destId="{49BA9FD8-6A9A-4AF6-BCAB-626DFD3114AD}" srcOrd="1" destOrd="0" parTransId="{B56CE66A-13DB-4E09-9ED6-61F95A429701}" sibTransId="{72063624-925F-466C-B82C-8832D5618689}"/>
    <dgm:cxn modelId="{19F0DF3A-E712-4CD9-B334-A09027ED7908}" type="presOf" srcId="{57DFCAA0-F77A-4F76-A24F-EE14B635BEAC}" destId="{3E4BDFF3-9090-4E54-B9C4-3D6EA1E04072}" srcOrd="0" destOrd="0" presId="urn:microsoft.com/office/officeart/2005/8/layout/funnel1"/>
    <dgm:cxn modelId="{47793C0A-FA79-4443-8C24-E1E5A24A2204}" srcId="{57DFCAA0-F77A-4F76-A24F-EE14B635BEAC}" destId="{763428AB-1CB5-41F8-B979-040C843D3229}" srcOrd="2" destOrd="0" parTransId="{3C28A45C-9BE0-445A-95E3-5E349B5A3983}" sibTransId="{EBB3B5B9-E494-4AE2-851C-FC112F2D93EE}"/>
    <dgm:cxn modelId="{A7ED223E-77A5-4DCC-B0C0-D72E4D5C77EB}" type="presParOf" srcId="{3E4BDFF3-9090-4E54-B9C4-3D6EA1E04072}" destId="{F04D314C-D862-4813-A6FD-6D8770A4BA05}" srcOrd="0" destOrd="0" presId="urn:microsoft.com/office/officeart/2005/8/layout/funnel1"/>
    <dgm:cxn modelId="{61A5EE68-1AF9-4B25-BDA2-08AFD384960A}" type="presParOf" srcId="{3E4BDFF3-9090-4E54-B9C4-3D6EA1E04072}" destId="{74F6370E-EEDE-40C1-933E-6ABEFCA12EE0}" srcOrd="1" destOrd="0" presId="urn:microsoft.com/office/officeart/2005/8/layout/funnel1"/>
    <dgm:cxn modelId="{4D80CBF9-02D6-4730-9959-B48474701B4A}" type="presParOf" srcId="{3E4BDFF3-9090-4E54-B9C4-3D6EA1E04072}" destId="{DA4A595B-75C5-4A3B-AE4F-4A1450DBFF26}" srcOrd="2" destOrd="0" presId="urn:microsoft.com/office/officeart/2005/8/layout/funnel1"/>
    <dgm:cxn modelId="{65E075C4-CD61-4649-90A2-FCB0F0101853}" type="presParOf" srcId="{3E4BDFF3-9090-4E54-B9C4-3D6EA1E04072}" destId="{54A8D7F0-48D8-41D4-B12A-37FD5BA42C2E}" srcOrd="3" destOrd="0" presId="urn:microsoft.com/office/officeart/2005/8/layout/funnel1"/>
    <dgm:cxn modelId="{4A77C60F-D4DD-4E0D-9388-62BDC7808991}" type="presParOf" srcId="{3E4BDFF3-9090-4E54-B9C4-3D6EA1E04072}" destId="{2E0ED178-EC02-4C07-AAEA-B4C44CB0B91A}" srcOrd="4" destOrd="0" presId="urn:microsoft.com/office/officeart/2005/8/layout/funnel1"/>
    <dgm:cxn modelId="{7F72608B-06ED-4AB0-BFA4-02ACCC2AD2D8}" type="presParOf" srcId="{3E4BDFF3-9090-4E54-B9C4-3D6EA1E04072}" destId="{7E6F2E9A-28E6-4F09-8CC9-8ECA84AF2585}" srcOrd="5" destOrd="0" presId="urn:microsoft.com/office/officeart/2005/8/layout/funnel1"/>
    <dgm:cxn modelId="{664FEF3D-7042-40F6-96BA-64927F0E5CFE}" type="presParOf" srcId="{3E4BDFF3-9090-4E54-B9C4-3D6EA1E04072}" destId="{134BE488-09F3-426A-B8F9-4DDC56A1EC6E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61C1ED-184B-4F8A-902F-82E26E35A9AA}">
      <dsp:nvSpPr>
        <dsp:cNvPr id="0" name=""/>
        <dsp:cNvSpPr/>
      </dsp:nvSpPr>
      <dsp:spPr>
        <a:xfrm>
          <a:off x="3784036" y="1958606"/>
          <a:ext cx="1882169" cy="8957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0421"/>
              </a:lnTo>
              <a:lnTo>
                <a:pt x="1882169" y="610421"/>
              </a:lnTo>
              <a:lnTo>
                <a:pt x="1882169" y="895741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03D1DB-F39C-43FA-B9FA-2844441CE1D1}">
      <dsp:nvSpPr>
        <dsp:cNvPr id="0" name=""/>
        <dsp:cNvSpPr/>
      </dsp:nvSpPr>
      <dsp:spPr>
        <a:xfrm>
          <a:off x="1901867" y="1958606"/>
          <a:ext cx="1882169" cy="895741"/>
        </a:xfrm>
        <a:custGeom>
          <a:avLst/>
          <a:gdLst/>
          <a:ahLst/>
          <a:cxnLst/>
          <a:rect l="0" t="0" r="0" b="0"/>
          <a:pathLst>
            <a:path>
              <a:moveTo>
                <a:pt x="1882169" y="0"/>
              </a:moveTo>
              <a:lnTo>
                <a:pt x="1882169" y="610421"/>
              </a:lnTo>
              <a:lnTo>
                <a:pt x="0" y="610421"/>
              </a:lnTo>
              <a:lnTo>
                <a:pt x="0" y="895741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84BCEA-CEEE-4AD0-82D9-8F67E8BE7C01}">
      <dsp:nvSpPr>
        <dsp:cNvPr id="0" name=""/>
        <dsp:cNvSpPr/>
      </dsp:nvSpPr>
      <dsp:spPr>
        <a:xfrm>
          <a:off x="2244080" y="2862"/>
          <a:ext cx="3079913" cy="195574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F37ABB-9B0E-4D17-868F-732648C2EB1E}">
      <dsp:nvSpPr>
        <dsp:cNvPr id="0" name=""/>
        <dsp:cNvSpPr/>
      </dsp:nvSpPr>
      <dsp:spPr>
        <a:xfrm>
          <a:off x="2586292" y="327963"/>
          <a:ext cx="3079913" cy="19557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Расходы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66 286,2 тыс.руб.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000" kern="1200" dirty="0"/>
        </a:p>
      </dsp:txBody>
      <dsp:txXfrm>
        <a:off x="2643574" y="385245"/>
        <a:ext cx="2965349" cy="1841180"/>
      </dsp:txXfrm>
    </dsp:sp>
    <dsp:sp modelId="{0CBBF93A-FF57-47DC-ACD9-4A3AC99293B9}">
      <dsp:nvSpPr>
        <dsp:cNvPr id="0" name=""/>
        <dsp:cNvSpPr/>
      </dsp:nvSpPr>
      <dsp:spPr>
        <a:xfrm>
          <a:off x="361911" y="2854348"/>
          <a:ext cx="3079913" cy="195574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5F38D1-71D0-47F9-A84C-8DBA9835BEAA}">
      <dsp:nvSpPr>
        <dsp:cNvPr id="0" name=""/>
        <dsp:cNvSpPr/>
      </dsp:nvSpPr>
      <dsp:spPr>
        <a:xfrm>
          <a:off x="704123" y="3179450"/>
          <a:ext cx="3079913" cy="19557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Программы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53 914,0 тыс.руб.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81,3%</a:t>
          </a:r>
          <a:endParaRPr lang="ru-RU" sz="2000" b="1" kern="1200" dirty="0"/>
        </a:p>
      </dsp:txBody>
      <dsp:txXfrm>
        <a:off x="761405" y="3236732"/>
        <a:ext cx="2965349" cy="1841180"/>
      </dsp:txXfrm>
    </dsp:sp>
    <dsp:sp modelId="{92D1FC22-8859-4551-97A6-BA6FE1D9D64C}">
      <dsp:nvSpPr>
        <dsp:cNvPr id="0" name=""/>
        <dsp:cNvSpPr/>
      </dsp:nvSpPr>
      <dsp:spPr>
        <a:xfrm>
          <a:off x="4126249" y="2854348"/>
          <a:ext cx="3079913" cy="195574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AD4FC8-F9FF-49B3-8946-F48D1461EBD6}">
      <dsp:nvSpPr>
        <dsp:cNvPr id="0" name=""/>
        <dsp:cNvSpPr/>
      </dsp:nvSpPr>
      <dsp:spPr>
        <a:xfrm>
          <a:off x="4468461" y="3179450"/>
          <a:ext cx="3079913" cy="19557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Внепрограммные направления деятельности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12 372,2 тыс.руб.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18,7%</a:t>
          </a:r>
          <a:endParaRPr lang="ru-RU" sz="2000" b="1" kern="1200" dirty="0"/>
        </a:p>
      </dsp:txBody>
      <dsp:txXfrm>
        <a:off x="4525743" y="3236732"/>
        <a:ext cx="2965349" cy="18411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185CE7-8543-41F1-9AE9-6B616CA58444}">
      <dsp:nvSpPr>
        <dsp:cNvPr id="0" name=""/>
        <dsp:cNvSpPr/>
      </dsp:nvSpPr>
      <dsp:spPr>
        <a:xfrm>
          <a:off x="-5764104" y="-882243"/>
          <a:ext cx="6862416" cy="6862416"/>
        </a:xfrm>
        <a:prstGeom prst="blockArc">
          <a:avLst>
            <a:gd name="adj1" fmla="val 18900000"/>
            <a:gd name="adj2" fmla="val 2700000"/>
            <a:gd name="adj3" fmla="val 315"/>
          </a:avLst>
        </a:pr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38E1CD-FD6E-4431-A276-A51AE78A344E}">
      <dsp:nvSpPr>
        <dsp:cNvPr id="0" name=""/>
        <dsp:cNvSpPr/>
      </dsp:nvSpPr>
      <dsp:spPr>
        <a:xfrm>
          <a:off x="480079" y="318518"/>
          <a:ext cx="6427427" cy="63744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5972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Капитальный ремонт муниципального жилищного фонда – 513,3 тыс.руб.</a:t>
          </a:r>
          <a:endParaRPr lang="ru-RU" sz="1500" kern="1200" dirty="0"/>
        </a:p>
      </dsp:txBody>
      <dsp:txXfrm>
        <a:off x="480079" y="318518"/>
        <a:ext cx="6427427" cy="637445"/>
      </dsp:txXfrm>
    </dsp:sp>
    <dsp:sp modelId="{052F6C1F-EB67-4700-AA9B-912E0BCD417F}">
      <dsp:nvSpPr>
        <dsp:cNvPr id="0" name=""/>
        <dsp:cNvSpPr/>
      </dsp:nvSpPr>
      <dsp:spPr>
        <a:xfrm>
          <a:off x="81676" y="238837"/>
          <a:ext cx="796806" cy="79680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79169E-38C5-4721-B36E-6CECC5A4BAA9}">
      <dsp:nvSpPr>
        <dsp:cNvPr id="0" name=""/>
        <dsp:cNvSpPr/>
      </dsp:nvSpPr>
      <dsp:spPr>
        <a:xfrm>
          <a:off x="936853" y="1274380"/>
          <a:ext cx="5970652" cy="63744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5972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Обследование технического состояния строительных конструкций – 77,7 тыс.руб.</a:t>
          </a:r>
          <a:endParaRPr lang="ru-RU" sz="1500" kern="1200" dirty="0"/>
        </a:p>
      </dsp:txBody>
      <dsp:txXfrm>
        <a:off x="936853" y="1274380"/>
        <a:ext cx="5970652" cy="637445"/>
      </dsp:txXfrm>
    </dsp:sp>
    <dsp:sp modelId="{5342AECB-5CB5-4A08-9CE7-6DD90A890C3E}">
      <dsp:nvSpPr>
        <dsp:cNvPr id="0" name=""/>
        <dsp:cNvSpPr/>
      </dsp:nvSpPr>
      <dsp:spPr>
        <a:xfrm>
          <a:off x="538450" y="1194699"/>
          <a:ext cx="796806" cy="79680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63BAF8-9C91-4E06-BBB0-6F1CC2DBBAFF}">
      <dsp:nvSpPr>
        <dsp:cNvPr id="0" name=""/>
        <dsp:cNvSpPr/>
      </dsp:nvSpPr>
      <dsp:spPr>
        <a:xfrm>
          <a:off x="1077047" y="2230241"/>
          <a:ext cx="5830459" cy="63744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5972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Услуги по начислению и приему оплаты от граждан, проживающих в муниципальном жилом фонде – 12,8 тыс.руб.</a:t>
          </a:r>
          <a:endParaRPr lang="ru-RU" sz="1500" kern="1200" dirty="0"/>
        </a:p>
      </dsp:txBody>
      <dsp:txXfrm>
        <a:off x="1077047" y="2230241"/>
        <a:ext cx="5830459" cy="637445"/>
      </dsp:txXfrm>
    </dsp:sp>
    <dsp:sp modelId="{1700BC00-DC0E-4C9B-BC51-5F75907F6CED}">
      <dsp:nvSpPr>
        <dsp:cNvPr id="0" name=""/>
        <dsp:cNvSpPr/>
      </dsp:nvSpPr>
      <dsp:spPr>
        <a:xfrm>
          <a:off x="678643" y="2150561"/>
          <a:ext cx="796806" cy="79680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C8C20E-0AB9-4815-9067-9B940D20D62C}">
      <dsp:nvSpPr>
        <dsp:cNvPr id="0" name=""/>
        <dsp:cNvSpPr/>
      </dsp:nvSpPr>
      <dsp:spPr>
        <a:xfrm>
          <a:off x="936853" y="3186103"/>
          <a:ext cx="5970652" cy="63744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5972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Субсидии на долевое </a:t>
          </a:r>
          <a:r>
            <a:rPr lang="ru-RU" sz="1500" kern="1200" dirty="0" err="1" smtClean="0"/>
            <a:t>софинансирование</a:t>
          </a:r>
          <a:r>
            <a:rPr lang="ru-RU" sz="1500" kern="1200" dirty="0" smtClean="0"/>
            <a:t> капитального ремонта муниципального жилищного фонда – 541,0 тыс.руб.</a:t>
          </a:r>
          <a:endParaRPr lang="ru-RU" sz="1500" kern="1200" dirty="0"/>
        </a:p>
      </dsp:txBody>
      <dsp:txXfrm>
        <a:off x="936853" y="3186103"/>
        <a:ext cx="5970652" cy="637445"/>
      </dsp:txXfrm>
    </dsp:sp>
    <dsp:sp modelId="{9CCA6A7A-BF9E-4629-9A98-3F52FACD272C}">
      <dsp:nvSpPr>
        <dsp:cNvPr id="0" name=""/>
        <dsp:cNvSpPr/>
      </dsp:nvSpPr>
      <dsp:spPr>
        <a:xfrm>
          <a:off x="538450" y="3106423"/>
          <a:ext cx="796806" cy="79680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04905A-6C99-4151-866E-D16DD2CFA146}">
      <dsp:nvSpPr>
        <dsp:cNvPr id="0" name=""/>
        <dsp:cNvSpPr/>
      </dsp:nvSpPr>
      <dsp:spPr>
        <a:xfrm>
          <a:off x="480079" y="4141965"/>
          <a:ext cx="6427427" cy="637445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5972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Взносы на капитальный ремонт общего имущества в многоквартирных домах  в фонд капитального ремонта – 1142,2 тыс.руб.</a:t>
          </a:r>
          <a:endParaRPr lang="ru-RU" sz="1500" kern="1200" dirty="0"/>
        </a:p>
      </dsp:txBody>
      <dsp:txXfrm>
        <a:off x="480079" y="4141965"/>
        <a:ext cx="6427427" cy="637445"/>
      </dsp:txXfrm>
    </dsp:sp>
    <dsp:sp modelId="{4459462F-2D0C-4CCC-8159-1207EE2038C9}">
      <dsp:nvSpPr>
        <dsp:cNvPr id="0" name=""/>
        <dsp:cNvSpPr/>
      </dsp:nvSpPr>
      <dsp:spPr>
        <a:xfrm>
          <a:off x="81676" y="4062284"/>
          <a:ext cx="796806" cy="79680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B5D276-19B2-409B-BA04-DC9CD042CDE3}">
      <dsp:nvSpPr>
        <dsp:cNvPr id="0" name=""/>
        <dsp:cNvSpPr/>
      </dsp:nvSpPr>
      <dsp:spPr>
        <a:xfrm>
          <a:off x="418687" y="505898"/>
          <a:ext cx="4770005" cy="4770005"/>
        </a:xfrm>
        <a:prstGeom prst="blockArc">
          <a:avLst>
            <a:gd name="adj1" fmla="val 14153010"/>
            <a:gd name="adj2" fmla="val 18919170"/>
            <a:gd name="adj3" fmla="val 3434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259A7C-4F90-477E-86E6-F13580672771}">
      <dsp:nvSpPr>
        <dsp:cNvPr id="0" name=""/>
        <dsp:cNvSpPr/>
      </dsp:nvSpPr>
      <dsp:spPr>
        <a:xfrm>
          <a:off x="1197378" y="-380138"/>
          <a:ext cx="4770005" cy="4770005"/>
        </a:xfrm>
        <a:prstGeom prst="blockArc">
          <a:avLst>
            <a:gd name="adj1" fmla="val 9511376"/>
            <a:gd name="adj2" fmla="val 12404253"/>
            <a:gd name="adj3" fmla="val 3434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7AEB4D-5A32-4C23-99E0-E48C8805B5B0}">
      <dsp:nvSpPr>
        <dsp:cNvPr id="0" name=""/>
        <dsp:cNvSpPr/>
      </dsp:nvSpPr>
      <dsp:spPr>
        <a:xfrm>
          <a:off x="1167832" y="1407906"/>
          <a:ext cx="4770005" cy="4770005"/>
        </a:xfrm>
        <a:prstGeom prst="blockArc">
          <a:avLst>
            <a:gd name="adj1" fmla="val 8897011"/>
            <a:gd name="adj2" fmla="val 12202225"/>
            <a:gd name="adj3" fmla="val 3434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FA068E-0BEE-4B84-8950-F99B07BFC5F9}">
      <dsp:nvSpPr>
        <dsp:cNvPr id="0" name=""/>
        <dsp:cNvSpPr/>
      </dsp:nvSpPr>
      <dsp:spPr>
        <a:xfrm>
          <a:off x="547126" y="740564"/>
          <a:ext cx="4770005" cy="4770005"/>
        </a:xfrm>
        <a:prstGeom prst="blockArc">
          <a:avLst>
            <a:gd name="adj1" fmla="val 2732185"/>
            <a:gd name="adj2" fmla="val 7551822"/>
            <a:gd name="adj3" fmla="val 3434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4F1F67-B73B-42C9-9138-9FC9885BBB98}">
      <dsp:nvSpPr>
        <dsp:cNvPr id="0" name=""/>
        <dsp:cNvSpPr/>
      </dsp:nvSpPr>
      <dsp:spPr>
        <a:xfrm>
          <a:off x="3828166" y="737856"/>
          <a:ext cx="4770005" cy="4770005"/>
        </a:xfrm>
        <a:prstGeom prst="blockArc">
          <a:avLst>
            <a:gd name="adj1" fmla="val 3024096"/>
            <a:gd name="adj2" fmla="val 8062140"/>
            <a:gd name="adj3" fmla="val 3434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45F6AB-9AD0-4D72-B87B-B801EBE321ED}">
      <dsp:nvSpPr>
        <dsp:cNvPr id="0" name=""/>
        <dsp:cNvSpPr/>
      </dsp:nvSpPr>
      <dsp:spPr>
        <a:xfrm>
          <a:off x="3229360" y="1488415"/>
          <a:ext cx="4770005" cy="4770005"/>
        </a:xfrm>
        <a:prstGeom prst="blockArc">
          <a:avLst>
            <a:gd name="adj1" fmla="val 19865358"/>
            <a:gd name="adj2" fmla="val 1605903"/>
            <a:gd name="adj3" fmla="val 3434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AB2993-931B-4CA1-8113-72910A39FDC1}">
      <dsp:nvSpPr>
        <dsp:cNvPr id="0" name=""/>
        <dsp:cNvSpPr/>
      </dsp:nvSpPr>
      <dsp:spPr>
        <a:xfrm>
          <a:off x="3132057" y="-580436"/>
          <a:ext cx="4770005" cy="4770005"/>
        </a:xfrm>
        <a:prstGeom prst="blockArc">
          <a:avLst>
            <a:gd name="adj1" fmla="val 20038116"/>
            <a:gd name="adj2" fmla="val 1411511"/>
            <a:gd name="adj3" fmla="val 3434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ED6187-AC09-4EC4-8F5E-EA65B19A4F6E}">
      <dsp:nvSpPr>
        <dsp:cNvPr id="0" name=""/>
        <dsp:cNvSpPr/>
      </dsp:nvSpPr>
      <dsp:spPr>
        <a:xfrm>
          <a:off x="3913624" y="324693"/>
          <a:ext cx="4770005" cy="4770005"/>
        </a:xfrm>
        <a:prstGeom prst="blockArc">
          <a:avLst>
            <a:gd name="adj1" fmla="val 13124670"/>
            <a:gd name="adj2" fmla="val 18264670"/>
            <a:gd name="adj3" fmla="val 3434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10E4BE-E49E-4CAD-A7B2-3502A86DF3CB}">
      <dsp:nvSpPr>
        <dsp:cNvPr id="0" name=""/>
        <dsp:cNvSpPr/>
      </dsp:nvSpPr>
      <dsp:spPr>
        <a:xfrm>
          <a:off x="2751122" y="1851295"/>
          <a:ext cx="3645834" cy="236486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8337,2 тыс.руб.</a:t>
          </a:r>
          <a:endParaRPr lang="ru-RU" sz="2800" kern="1200" dirty="0"/>
        </a:p>
      </dsp:txBody>
      <dsp:txXfrm>
        <a:off x="3285042" y="2197621"/>
        <a:ext cx="2577994" cy="1672213"/>
      </dsp:txXfrm>
    </dsp:sp>
    <dsp:sp modelId="{D693C7D8-F51F-497B-A1DC-8EA3D3CAF5B0}">
      <dsp:nvSpPr>
        <dsp:cNvPr id="0" name=""/>
        <dsp:cNvSpPr/>
      </dsp:nvSpPr>
      <dsp:spPr>
        <a:xfrm>
          <a:off x="2989803" y="423051"/>
          <a:ext cx="2961191" cy="163925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Предоставление субсидий юридическим лицам и индивидуальным предпринимателям– 1 224.7 тыс.руб. </a:t>
          </a:r>
          <a:endParaRPr lang="ru-RU" sz="1200" kern="1200" dirty="0"/>
        </a:p>
      </dsp:txBody>
      <dsp:txXfrm>
        <a:off x="3423459" y="663114"/>
        <a:ext cx="2093879" cy="1159125"/>
      </dsp:txXfrm>
    </dsp:sp>
    <dsp:sp modelId="{A01B5D16-17A8-4297-916B-88B8D7399B44}">
      <dsp:nvSpPr>
        <dsp:cNvPr id="0" name=""/>
        <dsp:cNvSpPr/>
      </dsp:nvSpPr>
      <dsp:spPr>
        <a:xfrm>
          <a:off x="6140135" y="0"/>
          <a:ext cx="2966356" cy="155169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Ремонт и очистка шахтных колодцев, </a:t>
          </a:r>
          <a:r>
            <a:rPr lang="ru-RU" sz="1200" kern="1200" dirty="0" smtClean="0"/>
            <a:t>исследование </a:t>
          </a:r>
          <a:r>
            <a:rPr lang="ru-RU" sz="1200" kern="1200" dirty="0" smtClean="0"/>
            <a:t>воды в колодцах – 202,7 тыс.руб.</a:t>
          </a:r>
          <a:endParaRPr lang="ru-RU" sz="1200" kern="1200" dirty="0"/>
        </a:p>
      </dsp:txBody>
      <dsp:txXfrm>
        <a:off x="6574548" y="227241"/>
        <a:ext cx="2097530" cy="1097216"/>
      </dsp:txXfrm>
    </dsp:sp>
    <dsp:sp modelId="{24377BAA-EF50-42BD-A505-167A8B70277C}">
      <dsp:nvSpPr>
        <dsp:cNvPr id="0" name=""/>
        <dsp:cNvSpPr/>
      </dsp:nvSpPr>
      <dsp:spPr>
        <a:xfrm>
          <a:off x="6188564" y="1867279"/>
          <a:ext cx="2955435" cy="1745837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Оплата услуг по </a:t>
          </a:r>
          <a:r>
            <a:rPr lang="ru-RU" sz="1200" kern="1200" dirty="0" smtClean="0"/>
            <a:t>расчетам </a:t>
          </a:r>
          <a:r>
            <a:rPr lang="ru-RU" sz="1200" kern="1200" dirty="0" smtClean="0"/>
            <a:t>за электроэнергию по агентским </a:t>
          </a:r>
          <a:r>
            <a:rPr lang="ru-RU" sz="1200" kern="1200" dirty="0" smtClean="0"/>
            <a:t>договорам, оплата  услуг по начислению и приему оплаты за коммунальные услуги– </a:t>
          </a:r>
          <a:r>
            <a:rPr lang="ru-RU" sz="1200" kern="1200" dirty="0" smtClean="0"/>
            <a:t>98,4 тыс.руб.</a:t>
          </a:r>
          <a:endParaRPr lang="ru-RU" sz="1200" kern="1200" dirty="0"/>
        </a:p>
      </dsp:txBody>
      <dsp:txXfrm>
        <a:off x="6621377" y="2122951"/>
        <a:ext cx="2089809" cy="1234493"/>
      </dsp:txXfrm>
    </dsp:sp>
    <dsp:sp modelId="{1220F099-44E3-4015-A0E9-1EE5A08262A2}">
      <dsp:nvSpPr>
        <dsp:cNvPr id="0" name=""/>
        <dsp:cNvSpPr/>
      </dsp:nvSpPr>
      <dsp:spPr>
        <a:xfrm>
          <a:off x="6270543" y="4030556"/>
          <a:ext cx="2873456" cy="17969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Прочие мероприятия в области коммунального хозяйства – 45,6 тыс.руб.</a:t>
          </a:r>
          <a:endParaRPr lang="ru-RU" sz="1200" kern="1200" dirty="0"/>
        </a:p>
      </dsp:txBody>
      <dsp:txXfrm>
        <a:off x="6691351" y="4293710"/>
        <a:ext cx="2031840" cy="1270620"/>
      </dsp:txXfrm>
    </dsp:sp>
    <dsp:sp modelId="{1A68751C-6F3A-44C4-AFA6-E835C7C26110}">
      <dsp:nvSpPr>
        <dsp:cNvPr id="0" name=""/>
        <dsp:cNvSpPr/>
      </dsp:nvSpPr>
      <dsp:spPr>
        <a:xfrm>
          <a:off x="3093436" y="4001602"/>
          <a:ext cx="2961191" cy="1593802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Капитальный ремонт нежилого помещения для обеспечения жителей Наволокского городского поселения услугами бытового обслуживания (услуги бань) – 1348,3 тыс.руб.</a:t>
          </a:r>
          <a:endParaRPr lang="ru-RU" sz="1200" kern="1200" dirty="0"/>
        </a:p>
      </dsp:txBody>
      <dsp:txXfrm>
        <a:off x="3527092" y="4235009"/>
        <a:ext cx="2093879" cy="1126988"/>
      </dsp:txXfrm>
    </dsp:sp>
    <dsp:sp modelId="{524F37A5-5E9F-49E4-A4E4-C27F3067E8DB}">
      <dsp:nvSpPr>
        <dsp:cNvPr id="0" name=""/>
        <dsp:cNvSpPr/>
      </dsp:nvSpPr>
      <dsp:spPr>
        <a:xfrm>
          <a:off x="203205" y="4222943"/>
          <a:ext cx="2711285" cy="160454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Текущее содержание инженерной защиты «Берегозащитная дамба </a:t>
          </a:r>
          <a:r>
            <a:rPr lang="ru-RU" sz="1200" kern="1200" dirty="0" err="1" smtClean="0"/>
            <a:t>г.Наволоки</a:t>
          </a:r>
          <a:r>
            <a:rPr lang="ru-RU" sz="1200" kern="1200" dirty="0" smtClean="0"/>
            <a:t>» – 1558,3 тыс.руб.</a:t>
          </a:r>
          <a:endParaRPr lang="ru-RU" sz="1200" kern="1200" dirty="0"/>
        </a:p>
      </dsp:txBody>
      <dsp:txXfrm>
        <a:off x="600263" y="4457923"/>
        <a:ext cx="1917169" cy="1134581"/>
      </dsp:txXfrm>
    </dsp:sp>
    <dsp:sp modelId="{3102DADA-F2D4-4EC6-BC0F-8C64834B650A}">
      <dsp:nvSpPr>
        <dsp:cNvPr id="0" name=""/>
        <dsp:cNvSpPr/>
      </dsp:nvSpPr>
      <dsp:spPr>
        <a:xfrm>
          <a:off x="4058" y="2056720"/>
          <a:ext cx="2794071" cy="161273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Замена приборов учета электроэнергии и воды в муниципальных квартирах – 44,7 тыс.руб.</a:t>
          </a:r>
          <a:endParaRPr lang="ru-RU" sz="1200" kern="1200" dirty="0"/>
        </a:p>
      </dsp:txBody>
      <dsp:txXfrm>
        <a:off x="413240" y="2292899"/>
        <a:ext cx="1975707" cy="1140374"/>
      </dsp:txXfrm>
    </dsp:sp>
    <dsp:sp modelId="{655DDC16-F028-4C1D-9138-94733537C767}">
      <dsp:nvSpPr>
        <dsp:cNvPr id="0" name=""/>
        <dsp:cNvSpPr/>
      </dsp:nvSpPr>
      <dsp:spPr>
        <a:xfrm>
          <a:off x="73859" y="124355"/>
          <a:ext cx="2830214" cy="165182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Обеспечение теплоснабжения потребителей в условиях подготовки и прохождения отопительного периода – 3814,5 тыс.руб. </a:t>
          </a:r>
          <a:endParaRPr lang="ru-RU" sz="1200" kern="1200" dirty="0"/>
        </a:p>
      </dsp:txBody>
      <dsp:txXfrm>
        <a:off x="488334" y="366259"/>
        <a:ext cx="2001264" cy="116801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703F7B-42D9-4C93-AA09-DDBBDC503A21}">
      <dsp:nvSpPr>
        <dsp:cNvPr id="0" name=""/>
        <dsp:cNvSpPr/>
      </dsp:nvSpPr>
      <dsp:spPr>
        <a:xfrm rot="5400000">
          <a:off x="7" y="0"/>
          <a:ext cx="5134428" cy="5134428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86D707-C8E9-4301-9DEB-A00F39527D26}">
      <dsp:nvSpPr>
        <dsp:cNvPr id="0" name=""/>
        <dsp:cNvSpPr/>
      </dsp:nvSpPr>
      <dsp:spPr>
        <a:xfrm>
          <a:off x="2565519" y="75787"/>
          <a:ext cx="6070158" cy="59029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Содержание и техническое обслуживание сетей уличного освещения, оплата электроэнергии – 4808,7 тыс.руб.</a:t>
          </a:r>
          <a:endParaRPr lang="ru-RU" sz="1600" kern="1200" dirty="0"/>
        </a:p>
      </dsp:txBody>
      <dsp:txXfrm>
        <a:off x="2594335" y="104603"/>
        <a:ext cx="6012526" cy="532664"/>
      </dsp:txXfrm>
    </dsp:sp>
    <dsp:sp modelId="{B8AA6717-3D04-424C-8F39-850848C10FAD}">
      <dsp:nvSpPr>
        <dsp:cNvPr id="0" name=""/>
        <dsp:cNvSpPr/>
      </dsp:nvSpPr>
      <dsp:spPr>
        <a:xfrm>
          <a:off x="2580037" y="746788"/>
          <a:ext cx="6070158" cy="58313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Ремонт асфальтобетонного покрытия придомовых территорий многоквартирных домов – 2240,5 тыс.руб.</a:t>
          </a:r>
          <a:endParaRPr lang="ru-RU" sz="1600" kern="1200" dirty="0"/>
        </a:p>
      </dsp:txBody>
      <dsp:txXfrm>
        <a:off x="2608503" y="775254"/>
        <a:ext cx="6013226" cy="526199"/>
      </dsp:txXfrm>
    </dsp:sp>
    <dsp:sp modelId="{69331C81-52BD-4FF6-A073-0CD3810960B7}">
      <dsp:nvSpPr>
        <dsp:cNvPr id="0" name=""/>
        <dsp:cNvSpPr/>
      </dsp:nvSpPr>
      <dsp:spPr>
        <a:xfrm>
          <a:off x="2580037" y="1448038"/>
          <a:ext cx="6070158" cy="78146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 Капитальный ремонт обелиска памяти павших в боях в ВОВ – 1821,2тыс.руб. </a:t>
          </a:r>
          <a:endParaRPr lang="ru-RU" sz="1600" kern="1200" dirty="0"/>
        </a:p>
      </dsp:txBody>
      <dsp:txXfrm>
        <a:off x="2618185" y="1486186"/>
        <a:ext cx="5993862" cy="705164"/>
      </dsp:txXfrm>
    </dsp:sp>
    <dsp:sp modelId="{6C993438-2DEB-4926-8A4F-FB59EF854265}">
      <dsp:nvSpPr>
        <dsp:cNvPr id="0" name=""/>
        <dsp:cNvSpPr/>
      </dsp:nvSpPr>
      <dsp:spPr>
        <a:xfrm>
          <a:off x="2565519" y="2419527"/>
          <a:ext cx="6070158" cy="47331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Оборудование городского пляжа – 472,0 тыс.руб.</a:t>
          </a:r>
          <a:endParaRPr lang="ru-RU" sz="1600" kern="1200" dirty="0"/>
        </a:p>
      </dsp:txBody>
      <dsp:txXfrm>
        <a:off x="2588624" y="2442632"/>
        <a:ext cx="6023948" cy="427103"/>
      </dsp:txXfrm>
    </dsp:sp>
    <dsp:sp modelId="{A88A7861-37BA-4FD6-A248-B3A2E006D04E}">
      <dsp:nvSpPr>
        <dsp:cNvPr id="0" name=""/>
        <dsp:cNvSpPr/>
      </dsp:nvSpPr>
      <dsp:spPr>
        <a:xfrm>
          <a:off x="2565519" y="3005158"/>
          <a:ext cx="6070158" cy="55562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Реализация мер по снижению потребления энергоресурсов – 489,0 тыс.руб.</a:t>
          </a:r>
          <a:endParaRPr lang="ru-RU" sz="1600" kern="1200" dirty="0"/>
        </a:p>
      </dsp:txBody>
      <dsp:txXfrm>
        <a:off x="2592642" y="3032281"/>
        <a:ext cx="6015912" cy="501375"/>
      </dsp:txXfrm>
    </dsp:sp>
    <dsp:sp modelId="{FFBEFF89-AC8C-4C35-92C8-B6EBF5766B3A}">
      <dsp:nvSpPr>
        <dsp:cNvPr id="0" name=""/>
        <dsp:cNvSpPr/>
      </dsp:nvSpPr>
      <dsp:spPr>
        <a:xfrm>
          <a:off x="2580037" y="3827448"/>
          <a:ext cx="6070158" cy="50134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Трудоустройство несовершеннолетних граждан в возрасте от 14 до 18 лет – 125,8 тыс.руб.</a:t>
          </a:r>
          <a:endParaRPr lang="ru-RU" sz="1600" kern="1200" dirty="0"/>
        </a:p>
      </dsp:txBody>
      <dsp:txXfrm>
        <a:off x="2604510" y="3851921"/>
        <a:ext cx="6021212" cy="452395"/>
      </dsp:txXfrm>
    </dsp:sp>
    <dsp:sp modelId="{3AAB91C2-F7D2-438D-AB47-4BE4ECDBD73E}">
      <dsp:nvSpPr>
        <dsp:cNvPr id="0" name=""/>
        <dsp:cNvSpPr/>
      </dsp:nvSpPr>
      <dsp:spPr>
        <a:xfrm>
          <a:off x="2551002" y="4513437"/>
          <a:ext cx="6070158" cy="52377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Прочее благоустройство территории Наволокского городского поселения – 3932,8 тыс.руб. </a:t>
          </a:r>
          <a:endParaRPr lang="ru-RU" sz="1600" kern="1200" dirty="0"/>
        </a:p>
      </dsp:txBody>
      <dsp:txXfrm>
        <a:off x="2576571" y="4539006"/>
        <a:ext cx="6019020" cy="47263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8543D7-1039-476E-BBAB-4A601AF0088B}">
      <dsp:nvSpPr>
        <dsp:cNvPr id="0" name=""/>
        <dsp:cNvSpPr/>
      </dsp:nvSpPr>
      <dsp:spPr>
        <a:xfrm>
          <a:off x="3379144" y="3271954"/>
          <a:ext cx="2353151" cy="2353151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10 968,3 тыс.руб.</a:t>
          </a:r>
          <a:endParaRPr lang="ru-RU" sz="2400" b="1" kern="1200" dirty="0"/>
        </a:p>
      </dsp:txBody>
      <dsp:txXfrm>
        <a:off x="3723755" y="3616565"/>
        <a:ext cx="1663929" cy="1663929"/>
      </dsp:txXfrm>
    </dsp:sp>
    <dsp:sp modelId="{15640E5C-33DD-4498-80C7-68D75199D58E}">
      <dsp:nvSpPr>
        <dsp:cNvPr id="0" name=""/>
        <dsp:cNvSpPr/>
      </dsp:nvSpPr>
      <dsp:spPr>
        <a:xfrm rot="11033993">
          <a:off x="1672820" y="4020749"/>
          <a:ext cx="1744249" cy="670648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B93C71C-DC94-4011-B525-73D948432ECE}">
      <dsp:nvSpPr>
        <dsp:cNvPr id="0" name=""/>
        <dsp:cNvSpPr/>
      </dsp:nvSpPr>
      <dsp:spPr>
        <a:xfrm>
          <a:off x="104339" y="3348773"/>
          <a:ext cx="2872072" cy="17883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Содержание автомобильных дорог общего пользования – 4603,1 тыс.руб.</a:t>
          </a:r>
          <a:endParaRPr lang="ru-RU" sz="1600" b="1" kern="1200" dirty="0"/>
        </a:p>
      </dsp:txBody>
      <dsp:txXfrm>
        <a:off x="156719" y="3401153"/>
        <a:ext cx="2767312" cy="1683634"/>
      </dsp:txXfrm>
    </dsp:sp>
    <dsp:sp modelId="{51F9059F-4D0A-4CF8-B025-EDDF02FFB1B1}">
      <dsp:nvSpPr>
        <dsp:cNvPr id="0" name=""/>
        <dsp:cNvSpPr/>
      </dsp:nvSpPr>
      <dsp:spPr>
        <a:xfrm rot="13336704">
          <a:off x="1318469" y="2348247"/>
          <a:ext cx="2592232" cy="670648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2483469"/>
                <a:satOff val="9953"/>
                <a:lumOff val="2157"/>
                <a:alphaOff val="0"/>
                <a:tint val="50000"/>
                <a:satMod val="300000"/>
              </a:schemeClr>
            </a:gs>
            <a:gs pos="35000">
              <a:schemeClr val="accent5">
                <a:hueOff val="-2483469"/>
                <a:satOff val="9953"/>
                <a:lumOff val="2157"/>
                <a:alphaOff val="0"/>
                <a:tint val="37000"/>
                <a:satMod val="300000"/>
              </a:schemeClr>
            </a:gs>
            <a:gs pos="100000">
              <a:schemeClr val="accent5">
                <a:hueOff val="-2483469"/>
                <a:satOff val="9953"/>
                <a:lumOff val="215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0D76903-613A-4255-B92E-BD719C7ADF95}">
      <dsp:nvSpPr>
        <dsp:cNvPr id="0" name=""/>
        <dsp:cNvSpPr/>
      </dsp:nvSpPr>
      <dsp:spPr>
        <a:xfrm>
          <a:off x="180932" y="917432"/>
          <a:ext cx="2949353" cy="17883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2483469"/>
                <a:satOff val="9953"/>
                <a:lumOff val="2157"/>
                <a:alphaOff val="0"/>
                <a:tint val="50000"/>
                <a:satMod val="300000"/>
              </a:schemeClr>
            </a:gs>
            <a:gs pos="35000">
              <a:schemeClr val="accent5">
                <a:hueOff val="-2483469"/>
                <a:satOff val="9953"/>
                <a:lumOff val="2157"/>
                <a:alphaOff val="0"/>
                <a:tint val="37000"/>
                <a:satMod val="300000"/>
              </a:schemeClr>
            </a:gs>
            <a:gs pos="100000">
              <a:schemeClr val="accent5">
                <a:hueOff val="-2483469"/>
                <a:satOff val="9953"/>
                <a:lumOff val="215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Строительный контроль за выполнением работ по ремонту асфальтобетонного покрытия дорог поселения – 60,0 тыс.руб.</a:t>
          </a:r>
          <a:endParaRPr lang="ru-RU" sz="1600" b="1" kern="1200" dirty="0"/>
        </a:p>
      </dsp:txBody>
      <dsp:txXfrm>
        <a:off x="233312" y="969812"/>
        <a:ext cx="2844593" cy="1683634"/>
      </dsp:txXfrm>
    </dsp:sp>
    <dsp:sp modelId="{2495C35C-35EA-4FB2-9E07-4E70552E0807}">
      <dsp:nvSpPr>
        <dsp:cNvPr id="0" name=""/>
        <dsp:cNvSpPr/>
      </dsp:nvSpPr>
      <dsp:spPr>
        <a:xfrm rot="16196162">
          <a:off x="3429514" y="1682364"/>
          <a:ext cx="2246982" cy="670648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tint val="50000"/>
                <a:satMod val="300000"/>
              </a:schemeClr>
            </a:gs>
            <a:gs pos="35000">
              <a:schemeClr val="accent5">
                <a:hueOff val="-4966938"/>
                <a:satOff val="19906"/>
                <a:lumOff val="4314"/>
                <a:alphaOff val="0"/>
                <a:tint val="37000"/>
                <a:satMod val="30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6724198-C235-433D-BA76-8B8BF52435DE}">
      <dsp:nvSpPr>
        <dsp:cNvPr id="0" name=""/>
        <dsp:cNvSpPr/>
      </dsp:nvSpPr>
      <dsp:spPr>
        <a:xfrm>
          <a:off x="3133834" y="0"/>
          <a:ext cx="2835835" cy="17883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tint val="50000"/>
                <a:satMod val="300000"/>
              </a:schemeClr>
            </a:gs>
            <a:gs pos="35000">
              <a:schemeClr val="accent5">
                <a:hueOff val="-4966938"/>
                <a:satOff val="19906"/>
                <a:lumOff val="4314"/>
                <a:alphaOff val="0"/>
                <a:tint val="37000"/>
                <a:satMod val="30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Ремонт асфальтобетонного покрытия дорог </a:t>
          </a:r>
          <a:r>
            <a:rPr lang="ru-RU" sz="1600" b="1" kern="1200" dirty="0" smtClean="0"/>
            <a:t>поселения </a:t>
          </a:r>
          <a:r>
            <a:rPr lang="ru-RU" sz="1600" b="1" kern="1200" dirty="0" smtClean="0"/>
            <a:t>– 4542,5 тыс.руб.</a:t>
          </a:r>
          <a:endParaRPr lang="ru-RU" sz="1600" b="1" kern="1200" dirty="0"/>
        </a:p>
      </dsp:txBody>
      <dsp:txXfrm>
        <a:off x="3186214" y="52380"/>
        <a:ext cx="2731075" cy="1683634"/>
      </dsp:txXfrm>
    </dsp:sp>
    <dsp:sp modelId="{7CC1BC15-A056-4189-95DA-5E5081C80130}">
      <dsp:nvSpPr>
        <dsp:cNvPr id="0" name=""/>
        <dsp:cNvSpPr/>
      </dsp:nvSpPr>
      <dsp:spPr>
        <a:xfrm rot="19081202">
          <a:off x="5212932" y="2371676"/>
          <a:ext cx="2556626" cy="670648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7450407"/>
                <a:satOff val="29858"/>
                <a:lumOff val="6471"/>
                <a:alphaOff val="0"/>
                <a:tint val="50000"/>
                <a:satMod val="300000"/>
              </a:schemeClr>
            </a:gs>
            <a:gs pos="35000">
              <a:schemeClr val="accent5">
                <a:hueOff val="-7450407"/>
                <a:satOff val="29858"/>
                <a:lumOff val="6471"/>
                <a:alphaOff val="0"/>
                <a:tint val="37000"/>
                <a:satMod val="300000"/>
              </a:schemeClr>
            </a:gs>
            <a:gs pos="100000">
              <a:schemeClr val="accent5">
                <a:hueOff val="-7450407"/>
                <a:satOff val="29858"/>
                <a:lumOff val="647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6ACA25B-4A2F-488D-8C55-388D921B023C}">
      <dsp:nvSpPr>
        <dsp:cNvPr id="0" name=""/>
        <dsp:cNvSpPr/>
      </dsp:nvSpPr>
      <dsp:spPr>
        <a:xfrm>
          <a:off x="5927730" y="957776"/>
          <a:ext cx="3027573" cy="17883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7450407"/>
                <a:satOff val="29858"/>
                <a:lumOff val="6471"/>
                <a:alphaOff val="0"/>
                <a:tint val="50000"/>
                <a:satMod val="300000"/>
              </a:schemeClr>
            </a:gs>
            <a:gs pos="35000">
              <a:schemeClr val="accent5">
                <a:hueOff val="-7450407"/>
                <a:satOff val="29858"/>
                <a:lumOff val="6471"/>
                <a:alphaOff val="0"/>
                <a:tint val="37000"/>
                <a:satMod val="300000"/>
              </a:schemeClr>
            </a:gs>
            <a:gs pos="100000">
              <a:schemeClr val="accent5">
                <a:hueOff val="-7450407"/>
                <a:satOff val="29858"/>
                <a:lumOff val="647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Ямочный ремонт  дорог </a:t>
          </a:r>
          <a:r>
            <a:rPr lang="ru-RU" sz="1600" b="1" kern="1200" dirty="0" err="1" smtClean="0"/>
            <a:t>г.Наволоки</a:t>
          </a:r>
          <a:r>
            <a:rPr lang="ru-RU" sz="1600" b="1" kern="1200" dirty="0" smtClean="0"/>
            <a:t> и </a:t>
          </a:r>
          <a:r>
            <a:rPr lang="ru-RU" sz="1600" b="1" kern="1200" dirty="0" err="1" smtClean="0"/>
            <a:t>с.Первомайский</a:t>
          </a:r>
          <a:r>
            <a:rPr lang="ru-RU" sz="1600" b="1" kern="1200" dirty="0" smtClean="0"/>
            <a:t>– 1497,3 тыс.руб.</a:t>
          </a:r>
          <a:endParaRPr lang="ru-RU" sz="1600" b="1" kern="1200" dirty="0"/>
        </a:p>
      </dsp:txBody>
      <dsp:txXfrm>
        <a:off x="5980110" y="1010156"/>
        <a:ext cx="2922813" cy="1683634"/>
      </dsp:txXfrm>
    </dsp:sp>
    <dsp:sp modelId="{33C019CB-4A99-488A-9E9D-8ABAF2C80DDC}">
      <dsp:nvSpPr>
        <dsp:cNvPr id="0" name=""/>
        <dsp:cNvSpPr/>
      </dsp:nvSpPr>
      <dsp:spPr>
        <a:xfrm rot="21356287">
          <a:off x="5672865" y="3983739"/>
          <a:ext cx="1846726" cy="670648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1EE04740-A27C-4037-9A89-501ABF9AB3F7}">
      <dsp:nvSpPr>
        <dsp:cNvPr id="0" name=""/>
        <dsp:cNvSpPr/>
      </dsp:nvSpPr>
      <dsp:spPr>
        <a:xfrm>
          <a:off x="6210043" y="3332567"/>
          <a:ext cx="2937192" cy="17883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Отсыпка щебнем грунтовых дорог поселения – 242,1 тыс.руб.</a:t>
          </a:r>
          <a:endParaRPr lang="ru-RU" sz="1600" b="1" kern="1200" dirty="0"/>
        </a:p>
      </dsp:txBody>
      <dsp:txXfrm>
        <a:off x="6262423" y="3384947"/>
        <a:ext cx="2832432" cy="168363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5799AA-51CB-4EBA-84E9-BD6351D51CCF}">
      <dsp:nvSpPr>
        <dsp:cNvPr id="0" name=""/>
        <dsp:cNvSpPr/>
      </dsp:nvSpPr>
      <dsp:spPr>
        <a:xfrm>
          <a:off x="161358" y="0"/>
          <a:ext cx="5003800" cy="5003800"/>
        </a:xfrm>
        <a:prstGeom prst="triangl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25B3F44-C229-4BAD-9167-BBF4B0314E2B}">
      <dsp:nvSpPr>
        <dsp:cNvPr id="0" name=""/>
        <dsp:cNvSpPr/>
      </dsp:nvSpPr>
      <dsp:spPr>
        <a:xfrm>
          <a:off x="2928438" y="997694"/>
          <a:ext cx="4952828" cy="59224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Культура -12 213,3 тыс.руб.</a:t>
          </a:r>
          <a:endParaRPr lang="ru-RU" sz="1600" b="1" kern="1200" dirty="0"/>
        </a:p>
      </dsp:txBody>
      <dsp:txXfrm>
        <a:off x="2957349" y="1026605"/>
        <a:ext cx="4895006" cy="534424"/>
      </dsp:txXfrm>
    </dsp:sp>
    <dsp:sp modelId="{C4437A2A-BA13-4E47-BACE-CF36C7D188A5}">
      <dsp:nvSpPr>
        <dsp:cNvPr id="0" name=""/>
        <dsp:cNvSpPr/>
      </dsp:nvSpPr>
      <dsp:spPr>
        <a:xfrm>
          <a:off x="4575310" y="4307417"/>
          <a:ext cx="3252470" cy="59224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1986775"/>
              <a:satOff val="7962"/>
              <a:lumOff val="172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Физическая культура и спорт – 3067,3 тыс.руб.</a:t>
          </a:r>
          <a:endParaRPr lang="ru-RU" sz="1600" b="1" kern="1200" dirty="0"/>
        </a:p>
      </dsp:txBody>
      <dsp:txXfrm>
        <a:off x="4604221" y="4336328"/>
        <a:ext cx="3194648" cy="534424"/>
      </dsp:txXfrm>
    </dsp:sp>
    <dsp:sp modelId="{80816251-A5BE-46CA-97E1-3C8611285BCF}">
      <dsp:nvSpPr>
        <dsp:cNvPr id="0" name=""/>
        <dsp:cNvSpPr/>
      </dsp:nvSpPr>
      <dsp:spPr>
        <a:xfrm>
          <a:off x="3178813" y="1735876"/>
          <a:ext cx="4648657" cy="59224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3973551"/>
              <a:satOff val="15924"/>
              <a:lumOff val="3451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Пенсионное обеспечение – 60,0 тыс.руб.</a:t>
          </a:r>
          <a:endParaRPr lang="ru-RU" sz="1600" b="1" kern="1200" dirty="0"/>
        </a:p>
      </dsp:txBody>
      <dsp:txXfrm>
        <a:off x="3207724" y="1764787"/>
        <a:ext cx="4590835" cy="534424"/>
      </dsp:txXfrm>
    </dsp:sp>
    <dsp:sp modelId="{2C63F9EF-CACF-4BAA-889B-582226FF4C95}">
      <dsp:nvSpPr>
        <dsp:cNvPr id="0" name=""/>
        <dsp:cNvSpPr/>
      </dsp:nvSpPr>
      <dsp:spPr>
        <a:xfrm>
          <a:off x="2416792" y="241199"/>
          <a:ext cx="5439138" cy="59224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5960326"/>
              <a:satOff val="23887"/>
              <a:lumOff val="5177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 Молодежная политика и оздоровление детей – 49,1 тыс.руб.</a:t>
          </a:r>
          <a:endParaRPr lang="ru-RU" sz="1600" b="1" kern="1200" dirty="0"/>
        </a:p>
      </dsp:txBody>
      <dsp:txXfrm>
        <a:off x="2445703" y="270110"/>
        <a:ext cx="5381316" cy="534424"/>
      </dsp:txXfrm>
    </dsp:sp>
    <dsp:sp modelId="{24309CF1-38D5-4D30-A452-5112A2A74A3F}">
      <dsp:nvSpPr>
        <dsp:cNvPr id="0" name=""/>
        <dsp:cNvSpPr/>
      </dsp:nvSpPr>
      <dsp:spPr>
        <a:xfrm>
          <a:off x="3672343" y="2635356"/>
          <a:ext cx="4138345" cy="59224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7947101"/>
              <a:satOff val="31849"/>
              <a:lumOff val="6902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Социальное обеспечение населения – 81,0 тыс.руб.</a:t>
          </a:r>
          <a:endParaRPr lang="ru-RU" sz="1600" b="1" kern="1200" dirty="0"/>
        </a:p>
      </dsp:txBody>
      <dsp:txXfrm>
        <a:off x="3701254" y="2664267"/>
        <a:ext cx="4080523" cy="534424"/>
      </dsp:txXfrm>
    </dsp:sp>
    <dsp:sp modelId="{7DBA7D4F-2129-47F8-81A7-862B7E4A06E7}">
      <dsp:nvSpPr>
        <dsp:cNvPr id="0" name=""/>
        <dsp:cNvSpPr/>
      </dsp:nvSpPr>
      <dsp:spPr>
        <a:xfrm>
          <a:off x="3995069" y="3464614"/>
          <a:ext cx="3815537" cy="59224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Охрана семьи и детства – 1185,2 тыс.руб.</a:t>
          </a:r>
          <a:endParaRPr lang="ru-RU" sz="1600" b="1" kern="1200" dirty="0"/>
        </a:p>
      </dsp:txBody>
      <dsp:txXfrm>
        <a:off x="4023980" y="3493525"/>
        <a:ext cx="3757715" cy="53442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8B0C2C-B4A4-468F-82B2-3E5F0F857F8B}">
      <dsp:nvSpPr>
        <dsp:cNvPr id="0" name=""/>
        <dsp:cNvSpPr/>
      </dsp:nvSpPr>
      <dsp:spPr>
        <a:xfrm>
          <a:off x="2992372" y="2733947"/>
          <a:ext cx="2766966" cy="2766966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12 372,2 тыс.руб.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18,7%</a:t>
          </a:r>
          <a:endParaRPr lang="ru-RU" sz="2800" kern="1200" dirty="0"/>
        </a:p>
      </dsp:txBody>
      <dsp:txXfrm>
        <a:off x="3397585" y="3139160"/>
        <a:ext cx="1956540" cy="1956540"/>
      </dsp:txXfrm>
    </dsp:sp>
    <dsp:sp modelId="{C9FC52FE-C2EA-4321-9753-3C53E8827628}">
      <dsp:nvSpPr>
        <dsp:cNvPr id="0" name=""/>
        <dsp:cNvSpPr/>
      </dsp:nvSpPr>
      <dsp:spPr>
        <a:xfrm rot="13994451">
          <a:off x="1194307" y="2733322"/>
          <a:ext cx="2080241" cy="788585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F72EAD6-F755-4A3D-9002-0A124452177E}">
      <dsp:nvSpPr>
        <dsp:cNvPr id="0" name=""/>
        <dsp:cNvSpPr/>
      </dsp:nvSpPr>
      <dsp:spPr>
        <a:xfrm>
          <a:off x="424677" y="193992"/>
          <a:ext cx="3611695" cy="21028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Обеспечение функционирования органов местного самоуправления –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12 077,8 тыс.руб.</a:t>
          </a:r>
          <a:endParaRPr lang="ru-RU" sz="2400" kern="1200" dirty="0"/>
        </a:p>
      </dsp:txBody>
      <dsp:txXfrm>
        <a:off x="486269" y="255584"/>
        <a:ext cx="3488511" cy="1979710"/>
      </dsp:txXfrm>
    </dsp:sp>
    <dsp:sp modelId="{317AAF78-CDCA-44CD-A1A6-B2836F416094}">
      <dsp:nvSpPr>
        <dsp:cNvPr id="0" name=""/>
        <dsp:cNvSpPr/>
      </dsp:nvSpPr>
      <dsp:spPr>
        <a:xfrm rot="18648386">
          <a:off x="5402236" y="2654665"/>
          <a:ext cx="2278215" cy="788585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6C2763F-04B6-4049-B0DB-A934C0B54229}">
      <dsp:nvSpPr>
        <dsp:cNvPr id="0" name=""/>
        <dsp:cNvSpPr/>
      </dsp:nvSpPr>
      <dsp:spPr>
        <a:xfrm>
          <a:off x="5059628" y="193999"/>
          <a:ext cx="3591639" cy="21028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Первичный воинский учет – 294,4 тыс.руб.</a:t>
          </a:r>
          <a:endParaRPr lang="ru-RU" sz="2400" kern="1200" dirty="0"/>
        </a:p>
      </dsp:txBody>
      <dsp:txXfrm>
        <a:off x="5121220" y="255591"/>
        <a:ext cx="3468455" cy="197971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11B301-052C-448C-ABDB-C68B90F9773E}">
      <dsp:nvSpPr>
        <dsp:cNvPr id="0" name=""/>
        <dsp:cNvSpPr/>
      </dsp:nvSpPr>
      <dsp:spPr>
        <a:xfrm>
          <a:off x="0" y="138792"/>
          <a:ext cx="3033485" cy="1895928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5B0EB3-C4EC-4624-A4E9-1291E32E0833}">
      <dsp:nvSpPr>
        <dsp:cNvPr id="0" name=""/>
        <dsp:cNvSpPr/>
      </dsp:nvSpPr>
      <dsp:spPr>
        <a:xfrm>
          <a:off x="705285" y="1172073"/>
          <a:ext cx="106172" cy="10617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2EB480-7664-4653-94A5-D62A00476C7C}">
      <dsp:nvSpPr>
        <dsp:cNvPr id="0" name=""/>
        <dsp:cNvSpPr/>
      </dsp:nvSpPr>
      <dsp:spPr>
        <a:xfrm>
          <a:off x="758371" y="1225159"/>
          <a:ext cx="985882" cy="8095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258" tIns="0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71 443,5 тыс.руб.</a:t>
          </a:r>
          <a:endParaRPr lang="ru-RU" sz="1600" b="1" kern="1200" dirty="0"/>
        </a:p>
      </dsp:txBody>
      <dsp:txXfrm>
        <a:off x="758371" y="1225159"/>
        <a:ext cx="985882" cy="809561"/>
      </dsp:txXfrm>
    </dsp:sp>
    <dsp:sp modelId="{4A454A1A-6706-4188-9082-B1F8AB5EC895}">
      <dsp:nvSpPr>
        <dsp:cNvPr id="0" name=""/>
        <dsp:cNvSpPr/>
      </dsp:nvSpPr>
      <dsp:spPr>
        <a:xfrm>
          <a:off x="1683584" y="688611"/>
          <a:ext cx="182009" cy="18200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CB33CC-6B66-418D-B3E5-A13AE2D02288}">
      <dsp:nvSpPr>
        <dsp:cNvPr id="0" name=""/>
        <dsp:cNvSpPr/>
      </dsp:nvSpPr>
      <dsp:spPr>
        <a:xfrm>
          <a:off x="1774589" y="779616"/>
          <a:ext cx="985882" cy="12551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443" tIns="0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66 286,2 тыс.руб</a:t>
          </a:r>
          <a:r>
            <a:rPr lang="ru-RU" sz="1900" b="1" kern="1200" dirty="0" smtClean="0"/>
            <a:t>.</a:t>
          </a:r>
          <a:endParaRPr lang="ru-RU" sz="1900" b="1" kern="1200" dirty="0"/>
        </a:p>
      </dsp:txBody>
      <dsp:txXfrm>
        <a:off x="1774589" y="779616"/>
        <a:ext cx="985882" cy="1255104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4D314C-D862-4813-A6FD-6D8770A4BA05}">
      <dsp:nvSpPr>
        <dsp:cNvPr id="0" name=""/>
        <dsp:cNvSpPr/>
      </dsp:nvSpPr>
      <dsp:spPr>
        <a:xfrm>
          <a:off x="119812" y="601066"/>
          <a:ext cx="4802302" cy="1395092"/>
        </a:xfrm>
        <a:prstGeom prst="ellipse">
          <a:avLst/>
        </a:prstGeom>
        <a:solidFill>
          <a:schemeClr val="accent5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F6370E-EEDE-40C1-933E-6ABEFCA12EE0}">
      <dsp:nvSpPr>
        <dsp:cNvPr id="0" name=""/>
        <dsp:cNvSpPr/>
      </dsp:nvSpPr>
      <dsp:spPr>
        <a:xfrm>
          <a:off x="2284818" y="3727496"/>
          <a:ext cx="631503" cy="404162"/>
        </a:xfrm>
        <a:prstGeom prst="down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4A595B-75C5-4A3B-AE4F-4A1450DBFF26}">
      <dsp:nvSpPr>
        <dsp:cNvPr id="0" name=""/>
        <dsp:cNvSpPr/>
      </dsp:nvSpPr>
      <dsp:spPr>
        <a:xfrm>
          <a:off x="1159148" y="4129708"/>
          <a:ext cx="3031218" cy="4691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ОТСУТСВУЮТ</a:t>
          </a:r>
          <a:endParaRPr lang="ru-RU" sz="1600" b="1" kern="1200" dirty="0"/>
        </a:p>
      </dsp:txBody>
      <dsp:txXfrm>
        <a:off x="1159148" y="4129708"/>
        <a:ext cx="3031218" cy="469111"/>
      </dsp:txXfrm>
    </dsp:sp>
    <dsp:sp modelId="{54A8D7F0-48D8-41D4-B12A-37FD5BA42C2E}">
      <dsp:nvSpPr>
        <dsp:cNvPr id="0" name=""/>
        <dsp:cNvSpPr/>
      </dsp:nvSpPr>
      <dsp:spPr>
        <a:xfrm>
          <a:off x="1720163" y="1779521"/>
          <a:ext cx="1898846" cy="170454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Кредиторская задолженность</a:t>
          </a:r>
          <a:endParaRPr lang="ru-RU" sz="1400" b="1" kern="1200" dirty="0"/>
        </a:p>
      </dsp:txBody>
      <dsp:txXfrm>
        <a:off x="1998243" y="2029146"/>
        <a:ext cx="1342686" cy="1205298"/>
      </dsp:txXfrm>
    </dsp:sp>
    <dsp:sp modelId="{2E0ED178-EC02-4C07-AAEA-B4C44CB0B91A}">
      <dsp:nvSpPr>
        <dsp:cNvPr id="0" name=""/>
        <dsp:cNvSpPr/>
      </dsp:nvSpPr>
      <dsp:spPr>
        <a:xfrm>
          <a:off x="400559" y="735715"/>
          <a:ext cx="2168757" cy="1771023"/>
        </a:xfrm>
        <a:prstGeom prst="ellipse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Кредит</a:t>
          </a:r>
          <a:endParaRPr lang="ru-RU" sz="1400" b="1" kern="1200" dirty="0"/>
        </a:p>
      </dsp:txBody>
      <dsp:txXfrm>
        <a:off x="718166" y="995075"/>
        <a:ext cx="1533543" cy="1252303"/>
      </dsp:txXfrm>
    </dsp:sp>
    <dsp:sp modelId="{7E6F2E9A-28E6-4F09-8CC9-8ECA84AF2585}">
      <dsp:nvSpPr>
        <dsp:cNvPr id="0" name=""/>
        <dsp:cNvSpPr/>
      </dsp:nvSpPr>
      <dsp:spPr>
        <a:xfrm>
          <a:off x="2533195" y="810274"/>
          <a:ext cx="2154343" cy="1592492"/>
        </a:xfrm>
        <a:prstGeom prst="ellipse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Муниципальный долг</a:t>
          </a:r>
          <a:endParaRPr lang="ru-RU" sz="1300" b="1" kern="1200" dirty="0"/>
        </a:p>
      </dsp:txBody>
      <dsp:txXfrm>
        <a:off x="2848691" y="1043489"/>
        <a:ext cx="1523351" cy="1126062"/>
      </dsp:txXfrm>
    </dsp:sp>
    <dsp:sp modelId="{134BE488-09F3-426A-B8F9-4DDC56A1EC6E}">
      <dsp:nvSpPr>
        <dsp:cNvPr id="0" name=""/>
        <dsp:cNvSpPr/>
      </dsp:nvSpPr>
      <dsp:spPr>
        <a:xfrm>
          <a:off x="28897" y="536112"/>
          <a:ext cx="5023133" cy="3204450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0.00942</cdr:x>
      <cdr:y>0</cdr:y>
    </cdr:from>
    <cdr:to>
      <cdr:x>0.36811</cdr:x>
      <cdr:y>0.34542</cdr:y>
    </cdr:to>
    <cdr:sp macro="" textlink="">
      <cdr:nvSpPr>
        <cdr:cNvPr id="2" name="Овал 1"/>
        <cdr:cNvSpPr/>
      </cdr:nvSpPr>
      <cdr:spPr>
        <a:xfrm xmlns:a="http://schemas.openxmlformats.org/drawingml/2006/main">
          <a:off x="78760" y="0"/>
          <a:ext cx="2998695" cy="1547906"/>
        </a:xfrm>
        <a:prstGeom xmlns:a="http://schemas.openxmlformats.org/drawingml/2006/main" prst="ellips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2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2000" b="1" dirty="0" smtClean="0"/>
            <a:t>ЖКХ – </a:t>
          </a:r>
        </a:p>
        <a:p xmlns:a="http://schemas.openxmlformats.org/drawingml/2006/main">
          <a:pPr algn="ctr"/>
          <a:r>
            <a:rPr lang="ru-RU" sz="2000" b="1" dirty="0" smtClean="0"/>
            <a:t>25 514,2 тыс.руб</a:t>
          </a:r>
          <a:r>
            <a:rPr lang="ru-RU" sz="2400" dirty="0" smtClean="0"/>
            <a:t>.</a:t>
          </a:r>
          <a:endParaRPr lang="ru-RU" sz="24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12.05.2016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12.05.2016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12.05.2016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12.05.2016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12.05.2016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12.05.2016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12.05.2016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12.05.2016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12.05.2016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12.05.2016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12.05.2016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12.05.2016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.xml"/><Relationship Id="rId3" Type="http://schemas.openxmlformats.org/officeDocument/2006/relationships/diagramData" Target="../diagrams/data8.xml"/><Relationship Id="rId7" Type="http://schemas.openxmlformats.org/officeDocument/2006/relationships/diagramData" Target="../diagrams/data9.xml"/><Relationship Id="rId12" Type="http://schemas.microsoft.com/office/2007/relationships/diagramDrawing" Target="../diagrams/drawing9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8.xml"/><Relationship Id="rId11" Type="http://schemas.microsoft.com/office/2007/relationships/diagramDrawing" Target="../diagrams/drawing8.xml"/><Relationship Id="rId5" Type="http://schemas.openxmlformats.org/officeDocument/2006/relationships/diagramQuickStyle" Target="../diagrams/quickStyle8.xml"/><Relationship Id="rId10" Type="http://schemas.openxmlformats.org/officeDocument/2006/relationships/diagramColors" Target="../diagrams/colors9.xml"/><Relationship Id="rId4" Type="http://schemas.openxmlformats.org/officeDocument/2006/relationships/diagramLayout" Target="../diagrams/layout8.xml"/><Relationship Id="rId9" Type="http://schemas.openxmlformats.org/officeDocument/2006/relationships/diagramQuickStyle" Target="../diagrams/quickStyle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972125" y="1256105"/>
            <a:ext cx="3984745" cy="34163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rgbClr val="0070C0"/>
                </a:solidFill>
              </a:rPr>
              <a:t>Отчет об </a:t>
            </a:r>
          </a:p>
          <a:p>
            <a:r>
              <a:rPr lang="ru-RU" sz="5400" b="1" dirty="0" smtClean="0">
                <a:solidFill>
                  <a:srgbClr val="0070C0"/>
                </a:solidFill>
              </a:rPr>
              <a:t>исполнении </a:t>
            </a:r>
          </a:p>
          <a:p>
            <a:r>
              <a:rPr lang="ru-RU" sz="5400" b="1" dirty="0" smtClean="0">
                <a:solidFill>
                  <a:srgbClr val="0070C0"/>
                </a:solidFill>
              </a:rPr>
              <a:t>бюджета </a:t>
            </a:r>
          </a:p>
          <a:p>
            <a:r>
              <a:rPr lang="ru-RU" sz="5400" b="1" dirty="0" smtClean="0">
                <a:solidFill>
                  <a:srgbClr val="0070C0"/>
                </a:solidFill>
              </a:rPr>
              <a:t>за 2015 год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19200" y="5355771"/>
            <a:ext cx="7924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dirty="0" smtClean="0">
                <a:solidFill>
                  <a:srgbClr val="122030"/>
                </a:solidFill>
              </a:rPr>
              <a:t>    Бюджет Наволокского городского поселения на 2015 год утвержден решением Совета Наволокского городского поселения Кинешемского муниципального района от 19.12.2014г. №45 (310)</a:t>
            </a:r>
            <a:endParaRPr lang="ru-RU" sz="2000" b="1" dirty="0">
              <a:solidFill>
                <a:srgbClr val="12203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3201" y="217715"/>
            <a:ext cx="85344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b="1" dirty="0" smtClean="0">
                <a:solidFill>
                  <a:schemeClr val="accent1">
                    <a:lumMod val="50000"/>
                  </a:schemeClr>
                </a:solidFill>
              </a:rPr>
              <a:t>Расходная часть бюджета Наволокского городского поселения.</a:t>
            </a:r>
          </a:p>
          <a:p>
            <a:r>
              <a:rPr lang="ru-RU" sz="2300" b="1" dirty="0" smtClean="0">
                <a:solidFill>
                  <a:schemeClr val="accent1">
                    <a:lumMod val="50000"/>
                  </a:schemeClr>
                </a:solidFill>
              </a:rPr>
              <a:t>Программы</a:t>
            </a:r>
            <a:endParaRPr lang="ru-RU" sz="23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39912465"/>
              </p:ext>
            </p:extLst>
          </p:nvPr>
        </p:nvGraphicFramePr>
        <p:xfrm>
          <a:off x="203201" y="1017934"/>
          <a:ext cx="8765988" cy="579537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094942"/>
                <a:gridCol w="1169894"/>
                <a:gridCol w="1116106"/>
                <a:gridCol w="1385046"/>
              </a:tblGrid>
              <a:tr h="484230">
                <a:tc>
                  <a:txBody>
                    <a:bodyPr/>
                    <a:lstStyle/>
                    <a:p>
                      <a:pPr algn="ctr"/>
                      <a:r>
                        <a:rPr lang="ru-RU" sz="1550" dirty="0" smtClean="0"/>
                        <a:t>Программа</a:t>
                      </a:r>
                      <a:endParaRPr lang="ru-RU" sz="15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50" dirty="0" smtClean="0"/>
                        <a:t>План, </a:t>
                      </a:r>
                    </a:p>
                    <a:p>
                      <a:pPr algn="ctr"/>
                      <a:r>
                        <a:rPr lang="ru-RU" sz="1550" dirty="0" smtClean="0"/>
                        <a:t>тыс.руб.</a:t>
                      </a:r>
                      <a:endParaRPr lang="ru-RU" sz="15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50" dirty="0" smtClean="0"/>
                        <a:t>Факт,</a:t>
                      </a:r>
                    </a:p>
                    <a:p>
                      <a:pPr algn="ctr"/>
                      <a:r>
                        <a:rPr lang="ru-RU" sz="1550" baseline="0" dirty="0" smtClean="0"/>
                        <a:t> тыс.руб.</a:t>
                      </a:r>
                      <a:endParaRPr lang="ru-RU" sz="15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50" dirty="0" smtClean="0"/>
                        <a:t>Процент исполнения</a:t>
                      </a:r>
                      <a:endParaRPr lang="ru-RU" sz="1550" dirty="0"/>
                    </a:p>
                  </a:txBody>
                  <a:tcPr/>
                </a:tc>
              </a:tr>
              <a:tr h="484230">
                <a:tc>
                  <a:txBody>
                    <a:bodyPr/>
                    <a:lstStyle/>
                    <a:p>
                      <a:r>
                        <a:rPr lang="ru-RU" sz="1550" dirty="0" smtClean="0"/>
                        <a:t>Управление и распоряжение имуществом Наволокского</a:t>
                      </a:r>
                      <a:r>
                        <a:rPr lang="ru-RU" sz="1550" baseline="0" dirty="0" smtClean="0"/>
                        <a:t> городского поселения</a:t>
                      </a:r>
                      <a:endParaRPr lang="ru-RU" sz="15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50" dirty="0" smtClean="0"/>
                        <a:t>999,3</a:t>
                      </a:r>
                      <a:endParaRPr lang="ru-RU" sz="15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50" dirty="0" smtClean="0"/>
                        <a:t>882,7</a:t>
                      </a:r>
                      <a:endParaRPr lang="ru-RU" sz="15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50" dirty="0" smtClean="0"/>
                        <a:t>88,3</a:t>
                      </a:r>
                      <a:endParaRPr lang="ru-RU" sz="1550" dirty="0"/>
                    </a:p>
                  </a:txBody>
                  <a:tcPr/>
                </a:tc>
              </a:tr>
              <a:tr h="510690">
                <a:tc>
                  <a:txBody>
                    <a:bodyPr/>
                    <a:lstStyle/>
                    <a:p>
                      <a:r>
                        <a:rPr lang="ru-RU" sz="1550" dirty="0" smtClean="0"/>
                        <a:t>Обеспечение безопасности граждан Наволокского городского поселения</a:t>
                      </a:r>
                      <a:endParaRPr lang="ru-RU" sz="15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50" dirty="0" smtClean="0"/>
                        <a:t>69,3</a:t>
                      </a:r>
                      <a:endParaRPr lang="ru-RU" sz="15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50" dirty="0" smtClean="0"/>
                        <a:t>69,3</a:t>
                      </a:r>
                      <a:endParaRPr lang="ru-RU" sz="15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50" dirty="0" smtClean="0"/>
                        <a:t>100,0</a:t>
                      </a:r>
                      <a:endParaRPr lang="ru-RU" sz="1550" dirty="0"/>
                    </a:p>
                  </a:txBody>
                  <a:tcPr/>
                </a:tc>
              </a:tr>
              <a:tr h="484230">
                <a:tc>
                  <a:txBody>
                    <a:bodyPr/>
                    <a:lstStyle/>
                    <a:p>
                      <a:r>
                        <a:rPr lang="ru-RU" sz="1550" dirty="0" smtClean="0"/>
                        <a:t>Развитие дорожного хозяйства Наволокского городского поселения</a:t>
                      </a:r>
                      <a:endParaRPr lang="ru-RU" sz="15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50" dirty="0" smtClean="0"/>
                        <a:t>11 237,3</a:t>
                      </a:r>
                      <a:endParaRPr lang="ru-RU" sz="15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50" dirty="0" smtClean="0"/>
                        <a:t>11 079,8</a:t>
                      </a:r>
                      <a:endParaRPr lang="ru-RU" sz="15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50" dirty="0" smtClean="0"/>
                        <a:t>98,6</a:t>
                      </a:r>
                      <a:endParaRPr lang="ru-RU" sz="1550" dirty="0"/>
                    </a:p>
                  </a:txBody>
                  <a:tcPr/>
                </a:tc>
              </a:tr>
              <a:tr h="484230">
                <a:tc>
                  <a:txBody>
                    <a:bodyPr/>
                    <a:lstStyle/>
                    <a:p>
                      <a:r>
                        <a:rPr lang="ru-RU" sz="1550" dirty="0" smtClean="0"/>
                        <a:t>Жилищно-коммунальное хозяйство Наволокского городского поселения</a:t>
                      </a:r>
                      <a:endParaRPr lang="ru-RU" sz="15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50" dirty="0" smtClean="0"/>
                        <a:t>27 826,8</a:t>
                      </a:r>
                      <a:endParaRPr lang="ru-RU" sz="15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50" dirty="0" smtClean="0"/>
                        <a:t>23 854,7</a:t>
                      </a:r>
                      <a:endParaRPr lang="ru-RU" sz="15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50" dirty="0" smtClean="0"/>
                        <a:t>85,7</a:t>
                      </a:r>
                      <a:endParaRPr lang="ru-RU" sz="1550" dirty="0"/>
                    </a:p>
                  </a:txBody>
                  <a:tcPr/>
                </a:tc>
              </a:tr>
              <a:tr h="484230">
                <a:tc>
                  <a:txBody>
                    <a:bodyPr/>
                    <a:lstStyle/>
                    <a:p>
                      <a:r>
                        <a:rPr lang="ru-RU" sz="1550" dirty="0" smtClean="0"/>
                        <a:t>Содействие занятости населения Наволокского городского поселения</a:t>
                      </a:r>
                      <a:endParaRPr lang="ru-RU" sz="15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50" dirty="0" smtClean="0"/>
                        <a:t>125,8</a:t>
                      </a:r>
                      <a:endParaRPr lang="ru-RU" sz="15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50" dirty="0" smtClean="0"/>
                        <a:t>125,8</a:t>
                      </a:r>
                      <a:endParaRPr lang="ru-RU" sz="15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50" dirty="0" smtClean="0"/>
                        <a:t>100</a:t>
                      </a:r>
                      <a:endParaRPr lang="ru-RU" sz="1550" dirty="0"/>
                    </a:p>
                  </a:txBody>
                  <a:tcPr/>
                </a:tc>
              </a:tr>
              <a:tr h="484230">
                <a:tc>
                  <a:txBody>
                    <a:bodyPr/>
                    <a:lstStyle/>
                    <a:p>
                      <a:r>
                        <a:rPr lang="ru-RU" sz="1550" dirty="0" smtClean="0"/>
                        <a:t>Развитие культурной среды, физической культуры</a:t>
                      </a:r>
                      <a:r>
                        <a:rPr lang="ru-RU" sz="1550" baseline="0" dirty="0" smtClean="0"/>
                        <a:t> и спорта и совершенствование молодежной политики в Наволокском городском поселении</a:t>
                      </a:r>
                      <a:endParaRPr lang="ru-RU" sz="15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50" dirty="0" smtClean="0"/>
                        <a:t>16 530,2</a:t>
                      </a:r>
                      <a:endParaRPr lang="ru-RU" sz="15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50" dirty="0" smtClean="0"/>
                        <a:t>16 514,8</a:t>
                      </a:r>
                      <a:endParaRPr lang="ru-RU" sz="15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50" dirty="0" smtClean="0"/>
                        <a:t>99,9</a:t>
                      </a:r>
                      <a:endParaRPr lang="ru-RU" sz="1550" dirty="0"/>
                    </a:p>
                  </a:txBody>
                  <a:tcPr/>
                </a:tc>
              </a:tr>
              <a:tr h="484230">
                <a:tc>
                  <a:txBody>
                    <a:bodyPr/>
                    <a:lstStyle/>
                    <a:p>
                      <a:r>
                        <a:rPr lang="ru-RU" sz="1550" dirty="0" smtClean="0"/>
                        <a:t>Управление муниципальными финансами и муниципальным долгом</a:t>
                      </a:r>
                      <a:endParaRPr lang="ru-RU" sz="15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50" dirty="0" smtClean="0"/>
                        <a:t>0,0</a:t>
                      </a:r>
                      <a:endParaRPr lang="ru-RU" sz="15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50" dirty="0" smtClean="0"/>
                        <a:t>0,0</a:t>
                      </a:r>
                      <a:endParaRPr lang="ru-RU" sz="15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50" dirty="0" smtClean="0"/>
                        <a:t>-</a:t>
                      </a:r>
                      <a:endParaRPr lang="ru-RU" sz="1550" dirty="0"/>
                    </a:p>
                  </a:txBody>
                  <a:tcPr/>
                </a:tc>
              </a:tr>
              <a:tr h="484230">
                <a:tc>
                  <a:txBody>
                    <a:bodyPr/>
                    <a:lstStyle/>
                    <a:p>
                      <a:r>
                        <a:rPr lang="ru-RU" sz="1550" dirty="0" smtClean="0"/>
                        <a:t>Развитие местного самоуправления Наволокского городского поселения</a:t>
                      </a:r>
                      <a:endParaRPr lang="ru-RU" sz="15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50" dirty="0" smtClean="0"/>
                        <a:t>1 012,7</a:t>
                      </a:r>
                      <a:endParaRPr lang="ru-RU" sz="15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50" dirty="0" smtClean="0"/>
                        <a:t>853,2</a:t>
                      </a:r>
                      <a:endParaRPr lang="ru-RU" sz="15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50" dirty="0" smtClean="0"/>
                        <a:t>84,3</a:t>
                      </a:r>
                      <a:endParaRPr lang="ru-RU" sz="1550" dirty="0"/>
                    </a:p>
                  </a:txBody>
                  <a:tcPr/>
                </a:tc>
              </a:tr>
              <a:tr h="484230">
                <a:tc>
                  <a:txBody>
                    <a:bodyPr/>
                    <a:lstStyle/>
                    <a:p>
                      <a:r>
                        <a:rPr lang="ru-RU" sz="1550" dirty="0" smtClean="0"/>
                        <a:t>Энергосбережение</a:t>
                      </a:r>
                      <a:r>
                        <a:rPr lang="ru-RU" sz="1550" baseline="0" dirty="0" smtClean="0"/>
                        <a:t> в Наволокском городском поселении</a:t>
                      </a:r>
                      <a:endParaRPr lang="ru-RU" sz="15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50" dirty="0" smtClean="0"/>
                        <a:t>757,2</a:t>
                      </a:r>
                      <a:endParaRPr lang="ru-RU" sz="15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50" dirty="0" smtClean="0"/>
                        <a:t>533,7</a:t>
                      </a:r>
                      <a:endParaRPr lang="ru-RU" sz="15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50" dirty="0" smtClean="0"/>
                        <a:t>70,5</a:t>
                      </a:r>
                      <a:endParaRPr lang="ru-RU" sz="155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018355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3201" y="217715"/>
            <a:ext cx="85344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b="1" dirty="0" smtClean="0">
                <a:solidFill>
                  <a:schemeClr val="accent1">
                    <a:lumMod val="50000"/>
                  </a:schemeClr>
                </a:solidFill>
              </a:rPr>
              <a:t>Расходная часть бюджета Наволокского городского поселения.</a:t>
            </a:r>
          </a:p>
          <a:p>
            <a:r>
              <a:rPr lang="ru-RU" sz="2300" b="1" dirty="0" smtClean="0">
                <a:solidFill>
                  <a:schemeClr val="accent1">
                    <a:lumMod val="50000"/>
                  </a:schemeClr>
                </a:solidFill>
              </a:rPr>
              <a:t>Расходы на поддержку жилищно-коммунального хозяйства</a:t>
            </a:r>
            <a:endParaRPr lang="ru-RU" sz="23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xmlns="" val="1169861884"/>
              </p:ext>
            </p:extLst>
          </p:nvPr>
        </p:nvGraphicFramePr>
        <p:xfrm>
          <a:off x="391886" y="1397000"/>
          <a:ext cx="8360228" cy="44812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125868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3201" y="217715"/>
            <a:ext cx="85344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b="1" dirty="0" smtClean="0">
                <a:solidFill>
                  <a:schemeClr val="accent1">
                    <a:lumMod val="50000"/>
                  </a:schemeClr>
                </a:solidFill>
              </a:rPr>
              <a:t>Расходная часть бюджета Наволокского городского поселения.</a:t>
            </a:r>
          </a:p>
          <a:p>
            <a:r>
              <a:rPr lang="ru-RU" sz="2300" b="1" dirty="0" smtClean="0">
                <a:solidFill>
                  <a:schemeClr val="accent1">
                    <a:lumMod val="50000"/>
                  </a:schemeClr>
                </a:solidFill>
              </a:rPr>
              <a:t>Жилищное хозяйство</a:t>
            </a:r>
            <a:endParaRPr lang="ru-RU" sz="23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xmlns="" val="1115225988"/>
              </p:ext>
            </p:extLst>
          </p:nvPr>
        </p:nvGraphicFramePr>
        <p:xfrm>
          <a:off x="1922929" y="1396999"/>
          <a:ext cx="6979023" cy="50979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Блок-схема: задержка 7"/>
          <p:cNvSpPr/>
          <p:nvPr/>
        </p:nvSpPr>
        <p:spPr>
          <a:xfrm>
            <a:off x="336176" y="1828800"/>
            <a:ext cx="2003612" cy="4397188"/>
          </a:xfrm>
          <a:prstGeom prst="flowChartDelay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2 287,0 тыс.руб.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1125868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3201" y="217715"/>
            <a:ext cx="85344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b="1" dirty="0" smtClean="0">
                <a:solidFill>
                  <a:schemeClr val="accent1">
                    <a:lumMod val="50000"/>
                  </a:schemeClr>
                </a:solidFill>
              </a:rPr>
              <a:t>Расходная часть бюджета Наволокского городского поселения.</a:t>
            </a:r>
          </a:p>
          <a:p>
            <a:r>
              <a:rPr lang="ru-RU" sz="2300" b="1" dirty="0" smtClean="0">
                <a:solidFill>
                  <a:schemeClr val="accent1">
                    <a:lumMod val="50000"/>
                  </a:schemeClr>
                </a:solidFill>
              </a:rPr>
              <a:t>Расходы в области коммунального хозяйства</a:t>
            </a:r>
            <a:endParaRPr lang="ru-RU" sz="23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62" name="Схема 61"/>
          <p:cNvGraphicFramePr/>
          <p:nvPr>
            <p:extLst>
              <p:ext uri="{D42A27DB-BD31-4B8C-83A1-F6EECF244321}">
                <p14:modId xmlns:p14="http://schemas.microsoft.com/office/powerpoint/2010/main" xmlns="" val="4287025680"/>
              </p:ext>
            </p:extLst>
          </p:nvPr>
        </p:nvGraphicFramePr>
        <p:xfrm>
          <a:off x="0" y="1084303"/>
          <a:ext cx="9144000" cy="58274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1125868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3201" y="217715"/>
            <a:ext cx="85344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b="1" dirty="0" smtClean="0">
                <a:solidFill>
                  <a:schemeClr val="accent1">
                    <a:lumMod val="50000"/>
                  </a:schemeClr>
                </a:solidFill>
              </a:rPr>
              <a:t>Расходная часть бюджета Наволокского городского поселения.</a:t>
            </a:r>
          </a:p>
          <a:p>
            <a:r>
              <a:rPr lang="ru-RU" sz="2300" b="1" dirty="0" smtClean="0">
                <a:solidFill>
                  <a:schemeClr val="accent1">
                    <a:lumMod val="50000"/>
                  </a:schemeClr>
                </a:solidFill>
              </a:rPr>
              <a:t>Расходы на благоустройство</a:t>
            </a:r>
            <a:endParaRPr lang="ru-RU" sz="23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xmlns="" val="823229159"/>
              </p:ext>
            </p:extLst>
          </p:nvPr>
        </p:nvGraphicFramePr>
        <p:xfrm>
          <a:off x="188687" y="1353456"/>
          <a:ext cx="8694056" cy="51344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03200" y="3672113"/>
            <a:ext cx="2496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13 890,0 тыс.руб.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5868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3201" y="217715"/>
            <a:ext cx="85344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b="1" dirty="0" smtClean="0">
                <a:solidFill>
                  <a:schemeClr val="accent1">
                    <a:lumMod val="50000"/>
                  </a:schemeClr>
                </a:solidFill>
              </a:rPr>
              <a:t>Расходная часть бюджета Наволокского городского поселения.</a:t>
            </a:r>
          </a:p>
          <a:p>
            <a:r>
              <a:rPr lang="ru-RU" sz="2300" b="1" dirty="0" smtClean="0">
                <a:solidFill>
                  <a:schemeClr val="accent1">
                    <a:lumMod val="50000"/>
                  </a:schemeClr>
                </a:solidFill>
              </a:rPr>
              <a:t>Дорожное хозяйство</a:t>
            </a:r>
            <a:endParaRPr lang="ru-RU" sz="23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xmlns="" val="3160375228"/>
              </p:ext>
            </p:extLst>
          </p:nvPr>
        </p:nvGraphicFramePr>
        <p:xfrm>
          <a:off x="0" y="1132114"/>
          <a:ext cx="9144000" cy="57258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1125868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4172" y="232229"/>
            <a:ext cx="85344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b="1" dirty="0" smtClean="0">
                <a:solidFill>
                  <a:schemeClr val="accent1">
                    <a:lumMod val="50000"/>
                  </a:schemeClr>
                </a:solidFill>
              </a:rPr>
              <a:t>Расходная часть бюджета Наволокского городского поселения.</a:t>
            </a:r>
          </a:p>
          <a:p>
            <a:r>
              <a:rPr lang="ru-RU" sz="2300" b="1" dirty="0" smtClean="0">
                <a:solidFill>
                  <a:schemeClr val="accent1">
                    <a:lumMod val="50000"/>
                  </a:schemeClr>
                </a:solidFill>
              </a:rPr>
              <a:t>Социальная сфера</a:t>
            </a:r>
            <a:endParaRPr lang="ru-RU" sz="23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xmlns="" val="2851683454"/>
              </p:ext>
            </p:extLst>
          </p:nvPr>
        </p:nvGraphicFramePr>
        <p:xfrm>
          <a:off x="348343" y="1397000"/>
          <a:ext cx="8345713" cy="500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070673" y="4172589"/>
            <a:ext cx="154837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16 495,7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 тыс.руб</a:t>
            </a:r>
            <a:r>
              <a:rPr lang="ru-RU" sz="2800" dirty="0" smtClean="0">
                <a:solidFill>
                  <a:schemeClr val="bg1"/>
                </a:solidFill>
              </a:rPr>
              <a:t>.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5868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8687" y="275771"/>
            <a:ext cx="85344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b="1" dirty="0" smtClean="0">
                <a:solidFill>
                  <a:schemeClr val="accent1">
                    <a:lumMod val="50000"/>
                  </a:schemeClr>
                </a:solidFill>
              </a:rPr>
              <a:t>Расходная часть бюджета Наволокского городского поселения.</a:t>
            </a:r>
          </a:p>
          <a:p>
            <a:r>
              <a:rPr lang="ru-RU" sz="2300" b="1" dirty="0" smtClean="0">
                <a:solidFill>
                  <a:schemeClr val="accent1">
                    <a:lumMod val="50000"/>
                  </a:schemeClr>
                </a:solidFill>
              </a:rPr>
              <a:t>Внепрограммные направления деятельности</a:t>
            </a:r>
            <a:endParaRPr lang="ru-RU" sz="23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12" name="Схема 11"/>
          <p:cNvGraphicFramePr/>
          <p:nvPr>
            <p:extLst>
              <p:ext uri="{D42A27DB-BD31-4B8C-83A1-F6EECF244321}">
                <p14:modId xmlns:p14="http://schemas.microsoft.com/office/powerpoint/2010/main" xmlns="" val="1381338709"/>
              </p:ext>
            </p:extLst>
          </p:nvPr>
        </p:nvGraphicFramePr>
        <p:xfrm>
          <a:off x="203201" y="1132115"/>
          <a:ext cx="8766628" cy="55009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1125868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4172" y="232229"/>
            <a:ext cx="85344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b="1" dirty="0" smtClean="0">
                <a:solidFill>
                  <a:schemeClr val="accent1">
                    <a:lumMod val="50000"/>
                  </a:schemeClr>
                </a:solidFill>
              </a:rPr>
              <a:t>Расходная часть бюджета Наволокского городского поселения.</a:t>
            </a:r>
          </a:p>
          <a:p>
            <a:r>
              <a:rPr lang="ru-RU" sz="2300" b="1" dirty="0" smtClean="0">
                <a:solidFill>
                  <a:schemeClr val="accent1">
                    <a:lumMod val="50000"/>
                  </a:schemeClr>
                </a:solidFill>
              </a:rPr>
              <a:t>Исполнение</a:t>
            </a: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xmlns="" val="2401475643"/>
              </p:ext>
            </p:extLst>
          </p:nvPr>
        </p:nvGraphicFramePr>
        <p:xfrm>
          <a:off x="140020" y="4741049"/>
          <a:ext cx="3033486" cy="21735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74172" y="5580565"/>
            <a:ext cx="944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Доходы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344065" y="5042006"/>
            <a:ext cx="10050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Расходы</a:t>
            </a:r>
            <a:endParaRPr lang="ru-RU" dirty="0"/>
          </a:p>
        </p:txBody>
      </p:sp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xmlns="" val="1844717280"/>
              </p:ext>
            </p:extLst>
          </p:nvPr>
        </p:nvGraphicFramePr>
        <p:xfrm>
          <a:off x="4091968" y="1103085"/>
          <a:ext cx="5052031" cy="48468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3" name="Овал 2"/>
          <p:cNvSpPr/>
          <p:nvPr/>
        </p:nvSpPr>
        <p:spPr>
          <a:xfrm>
            <a:off x="3177569" y="4688114"/>
            <a:ext cx="1828800" cy="1077117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Профицит</a:t>
            </a:r>
          </a:p>
          <a:p>
            <a:pPr algn="ctr"/>
            <a:r>
              <a:rPr lang="ru-RU" b="1" dirty="0" smtClean="0"/>
              <a:t>5 157,3 тыс.руб.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1125868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87506" y="2299447"/>
            <a:ext cx="7637929" cy="2124635"/>
          </a:xfrm>
          <a:prstGeom prst="rect">
            <a:avLst/>
          </a:prstGeom>
        </p:spPr>
        <p:txBody>
          <a:bodyPr wrap="none">
            <a:prstTxWarp prst="textCanUp">
              <a:avLst/>
            </a:prstTxWarp>
            <a:spAutoFit/>
          </a:bodyPr>
          <a:lstStyle/>
          <a:p>
            <a:r>
              <a:rPr lang="ru-RU" sz="6600" dirty="0" smtClean="0">
                <a:solidFill>
                  <a:schemeClr val="tx2"/>
                </a:solidFill>
              </a:rPr>
              <a:t>Спасибо за внимание!</a:t>
            </a:r>
            <a:endParaRPr lang="ru-RU" sz="6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5343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3201" y="217715"/>
            <a:ext cx="85344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b="1" dirty="0" smtClean="0">
                <a:solidFill>
                  <a:schemeClr val="accent1">
                    <a:lumMod val="50000"/>
                  </a:schemeClr>
                </a:solidFill>
              </a:rPr>
              <a:t>Изменения в решение «О бюджете Наволокского городского поселения на 2015 год и плановый период 2016 и 2017 годов»</a:t>
            </a:r>
            <a:endParaRPr lang="ru-RU" sz="23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06092048"/>
              </p:ext>
            </p:extLst>
          </p:nvPr>
        </p:nvGraphicFramePr>
        <p:xfrm>
          <a:off x="580570" y="1367972"/>
          <a:ext cx="2119087" cy="1285240"/>
        </p:xfrm>
        <a:graphic>
          <a:graphicData uri="http://schemas.openxmlformats.org/drawingml/2006/table">
            <a:tbl>
              <a:tblPr firstRow="1" bandRow="1">
                <a:tableStyleId>{638B1855-1B75-4FBE-930C-398BA8C253C6}</a:tableStyleId>
              </a:tblPr>
              <a:tblGrid>
                <a:gridCol w="211908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Доходы (первоначальный</a:t>
                      </a:r>
                      <a:r>
                        <a:rPr lang="ru-RU" baseline="0" dirty="0" smtClean="0"/>
                        <a:t> план)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67 439,2 тыс.руб.</a:t>
                      </a:r>
                      <a:endParaRPr lang="ru-RU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50205751"/>
              </p:ext>
            </p:extLst>
          </p:nvPr>
        </p:nvGraphicFramePr>
        <p:xfrm>
          <a:off x="551543" y="2891971"/>
          <a:ext cx="2177143" cy="741680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217714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Налоговые доходы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2"/>
                          </a:solidFill>
                        </a:rPr>
                        <a:t>42</a:t>
                      </a:r>
                      <a:r>
                        <a:rPr lang="ru-RU" b="1" baseline="0" dirty="0" smtClean="0">
                          <a:solidFill>
                            <a:schemeClr val="bg2"/>
                          </a:solidFill>
                        </a:rPr>
                        <a:t> 084,3</a:t>
                      </a:r>
                      <a:r>
                        <a:rPr lang="ru-RU" b="1" dirty="0" smtClean="0">
                          <a:solidFill>
                            <a:schemeClr val="bg2"/>
                          </a:solidFill>
                        </a:rPr>
                        <a:t> тыс.руб.</a:t>
                      </a:r>
                      <a:endParaRPr lang="ru-RU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09487557"/>
              </p:ext>
            </p:extLst>
          </p:nvPr>
        </p:nvGraphicFramePr>
        <p:xfrm>
          <a:off x="551542" y="4082144"/>
          <a:ext cx="2177143" cy="1010920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217714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Неналоговые доходы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2"/>
                          </a:solidFill>
                        </a:rPr>
                        <a:t>1</a:t>
                      </a:r>
                      <a:r>
                        <a:rPr lang="ru-RU" b="1" baseline="0" dirty="0" smtClean="0">
                          <a:solidFill>
                            <a:schemeClr val="bg2"/>
                          </a:solidFill>
                        </a:rPr>
                        <a:t> 512,5</a:t>
                      </a:r>
                      <a:r>
                        <a:rPr lang="ru-RU" b="1" dirty="0" smtClean="0">
                          <a:solidFill>
                            <a:schemeClr val="bg2"/>
                          </a:solidFill>
                        </a:rPr>
                        <a:t> тыс.руб.</a:t>
                      </a:r>
                      <a:endParaRPr lang="ru-RU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68131016"/>
              </p:ext>
            </p:extLst>
          </p:nvPr>
        </p:nvGraphicFramePr>
        <p:xfrm>
          <a:off x="522513" y="5301343"/>
          <a:ext cx="2177143" cy="1010920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217714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Безвозмездные поступления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baseline="0" dirty="0" smtClean="0">
                          <a:solidFill>
                            <a:schemeClr val="bg2"/>
                          </a:solidFill>
                        </a:rPr>
                        <a:t>23842,4 тыс.руб.</a:t>
                      </a:r>
                      <a:endParaRPr lang="ru-RU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Стрелка вправо 11"/>
          <p:cNvSpPr/>
          <p:nvPr/>
        </p:nvSpPr>
        <p:spPr>
          <a:xfrm>
            <a:off x="3265714" y="1436913"/>
            <a:ext cx="2510972" cy="522515"/>
          </a:xfrm>
          <a:prstGeom prst="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+3 801,4 тыс.руб.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99725404"/>
              </p:ext>
            </p:extLst>
          </p:nvPr>
        </p:nvGraphicFramePr>
        <p:xfrm>
          <a:off x="6183086" y="1338943"/>
          <a:ext cx="2264228" cy="1223554"/>
        </p:xfrm>
        <a:graphic>
          <a:graphicData uri="http://schemas.openxmlformats.org/drawingml/2006/table">
            <a:tbl>
              <a:tblPr firstRow="1" bandRow="1">
                <a:tableStyleId>{18603FDC-E32A-4AB5-989C-0864C3EAD2B8}</a:tableStyleId>
              </a:tblPr>
              <a:tblGrid>
                <a:gridCol w="2264228"/>
              </a:tblGrid>
              <a:tr h="85271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Доходы </a:t>
                      </a:r>
                    </a:p>
                    <a:p>
                      <a:pPr algn="ctr"/>
                      <a:r>
                        <a:rPr lang="ru-RU" dirty="0" smtClean="0"/>
                        <a:t>(уточненный план)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71</a:t>
                      </a:r>
                      <a:r>
                        <a:rPr lang="ru-RU" b="1" baseline="0" dirty="0" smtClean="0"/>
                        <a:t> 240,6</a:t>
                      </a:r>
                      <a:r>
                        <a:rPr lang="ru-RU" b="1" dirty="0" smtClean="0"/>
                        <a:t> тыс.руб.</a:t>
                      </a:r>
                      <a:endParaRPr lang="ru-RU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5592699"/>
              </p:ext>
            </p:extLst>
          </p:nvPr>
        </p:nvGraphicFramePr>
        <p:xfrm>
          <a:off x="6226629" y="2887617"/>
          <a:ext cx="2249713" cy="73152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249713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Налоговые доходы</a:t>
                      </a:r>
                      <a:endParaRPr lang="ru-RU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2"/>
                          </a:solidFill>
                        </a:rPr>
                        <a:t>43</a:t>
                      </a:r>
                      <a:r>
                        <a:rPr lang="ru-RU" b="1" baseline="0" dirty="0" smtClean="0">
                          <a:solidFill>
                            <a:schemeClr val="bg2"/>
                          </a:solidFill>
                        </a:rPr>
                        <a:t> 824,1</a:t>
                      </a:r>
                      <a:r>
                        <a:rPr lang="ru-RU" b="1" dirty="0" smtClean="0">
                          <a:solidFill>
                            <a:schemeClr val="bg2"/>
                          </a:solidFill>
                        </a:rPr>
                        <a:t> тыс.руб.</a:t>
                      </a:r>
                      <a:endParaRPr lang="ru-RU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Стрелка вправо 14"/>
          <p:cNvSpPr/>
          <p:nvPr/>
        </p:nvSpPr>
        <p:spPr>
          <a:xfrm>
            <a:off x="3294743" y="3033486"/>
            <a:ext cx="2496457" cy="551543"/>
          </a:xfrm>
          <a:prstGeom prst="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+1 739,8 тыс.руб.</a:t>
            </a:r>
            <a:endParaRPr lang="ru-RU" dirty="0"/>
          </a:p>
        </p:txBody>
      </p:sp>
      <p:sp>
        <p:nvSpPr>
          <p:cNvPr id="16" name="Стрелка вправо 15"/>
          <p:cNvSpPr/>
          <p:nvPr/>
        </p:nvSpPr>
        <p:spPr>
          <a:xfrm>
            <a:off x="3280229" y="4368800"/>
            <a:ext cx="2525485" cy="551543"/>
          </a:xfrm>
          <a:prstGeom prst="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+377,6 тыс.руб.</a:t>
            </a:r>
            <a:endParaRPr lang="ru-RU" dirty="0"/>
          </a:p>
        </p:txBody>
      </p:sp>
      <p:sp>
        <p:nvSpPr>
          <p:cNvPr id="17" name="Стрелка вправо 16"/>
          <p:cNvSpPr/>
          <p:nvPr/>
        </p:nvSpPr>
        <p:spPr>
          <a:xfrm>
            <a:off x="3236685" y="5529942"/>
            <a:ext cx="2510971" cy="580572"/>
          </a:xfrm>
          <a:prstGeom prst="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+1684,0 тыс.руб.</a:t>
            </a:r>
            <a:endParaRPr lang="ru-RU" dirty="0"/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44529827"/>
              </p:ext>
            </p:extLst>
          </p:nvPr>
        </p:nvGraphicFramePr>
        <p:xfrm>
          <a:off x="6226629" y="4111172"/>
          <a:ext cx="2293256" cy="101092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29325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Неналоговые доходы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2"/>
                          </a:solidFill>
                        </a:rPr>
                        <a:t>1 890,1 тыс.руб.</a:t>
                      </a:r>
                      <a:endParaRPr lang="ru-RU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1344711"/>
              </p:ext>
            </p:extLst>
          </p:nvPr>
        </p:nvGraphicFramePr>
        <p:xfrm>
          <a:off x="6212114" y="5330371"/>
          <a:ext cx="2365828" cy="101092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36582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Безвозмездные поступления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2"/>
                          </a:solidFill>
                        </a:rPr>
                        <a:t>25</a:t>
                      </a:r>
                      <a:r>
                        <a:rPr lang="ru-RU" b="1" baseline="0" dirty="0" smtClean="0">
                          <a:solidFill>
                            <a:schemeClr val="bg2"/>
                          </a:solidFill>
                        </a:rPr>
                        <a:t> 526,4</a:t>
                      </a:r>
                      <a:r>
                        <a:rPr lang="ru-RU" b="1" dirty="0" smtClean="0">
                          <a:solidFill>
                            <a:schemeClr val="bg2"/>
                          </a:solidFill>
                        </a:rPr>
                        <a:t> тыс.руб.</a:t>
                      </a:r>
                      <a:endParaRPr lang="ru-RU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125868920"/>
      </p:ext>
    </p:extLst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1" animBg="1"/>
      <p:bldP spid="16" grpId="0" animBg="1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8687" y="290287"/>
            <a:ext cx="85344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b="1" dirty="0" smtClean="0">
                <a:solidFill>
                  <a:schemeClr val="accent1">
                    <a:lumMod val="50000"/>
                  </a:schemeClr>
                </a:solidFill>
              </a:rPr>
              <a:t>Доходная часть бюджета Наволокского городского поселения, тыс.руб.</a:t>
            </a:r>
            <a:endParaRPr lang="ru-RU" sz="23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50228012"/>
              </p:ext>
            </p:extLst>
          </p:nvPr>
        </p:nvGraphicFramePr>
        <p:xfrm>
          <a:off x="493485" y="1306285"/>
          <a:ext cx="8200572" cy="52686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0143"/>
                <a:gridCol w="2050143"/>
                <a:gridCol w="2050143"/>
                <a:gridCol w="2050143"/>
              </a:tblGrid>
              <a:tr h="870857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Доходы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План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Факт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Процент исполнения</a:t>
                      </a:r>
                      <a:endParaRPr lang="ru-RU" sz="2000" dirty="0"/>
                    </a:p>
                  </a:txBody>
                  <a:tcPr/>
                </a:tc>
              </a:tr>
              <a:tr h="870857">
                <a:tc>
                  <a:txBody>
                    <a:bodyPr/>
                    <a:lstStyle/>
                    <a:p>
                      <a:r>
                        <a:rPr lang="ru-RU" dirty="0" smtClean="0"/>
                        <a:t>Доходы всего, в том</a:t>
                      </a:r>
                      <a:r>
                        <a:rPr lang="ru-RU" baseline="0" dirty="0" smtClean="0"/>
                        <a:t> числе: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71 240,6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71 443,5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aseline="0" dirty="0" smtClean="0"/>
                        <a:t>100,3 %</a:t>
                      </a:r>
                      <a:endParaRPr lang="ru-RU" dirty="0"/>
                    </a:p>
                  </a:txBody>
                  <a:tcPr/>
                </a:tc>
              </a:tr>
              <a:tr h="870857">
                <a:tc>
                  <a:txBody>
                    <a:bodyPr/>
                    <a:lstStyle/>
                    <a:p>
                      <a:r>
                        <a:rPr lang="ru-RU" dirty="0" smtClean="0"/>
                        <a:t>1)</a:t>
                      </a:r>
                      <a:r>
                        <a:rPr lang="ru-RU" baseline="0" dirty="0" smtClean="0"/>
                        <a:t> с</a:t>
                      </a:r>
                      <a:r>
                        <a:rPr lang="ru-RU" dirty="0" smtClean="0"/>
                        <a:t>обственные</a:t>
                      </a:r>
                      <a:r>
                        <a:rPr lang="ru-RU" baseline="0" dirty="0" smtClean="0"/>
                        <a:t> доходы, в том числе: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45 714,2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49 110,1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mtClean="0"/>
                        <a:t>107,4 </a:t>
                      </a:r>
                      <a:r>
                        <a:rPr lang="ru-RU" dirty="0" smtClean="0"/>
                        <a:t>%</a:t>
                      </a:r>
                      <a:endParaRPr lang="ru-RU" dirty="0"/>
                    </a:p>
                  </a:txBody>
                  <a:tcPr/>
                </a:tc>
              </a:tr>
              <a:tr h="870857">
                <a:tc>
                  <a:txBody>
                    <a:bodyPr/>
                    <a:lstStyle/>
                    <a:p>
                      <a:r>
                        <a:rPr lang="ru-RU" dirty="0" smtClean="0"/>
                        <a:t>- налоговые доходы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43 824,1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46 685,4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106,5 %</a:t>
                      </a:r>
                      <a:endParaRPr lang="ru-RU" dirty="0"/>
                    </a:p>
                  </a:txBody>
                  <a:tcPr/>
                </a:tc>
              </a:tr>
              <a:tr h="870857">
                <a:tc>
                  <a:txBody>
                    <a:bodyPr/>
                    <a:lstStyle/>
                    <a:p>
                      <a:r>
                        <a:rPr lang="ru-RU" dirty="0" smtClean="0"/>
                        <a:t>- неналоговые доходы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1 890,1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2 424,7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128,3 %</a:t>
                      </a:r>
                      <a:endParaRPr lang="ru-RU" dirty="0"/>
                    </a:p>
                  </a:txBody>
                  <a:tcPr/>
                </a:tc>
              </a:tr>
              <a:tr h="870857">
                <a:tc>
                  <a:txBody>
                    <a:bodyPr/>
                    <a:lstStyle/>
                    <a:p>
                      <a:r>
                        <a:rPr lang="ru-RU" dirty="0" smtClean="0"/>
                        <a:t>2) безвозмездные поступления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25 526,4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22 333,4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87,5%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125868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8687" y="290287"/>
            <a:ext cx="85344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b="1" dirty="0" smtClean="0">
                <a:solidFill>
                  <a:schemeClr val="accent1">
                    <a:lumMod val="50000"/>
                  </a:schemeClr>
                </a:solidFill>
              </a:rPr>
              <a:t>Доходная часть бюджета Наволокского городского поселения, тыс.руб.</a:t>
            </a:r>
            <a:endParaRPr lang="ru-RU" sz="23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70635653"/>
              </p:ext>
            </p:extLst>
          </p:nvPr>
        </p:nvGraphicFramePr>
        <p:xfrm>
          <a:off x="493485" y="1306286"/>
          <a:ext cx="8229600" cy="5392928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721648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Налоговые доходы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План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Факт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Процент исполнения</a:t>
                      </a:r>
                      <a:endParaRPr lang="ru-RU" sz="2000" dirty="0"/>
                    </a:p>
                  </a:txBody>
                  <a:tcPr/>
                </a:tc>
              </a:tr>
              <a:tr h="513560">
                <a:tc>
                  <a:txBody>
                    <a:bodyPr/>
                    <a:lstStyle/>
                    <a:p>
                      <a:r>
                        <a:rPr lang="ru-RU" dirty="0" smtClean="0"/>
                        <a:t>Всего, в том</a:t>
                      </a:r>
                      <a:r>
                        <a:rPr lang="ru-RU" baseline="0" dirty="0" smtClean="0"/>
                        <a:t> числе: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43 824,1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46 685,4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aseline="0" dirty="0" smtClean="0"/>
                        <a:t>106,5 %</a:t>
                      </a:r>
                      <a:endParaRPr lang="ru-RU" dirty="0"/>
                    </a:p>
                  </a:txBody>
                  <a:tcPr/>
                </a:tc>
              </a:tr>
              <a:tr h="792017">
                <a:tc>
                  <a:txBody>
                    <a:bodyPr/>
                    <a:lstStyle/>
                    <a:p>
                      <a:r>
                        <a:rPr lang="ru-RU" dirty="0" smtClean="0"/>
                        <a:t>1) налог</a:t>
                      </a:r>
                      <a:r>
                        <a:rPr lang="ru-RU" baseline="0" dirty="0" smtClean="0"/>
                        <a:t> на доходы физических лиц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38 422,4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40 365,5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105,1 %</a:t>
                      </a:r>
                      <a:endParaRPr lang="ru-RU" dirty="0"/>
                    </a:p>
                  </a:txBody>
                  <a:tcPr/>
                </a:tc>
              </a:tr>
              <a:tr h="586689">
                <a:tc>
                  <a:txBody>
                    <a:bodyPr/>
                    <a:lstStyle/>
                    <a:p>
                      <a:r>
                        <a:rPr lang="ru-RU" dirty="0" smtClean="0"/>
                        <a:t>2) акцизы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885,0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908,1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102,6 %</a:t>
                      </a:r>
                      <a:endParaRPr lang="ru-RU" dirty="0"/>
                    </a:p>
                  </a:txBody>
                  <a:tcPr/>
                </a:tc>
              </a:tr>
              <a:tr h="941279">
                <a:tc>
                  <a:txBody>
                    <a:bodyPr/>
                    <a:lstStyle/>
                    <a:p>
                      <a:r>
                        <a:rPr lang="ru-RU" dirty="0" smtClean="0"/>
                        <a:t>3) единый сельскохозяйственный налог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90 %</a:t>
                      </a:r>
                      <a:endParaRPr lang="ru-RU" dirty="0"/>
                    </a:p>
                  </a:txBody>
                  <a:tcPr/>
                </a:tc>
              </a:tr>
              <a:tr h="941279">
                <a:tc>
                  <a:txBody>
                    <a:bodyPr/>
                    <a:lstStyle/>
                    <a:p>
                      <a:r>
                        <a:rPr lang="ru-RU" dirty="0" smtClean="0"/>
                        <a:t>4)</a:t>
                      </a:r>
                      <a:r>
                        <a:rPr lang="ru-RU" baseline="0" dirty="0" smtClean="0"/>
                        <a:t> налог  на имущество физических лиц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879,4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1 252,4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142,4%</a:t>
                      </a:r>
                      <a:endParaRPr lang="ru-RU" dirty="0"/>
                    </a:p>
                  </a:txBody>
                  <a:tcPr/>
                </a:tc>
              </a:tr>
              <a:tr h="896456">
                <a:tc>
                  <a:txBody>
                    <a:bodyPr/>
                    <a:lstStyle/>
                    <a:p>
                      <a:r>
                        <a:rPr lang="ru-RU" dirty="0" smtClean="0"/>
                        <a:t>5) земельный налог 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3 636,3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4 158,4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114,4%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76455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8687" y="290287"/>
            <a:ext cx="85344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b="1" dirty="0" smtClean="0">
                <a:solidFill>
                  <a:schemeClr val="accent1">
                    <a:lumMod val="50000"/>
                  </a:schemeClr>
                </a:solidFill>
              </a:rPr>
              <a:t>Доходная часть бюджета Наволокского городского поселения, тыс.руб.</a:t>
            </a:r>
            <a:endParaRPr lang="ru-RU" sz="23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80842740"/>
              </p:ext>
            </p:extLst>
          </p:nvPr>
        </p:nvGraphicFramePr>
        <p:xfrm>
          <a:off x="493485" y="1268635"/>
          <a:ext cx="8229600" cy="5441448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814491"/>
                <a:gridCol w="1680883"/>
                <a:gridCol w="1676826"/>
                <a:gridCol w="2057400"/>
              </a:tblGrid>
              <a:tr h="721648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Неналоговые доходы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План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Факт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Процент исполнения</a:t>
                      </a:r>
                      <a:endParaRPr lang="ru-RU" sz="2000" dirty="0"/>
                    </a:p>
                  </a:txBody>
                  <a:tcPr/>
                </a:tc>
              </a:tr>
              <a:tr h="513560">
                <a:tc>
                  <a:txBody>
                    <a:bodyPr/>
                    <a:lstStyle/>
                    <a:p>
                      <a:r>
                        <a:rPr lang="ru-RU" dirty="0" smtClean="0"/>
                        <a:t>Всего, в том</a:t>
                      </a:r>
                      <a:r>
                        <a:rPr lang="ru-RU" baseline="0" dirty="0" smtClean="0"/>
                        <a:t> числе: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mtClean="0"/>
                        <a:t>1 890,0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2 424,7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aseline="0" dirty="0" smtClean="0"/>
                        <a:t>128,3 %</a:t>
                      </a:r>
                      <a:endParaRPr lang="ru-RU" dirty="0"/>
                    </a:p>
                  </a:txBody>
                  <a:tcPr/>
                </a:tc>
              </a:tr>
              <a:tr h="792017">
                <a:tc>
                  <a:txBody>
                    <a:bodyPr/>
                    <a:lstStyle/>
                    <a:p>
                      <a:r>
                        <a:rPr lang="ru-RU" dirty="0" smtClean="0"/>
                        <a:t>1) </a:t>
                      </a:r>
                      <a:r>
                        <a:rPr lang="ru-RU" baseline="0" dirty="0" smtClean="0"/>
                        <a:t>доходы от имущества, находящегося в государственной и муниципальной собственности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924,4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1 243,7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134,5 %</a:t>
                      </a:r>
                      <a:endParaRPr lang="ru-RU" dirty="0"/>
                    </a:p>
                  </a:txBody>
                  <a:tcPr/>
                </a:tc>
              </a:tr>
              <a:tr h="586689">
                <a:tc>
                  <a:txBody>
                    <a:bodyPr/>
                    <a:lstStyle/>
                    <a:p>
                      <a:r>
                        <a:rPr lang="ru-RU" dirty="0" smtClean="0"/>
                        <a:t>2) доходы</a:t>
                      </a:r>
                      <a:r>
                        <a:rPr lang="ru-RU" baseline="0" dirty="0" smtClean="0"/>
                        <a:t> от продажи материальных и нематериальных активов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803,4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1 018,8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126,8 %</a:t>
                      </a:r>
                      <a:endParaRPr lang="ru-RU" dirty="0"/>
                    </a:p>
                  </a:txBody>
                  <a:tcPr/>
                </a:tc>
              </a:tr>
              <a:tr h="941279">
                <a:tc>
                  <a:txBody>
                    <a:bodyPr/>
                    <a:lstStyle/>
                    <a:p>
                      <a:r>
                        <a:rPr lang="ru-RU" dirty="0" smtClean="0"/>
                        <a:t>3) прочие поступления от денежных взысканий и иных сумм в возмещение ущерба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160,7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160,7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100 %</a:t>
                      </a:r>
                      <a:endParaRPr lang="ru-RU" dirty="0"/>
                    </a:p>
                  </a:txBody>
                  <a:tcPr/>
                </a:tc>
              </a:tr>
              <a:tr h="602428">
                <a:tc>
                  <a:txBody>
                    <a:bodyPr/>
                    <a:lstStyle/>
                    <a:p>
                      <a:r>
                        <a:rPr lang="ru-RU" dirty="0" smtClean="0"/>
                        <a:t>4)</a:t>
                      </a:r>
                      <a:r>
                        <a:rPr lang="ru-RU" baseline="0" dirty="0" smtClean="0"/>
                        <a:t> прочие неналоговые доходы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100%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02425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8687" y="290287"/>
            <a:ext cx="85344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b="1" dirty="0" smtClean="0">
                <a:solidFill>
                  <a:schemeClr val="accent1">
                    <a:lumMod val="50000"/>
                  </a:schemeClr>
                </a:solidFill>
              </a:rPr>
              <a:t>Доходная часть бюджета Наволокского городского поселения, тыс.руб.</a:t>
            </a:r>
            <a:endParaRPr lang="ru-RU" sz="23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7357286"/>
              </p:ext>
            </p:extLst>
          </p:nvPr>
        </p:nvGraphicFramePr>
        <p:xfrm>
          <a:off x="493485" y="1268635"/>
          <a:ext cx="8229600" cy="470357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814491"/>
                <a:gridCol w="1667436"/>
                <a:gridCol w="1690273"/>
                <a:gridCol w="2057400"/>
              </a:tblGrid>
              <a:tr h="1071153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Безвозмездные поступления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План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Факт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Процент исполнения</a:t>
                      </a:r>
                      <a:endParaRPr lang="ru-RU" sz="2000" dirty="0"/>
                    </a:p>
                  </a:txBody>
                  <a:tcPr/>
                </a:tc>
              </a:tr>
              <a:tr h="672353">
                <a:tc>
                  <a:txBody>
                    <a:bodyPr/>
                    <a:lstStyle/>
                    <a:p>
                      <a:r>
                        <a:rPr lang="ru-RU" dirty="0" smtClean="0"/>
                        <a:t>Всего, в том</a:t>
                      </a:r>
                      <a:r>
                        <a:rPr lang="ru-RU" baseline="0" dirty="0" smtClean="0"/>
                        <a:t> числе: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25 526,4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22 333,4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aseline="0" dirty="0" smtClean="0"/>
                        <a:t>87,5 %</a:t>
                      </a:r>
                      <a:endParaRPr lang="ru-RU" dirty="0"/>
                    </a:p>
                  </a:txBody>
                  <a:tcPr/>
                </a:tc>
              </a:tr>
              <a:tr h="792017">
                <a:tc>
                  <a:txBody>
                    <a:bodyPr/>
                    <a:lstStyle/>
                    <a:p>
                      <a:r>
                        <a:rPr lang="ru-RU" dirty="0" smtClean="0"/>
                        <a:t>1) </a:t>
                      </a:r>
                      <a:r>
                        <a:rPr lang="ru-RU" baseline="0" dirty="0" smtClean="0"/>
                        <a:t>дотация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13 860,3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13 167,3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95,0 %</a:t>
                      </a:r>
                      <a:endParaRPr lang="ru-RU" dirty="0"/>
                    </a:p>
                  </a:txBody>
                  <a:tcPr/>
                </a:tc>
              </a:tr>
              <a:tr h="586689">
                <a:tc>
                  <a:txBody>
                    <a:bodyPr/>
                    <a:lstStyle/>
                    <a:p>
                      <a:r>
                        <a:rPr lang="ru-RU" dirty="0" smtClean="0"/>
                        <a:t>2) субвенции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4 744,2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2 704,2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57,0 %</a:t>
                      </a:r>
                      <a:endParaRPr lang="ru-RU" dirty="0"/>
                    </a:p>
                  </a:txBody>
                  <a:tcPr/>
                </a:tc>
              </a:tr>
              <a:tr h="941279">
                <a:tc>
                  <a:txBody>
                    <a:bodyPr/>
                    <a:lstStyle/>
                    <a:p>
                      <a:r>
                        <a:rPr lang="ru-RU" dirty="0" smtClean="0"/>
                        <a:t>3) субсидии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</a:t>
                      </a:r>
                      <a:r>
                        <a:rPr lang="ru-RU" baseline="0" dirty="0" smtClean="0"/>
                        <a:t> 891,4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6 431,4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93,3 %</a:t>
                      </a:r>
                      <a:endParaRPr lang="ru-RU" dirty="0"/>
                    </a:p>
                  </a:txBody>
                  <a:tcPr/>
                </a:tc>
              </a:tr>
              <a:tr h="602428">
                <a:tc>
                  <a:txBody>
                    <a:bodyPr/>
                    <a:lstStyle/>
                    <a:p>
                      <a:r>
                        <a:rPr lang="ru-RU" dirty="0" smtClean="0"/>
                        <a:t>4)</a:t>
                      </a:r>
                      <a:r>
                        <a:rPr lang="ru-RU" baseline="0" dirty="0" smtClean="0"/>
                        <a:t> иные межбюджетные трансферты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30,5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30,5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100,0 %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622250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8687" y="290287"/>
            <a:ext cx="85344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b="1" dirty="0" smtClean="0">
                <a:solidFill>
                  <a:schemeClr val="accent1">
                    <a:lumMod val="50000"/>
                  </a:schemeClr>
                </a:solidFill>
              </a:rPr>
              <a:t>Исполнение бюджета, тыс.руб.</a:t>
            </a:r>
            <a:endParaRPr lang="ru-RU" sz="23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08606462"/>
              </p:ext>
            </p:extLst>
          </p:nvPr>
        </p:nvGraphicFramePr>
        <p:xfrm>
          <a:off x="493485" y="1389658"/>
          <a:ext cx="8229602" cy="503803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814491"/>
                <a:gridCol w="1667437"/>
                <a:gridCol w="1690273"/>
                <a:gridCol w="2057401"/>
              </a:tblGrid>
              <a:tr h="1728424"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План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Факт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Процент исполнения</a:t>
                      </a:r>
                      <a:endParaRPr lang="ru-RU" sz="2000" dirty="0"/>
                    </a:p>
                  </a:txBody>
                  <a:tcPr/>
                </a:tc>
              </a:tr>
              <a:tr h="1084917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Доходы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71 240,6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71 443,5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aseline="0" dirty="0" smtClean="0"/>
                        <a:t>100,3 %</a:t>
                      </a:r>
                      <a:endParaRPr lang="ru-RU" sz="2000" dirty="0"/>
                    </a:p>
                  </a:txBody>
                  <a:tcPr/>
                </a:tc>
              </a:tr>
              <a:tr h="1278008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Расходы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71 240,6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66 286,2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93,1 %</a:t>
                      </a:r>
                      <a:endParaRPr lang="ru-RU" sz="2000" dirty="0"/>
                    </a:p>
                  </a:txBody>
                  <a:tcPr/>
                </a:tc>
              </a:tr>
              <a:tr h="946688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-Дефицит/Профицит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0,0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5 157,3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-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998841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3201" y="217715"/>
            <a:ext cx="853440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b="1" dirty="0" smtClean="0">
                <a:solidFill>
                  <a:schemeClr val="accent1">
                    <a:lumMod val="50000"/>
                  </a:schemeClr>
                </a:solidFill>
              </a:rPr>
              <a:t>Расходная часть бюджета Наволокского городского поселения. Ведомственная структура</a:t>
            </a:r>
          </a:p>
          <a:p>
            <a:endParaRPr lang="ru-RU" sz="23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xmlns="" val="1744425135"/>
              </p:ext>
            </p:extLst>
          </p:nvPr>
        </p:nvGraphicFramePr>
        <p:xfrm>
          <a:off x="203199" y="1396999"/>
          <a:ext cx="8766629" cy="49312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125868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3201" y="217715"/>
            <a:ext cx="85344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b="1" dirty="0" smtClean="0">
                <a:solidFill>
                  <a:schemeClr val="accent1">
                    <a:lumMod val="50000"/>
                  </a:schemeClr>
                </a:solidFill>
              </a:rPr>
              <a:t>Расходная часть бюджета Наволокского городского поселения.</a:t>
            </a:r>
          </a:p>
          <a:p>
            <a:r>
              <a:rPr lang="ru-RU" sz="2300" b="1" dirty="0" smtClean="0">
                <a:solidFill>
                  <a:schemeClr val="accent1">
                    <a:lumMod val="50000"/>
                  </a:schemeClr>
                </a:solidFill>
              </a:rPr>
              <a:t>Программы</a:t>
            </a:r>
            <a:endParaRPr lang="ru-RU" sz="23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xmlns="" val="3591113570"/>
              </p:ext>
            </p:extLst>
          </p:nvPr>
        </p:nvGraphicFramePr>
        <p:xfrm>
          <a:off x="624114" y="1277256"/>
          <a:ext cx="7910286" cy="51380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1125868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1709</TotalTime>
  <Words>1167</Words>
  <Application>Microsoft Office PowerPoint</Application>
  <PresentationFormat>Экран (4:3)</PresentationFormat>
  <Paragraphs>300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Тема1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NONAME</cp:lastModifiedBy>
  <cp:revision>227</cp:revision>
  <dcterms:created xsi:type="dcterms:W3CDTF">2013-11-19T05:52:05Z</dcterms:created>
  <dcterms:modified xsi:type="dcterms:W3CDTF">2016-05-12T06:51:54Z</dcterms:modified>
</cp:coreProperties>
</file>