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37" r:id="rId20"/>
    <p:sldId id="336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1F2900-1E22-48BD-A3CA-E0DD95A0090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337"/>
            <p14:sldId id="336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отгруженной продукции Наволокского городского поселения, млн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6778.3</c:v>
                </c:pt>
                <c:pt idx="1">
                  <c:v>8531.2999999999993</c:v>
                </c:pt>
                <c:pt idx="2">
                  <c:v>9087.7999999999993</c:v>
                </c:pt>
                <c:pt idx="3">
                  <c:v>9677.2999999999993</c:v>
                </c:pt>
                <c:pt idx="4">
                  <c:v>10290.1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0-4CE9-83DD-D4A2B38EA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7210368"/>
        <c:axId val="157215768"/>
      </c:barChart>
      <c:catAx>
        <c:axId val="1572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15768"/>
        <c:crosses val="autoZero"/>
        <c:auto val="1"/>
        <c:lblAlgn val="ctr"/>
        <c:lblOffset val="100"/>
        <c:noMultiLvlLbl val="0"/>
      </c:catAx>
      <c:valAx>
        <c:axId val="157215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2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/>
              <a:t>Безвозмездные поступления из других бюджетов</a:t>
            </a:r>
            <a:r>
              <a:rPr lang="ru-RU" sz="1600" dirty="0"/>
              <a:t>,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66527.100000000006</c:v>
                </c:pt>
                <c:pt idx="1">
                  <c:v>41258.9</c:v>
                </c:pt>
                <c:pt idx="2" formatCode="0.0">
                  <c:v>41674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0-4CE9-83DD-D4A2B38EA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7210368"/>
        <c:axId val="157215768"/>
      </c:barChart>
      <c:catAx>
        <c:axId val="1572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15768"/>
        <c:crosses val="autoZero"/>
        <c:auto val="1"/>
        <c:lblAlgn val="ctr"/>
        <c:lblOffset val="100"/>
        <c:noMultiLvlLbl val="0"/>
      </c:catAx>
      <c:valAx>
        <c:axId val="157215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2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по разделу </a:t>
            </a:r>
          </a:p>
          <a:p>
            <a:pPr>
              <a:defRPr/>
            </a:pPr>
            <a:r>
              <a:rPr lang="ru-RU" dirty="0"/>
              <a:t>национальная экономика </a:t>
            </a:r>
          </a:p>
          <a:p>
            <a:pPr>
              <a:defRPr/>
            </a:pPr>
            <a:r>
              <a:rPr lang="ru-RU" dirty="0"/>
              <a:t>в 2026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444596534421464E-2"/>
          <c:y val="0.38755043227665709"/>
          <c:w val="0.96661608497723828"/>
          <c:h val="0.39994342205783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разделу национальная экономика в 2026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2D-467F-98E5-39E3442E05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2D-467F-98E5-39E3442E05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2D-467F-98E5-39E3442E05BB}"/>
              </c:ext>
            </c:extLst>
          </c:dPt>
          <c:dLbls>
            <c:dLbl>
              <c:idx val="0"/>
              <c:layout>
                <c:manualLayout>
                  <c:x val="5.5974008049111616E-2"/>
                  <c:y val="-3.195413253458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2D-467F-98E5-39E3442E05BB}"/>
                </c:ext>
              </c:extLst>
            </c:dLbl>
            <c:dLbl>
              <c:idx val="1"/>
              <c:layout>
                <c:manualLayout>
                  <c:x val="-0.2147022564669496"/>
                  <c:y val="-0.23120318893855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D-467F-98E5-39E3442E05BB}"/>
                </c:ext>
              </c:extLst>
            </c:dLbl>
            <c:dLbl>
              <c:idx val="2"/>
              <c:layout>
                <c:manualLayout>
                  <c:x val="-0.13696822164562752"/>
                  <c:y val="-3.069247467985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2D-467F-98E5-39E3442E0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водное хозяйство</c:v>
                </c:pt>
                <c:pt idx="1">
                  <c:v>дорожное хозяйство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3175.4</c:v>
                </c:pt>
                <c:pt idx="1">
                  <c:v>42481.5</c:v>
                </c:pt>
                <c:pt idx="2">
                  <c:v>402.5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67F-98E5-39E3442E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79394931475761E-2"/>
          <c:y val="0.74906926259577788"/>
          <c:w val="0.93793626707132016"/>
          <c:h val="0.22787598236099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3175.4</c:v>
                </c:pt>
                <c:pt idx="1">
                  <c:v>3435.7</c:v>
                </c:pt>
                <c:pt idx="2">
                  <c:v>3628.3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F-4E01-AB36-0BA2ACD5D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Дорожное хозяйство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42481.5</c:v>
                </c:pt>
                <c:pt idx="1">
                  <c:v>49711.5</c:v>
                </c:pt>
                <c:pt idx="2">
                  <c:v>52237.9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5-4C64-A4FE-70A37E19E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Другие вопросы в области национальная экономика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402.5</c:v>
                </c:pt>
                <c:pt idx="1">
                  <c:v>404.9</c:v>
                </c:pt>
                <c:pt idx="2">
                  <c:v>407.6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D-440F-BB8B-3EF0C2D0E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по разделу </a:t>
            </a:r>
          </a:p>
          <a:p>
            <a:pPr>
              <a:defRPr/>
            </a:pPr>
            <a:r>
              <a:rPr lang="ru-RU" dirty="0"/>
              <a:t>жилищно-коммунальное хозяйство</a:t>
            </a:r>
          </a:p>
          <a:p>
            <a:pPr>
              <a:defRPr/>
            </a:pPr>
            <a:r>
              <a:rPr lang="ru-RU" dirty="0"/>
              <a:t>в 2026 году</a:t>
            </a:r>
          </a:p>
        </c:rich>
      </c:tx>
      <c:layout>
        <c:manualLayout>
          <c:xMode val="edge"/>
          <c:yMode val="edge"/>
          <c:x val="0.21107143010320717"/>
          <c:y val="1.921229586935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444596534421464E-2"/>
          <c:y val="0.38755043227665709"/>
          <c:w val="0.96661608497723828"/>
          <c:h val="0.39994342205783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разделу жилищно-коммунальное хозяйство в 2026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2D-467F-98E5-39E3442E05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2D-467F-98E5-39E3442E05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2D-467F-98E5-39E3442E05BB}"/>
              </c:ext>
            </c:extLst>
          </c:dPt>
          <c:dLbls>
            <c:dLbl>
              <c:idx val="0"/>
              <c:layout>
                <c:manualLayout>
                  <c:x val="5.5974008049111616E-2"/>
                  <c:y val="-3.195413253458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2D-467F-98E5-39E3442E05BB}"/>
                </c:ext>
              </c:extLst>
            </c:dLbl>
            <c:dLbl>
              <c:idx val="1"/>
              <c:layout>
                <c:manualLayout>
                  <c:x val="1.2256296580110284E-2"/>
                  <c:y val="-3.908023024499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D-467F-98E5-39E3442E05BB}"/>
                </c:ext>
              </c:extLst>
            </c:dLbl>
            <c:dLbl>
              <c:idx val="2"/>
              <c:layout>
                <c:manualLayout>
                  <c:x val="-7.5689417799553085E-2"/>
                  <c:y val="-4.221985220147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2D-467F-98E5-39E3442E0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2762.1</c:v>
                </c:pt>
                <c:pt idx="1">
                  <c:v>16150.9</c:v>
                </c:pt>
                <c:pt idx="2">
                  <c:v>40510.6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67F-98E5-39E3442E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79394931475761E-2"/>
          <c:y val="0.74906926259577788"/>
          <c:w val="0.93793626707132016"/>
          <c:h val="0.22787598236099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2762.1</c:v>
                </c:pt>
                <c:pt idx="1">
                  <c:v>2869.3</c:v>
                </c:pt>
                <c:pt idx="2">
                  <c:v>3004.1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F-4E01-AB36-0BA2ACD5D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Коммунальное хозяйство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16150.9</c:v>
                </c:pt>
                <c:pt idx="1">
                  <c:v>705.9</c:v>
                </c:pt>
                <c:pt idx="2">
                  <c:v>716.5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5-4C64-A4FE-70A37E19E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Благоустройство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40510.6</c:v>
                </c:pt>
                <c:pt idx="1">
                  <c:v>37886.199999999997</c:v>
                </c:pt>
                <c:pt idx="2">
                  <c:v>41503.9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D-440F-BB8B-3EF0C2D0E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по отраслям социальной сферы</a:t>
            </a:r>
          </a:p>
          <a:p>
            <a:pPr>
              <a:defRPr/>
            </a:pPr>
            <a:r>
              <a:rPr lang="ru-RU" dirty="0"/>
              <a:t>в 2026 году</a:t>
            </a:r>
          </a:p>
        </c:rich>
      </c:tx>
      <c:layout>
        <c:manualLayout>
          <c:xMode val="edge"/>
          <c:yMode val="edge"/>
          <c:x val="0.21107143010320717"/>
          <c:y val="1.921229586935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27145526522339E-2"/>
          <c:y val="0.32507152825786939"/>
          <c:w val="0.96661608497723828"/>
          <c:h val="0.39994342205783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отраслям социальной сферы в 2026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2D-467F-98E5-39E3442E05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2D-467F-98E5-39E3442E05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2D-467F-98E5-39E3442E05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C7-4737-B79B-041BC4A6D3EE}"/>
              </c:ext>
            </c:extLst>
          </c:dPt>
          <c:dLbls>
            <c:dLbl>
              <c:idx val="0"/>
              <c:layout>
                <c:manualLayout>
                  <c:x val="5.5974008049111616E-2"/>
                  <c:y val="-3.195413253458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2D-467F-98E5-39E3442E05BB}"/>
                </c:ext>
              </c:extLst>
            </c:dLbl>
            <c:dLbl>
              <c:idx val="1"/>
              <c:layout>
                <c:manualLayout>
                  <c:x val="1.2256296580110284E-2"/>
                  <c:y val="-3.908023024499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D-467F-98E5-39E3442E05BB}"/>
                </c:ext>
              </c:extLst>
            </c:dLbl>
            <c:dLbl>
              <c:idx val="2"/>
              <c:layout>
                <c:manualLayout>
                  <c:x val="-7.5689417799553085E-2"/>
                  <c:y val="-4.221985220147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2D-467F-98E5-39E3442E05BB}"/>
                </c:ext>
              </c:extLst>
            </c:dLbl>
            <c:dLbl>
              <c:idx val="3"/>
              <c:layout>
                <c:manualLayout>
                  <c:x val="1.0565902322768623E-2"/>
                  <c:y val="-5.03320723645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7-4737-B79B-041BC4A6D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</c:v>
                </c:pt>
                <c:pt idx="1">
                  <c:v>48535.1</c:v>
                </c:pt>
                <c:pt idx="2">
                  <c:v>724.9</c:v>
                </c:pt>
                <c:pt idx="3" formatCode="General">
                  <c:v>17142.8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67F-98E5-39E3442E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79447922489557E-2"/>
          <c:y val="0.71618571195538194"/>
          <c:w val="0.49097956015080052"/>
          <c:h val="0.18093166688675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Объем отгруженной продукции Наволокского городского поселения в расчете на одного</a:t>
            </a:r>
            <a:r>
              <a:rPr lang="ru-RU" sz="1600" b="1" baseline="0" dirty="0">
                <a:solidFill>
                  <a:schemeClr val="tx2"/>
                </a:solidFill>
              </a:rPr>
              <a:t> жителя, тыс. руб.</a:t>
            </a:r>
            <a:endParaRPr lang="ru-RU" sz="16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2799514710342735"/>
          <c:y val="5.1580597843046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680.8</c:v>
                </c:pt>
                <c:pt idx="1">
                  <c:v>869</c:v>
                </c:pt>
                <c:pt idx="2" formatCode="General">
                  <c:v>935.4</c:v>
                </c:pt>
                <c:pt idx="3" formatCode="General">
                  <c:v>1005.9</c:v>
                </c:pt>
                <c:pt idx="4" formatCode="General">
                  <c:v>1078.8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4-4927-B389-7BEB95FAF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579408"/>
        <c:axId val="589576888"/>
      </c:barChart>
      <c:catAx>
        <c:axId val="58957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576888"/>
        <c:crosses val="autoZero"/>
        <c:auto val="1"/>
        <c:lblAlgn val="ctr"/>
        <c:lblOffset val="100"/>
        <c:noMultiLvlLbl val="0"/>
      </c:catAx>
      <c:valAx>
        <c:axId val="589576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957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F-4E01-AB36-0BA2ACD5D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Культура</a:t>
            </a:r>
            <a:r>
              <a:rPr lang="ru-RU" baseline="0" dirty="0"/>
              <a:t> и кинематография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48535.1</c:v>
                </c:pt>
                <c:pt idx="1">
                  <c:v>44386.3</c:v>
                </c:pt>
                <c:pt idx="2">
                  <c:v>44320.3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5-4C64-A4FE-70A37E19E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Социальная политика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724.9</c:v>
                </c:pt>
                <c:pt idx="1">
                  <c:v>694.9</c:v>
                </c:pt>
                <c:pt idx="2">
                  <c:v>694.9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D-440F-BB8B-3EF0C2D0E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Физическая культура и спорт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17142.8</c:v>
                </c:pt>
                <c:pt idx="1">
                  <c:v>17183.8</c:v>
                </c:pt>
                <c:pt idx="2">
                  <c:v>17126.8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7-4BF8-9A28-04C625D9C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72048"/>
        <c:axId val="551872768"/>
      </c:barChart>
      <c:catAx>
        <c:axId val="5518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72768"/>
        <c:crosses val="autoZero"/>
        <c:auto val="1"/>
        <c:lblAlgn val="ctr"/>
        <c:lblOffset val="100"/>
        <c:noMultiLvlLbl val="0"/>
      </c:catAx>
      <c:valAx>
        <c:axId val="55187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1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2026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700032030749523"/>
          <c:y val="2.4698707321211169E-2"/>
          <c:w val="0.65152337911061287"/>
          <c:h val="0.929939964699123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plosion val="27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F74-4876-B200-B3C7F2370F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F74-4876-B200-B3C7F2370F2C}"/>
              </c:ext>
            </c:extLst>
          </c:dPt>
          <c:dLbls>
            <c:dLbl>
              <c:idx val="0"/>
              <c:layout>
                <c:manualLayout>
                  <c:x val="0.24783500493807389"/>
                  <c:y val="-0.13612130291420746"/>
                </c:manualLayout>
              </c:layout>
              <c:tx>
                <c:rich>
                  <a:bodyPr/>
                  <a:lstStyle/>
                  <a:p>
                    <a:fld id="{BB184A45-174C-4A1B-AE57-6B2FA6351D7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29904374866537"/>
                      <c:h val="0.1740174585528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74-4876-B200-B3C7F2370F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2E8049-5DF6-45E6-BDF3-7FABD33A5D65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74-4876-B200-B3C7F2370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0.98799999999999999</c:v>
                </c:pt>
                <c:pt idx="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74-4876-B200-B3C7F2370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6829172672432264E-2"/>
          <c:y val="0.7752202582378922"/>
          <c:w val="0.81768622877962849"/>
          <c:h val="0.2247797417621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2027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700032030749523"/>
          <c:y val="2.4698707321211169E-2"/>
          <c:w val="0.65152337911061287"/>
          <c:h val="0.929939964699123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explosion val="27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97C-4EB6-A3F4-2AA511BEE6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97C-4EB6-A3F4-2AA511BEE60E}"/>
              </c:ext>
            </c:extLst>
          </c:dPt>
          <c:dLbls>
            <c:dLbl>
              <c:idx val="0"/>
              <c:layout>
                <c:manualLayout>
                  <c:x val="0.24783500493807389"/>
                  <c:y val="-0.13612130291420746"/>
                </c:manualLayout>
              </c:layout>
              <c:tx>
                <c:rich>
                  <a:bodyPr/>
                  <a:lstStyle/>
                  <a:p>
                    <a:fld id="{BB184A45-174C-4A1B-AE57-6B2FA6351D7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29904374866537"/>
                      <c:h val="0.1740174585528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7C-4EB6-A3F4-2AA511BEE6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2E8049-5DF6-45E6-BDF3-7FABD33A5D65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7C-4EB6-A3F4-2AA511BEE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0.98699999999999999</c:v>
                </c:pt>
                <c:pt idx="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7C-4EB6-A3F4-2AA511BEE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6829172672432264E-2"/>
          <c:y val="0.7752202582378922"/>
          <c:w val="0.81768622877962849"/>
          <c:h val="0.2247797417621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2028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700032030749523"/>
          <c:y val="2.4698707321211169E-2"/>
          <c:w val="0.65152337911061287"/>
          <c:h val="0.929939964699123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Pt>
            <c:idx val="0"/>
            <c:bubble3D val="0"/>
            <c:explosion val="27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7DA-4123-9EDB-5E448B2A2A7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7DA-4123-9EDB-5E448B2A2A7A}"/>
              </c:ext>
            </c:extLst>
          </c:dPt>
          <c:dLbls>
            <c:dLbl>
              <c:idx val="0"/>
              <c:layout>
                <c:manualLayout>
                  <c:x val="0.24351383896960474"/>
                  <c:y val="-0.16117725124342941"/>
                </c:manualLayout>
              </c:layout>
              <c:tx>
                <c:rich>
                  <a:bodyPr/>
                  <a:lstStyle/>
                  <a:p>
                    <a:fld id="{BB184A45-174C-4A1B-AE57-6B2FA6351D7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29904374866537"/>
                      <c:h val="0.1740174585528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A-4123-9EDB-5E448B2A2A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2E8049-5DF6-45E6-BDF3-7FABD33A5D65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DA-4123-9EDB-5E448B2A2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0.98599999999999999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DA-4123-9EDB-5E448B2A2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9543824226048356E-2"/>
          <c:y val="0.77522025946456419"/>
          <c:w val="0.81768622877962849"/>
          <c:h val="0.2247797417621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Численность населения, 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390882285052945E-2"/>
          <c:y val="0.34444451644409935"/>
          <c:w val="0.90680658909814404"/>
          <c:h val="0.539992895597685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9956</c:v>
                </c:pt>
                <c:pt idx="1">
                  <c:v>9817</c:v>
                </c:pt>
                <c:pt idx="2">
                  <c:v>9715</c:v>
                </c:pt>
                <c:pt idx="3">
                  <c:v>9621</c:v>
                </c:pt>
                <c:pt idx="4">
                  <c:v>9530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F-4445-9932-33BCB695A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295608"/>
        <c:axId val="550297048"/>
      </c:lineChart>
      <c:catAx>
        <c:axId val="55029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297048"/>
        <c:crosses val="autoZero"/>
        <c:auto val="1"/>
        <c:lblAlgn val="ctr"/>
        <c:lblOffset val="100"/>
        <c:noMultiLvlLbl val="0"/>
      </c:catAx>
      <c:valAx>
        <c:axId val="550297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029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Фонд оплаты труда, млн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340570755701909E-2"/>
          <c:y val="0.20289607484717587"/>
          <c:w val="0.9058096773567833"/>
          <c:h val="0.64333915353661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969950377502949E-2"/>
                  <c:y val="6.733276820149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E4-426A-9736-F2521AAF69B4}"/>
                </c:ext>
              </c:extLst>
            </c:dLbl>
            <c:dLbl>
              <c:idx val="1"/>
              <c:layout>
                <c:manualLayout>
                  <c:x val="-8.6944913209123051E-2"/>
                  <c:y val="6.733276820149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E4-426A-9736-F2521AAF69B4}"/>
                </c:ext>
              </c:extLst>
            </c:dLbl>
            <c:dLbl>
              <c:idx val="2"/>
              <c:layout>
                <c:manualLayout>
                  <c:x val="-7.9699503775029532E-2"/>
                  <c:y val="5.985134951244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E4-426A-9736-F2521AAF69B4}"/>
                </c:ext>
              </c:extLst>
            </c:dLbl>
            <c:dLbl>
              <c:idx val="3"/>
              <c:layout>
                <c:manualLayout>
                  <c:x val="-7.9699503775029462E-2"/>
                  <c:y val="5.236993082338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E4-426A-9736-F2521AAF69B4}"/>
                </c:ext>
              </c:extLst>
            </c:dLbl>
            <c:dLbl>
              <c:idx val="4"/>
              <c:layout>
                <c:manualLayout>
                  <c:x val="-3.9849751887514863E-2"/>
                  <c:y val="5.236993082338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E4-426A-9736-F2521AAF6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1624</c:v>
                </c:pt>
                <c:pt idx="1">
                  <c:v>1836.9</c:v>
                </c:pt>
                <c:pt idx="2">
                  <c:v>1995.5</c:v>
                </c:pt>
                <c:pt idx="3">
                  <c:v>2120.9</c:v>
                </c:pt>
                <c:pt idx="4">
                  <c:v>2234.9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E4-426A-9736-F2521AAF6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83488"/>
        <c:axId val="70986368"/>
      </c:lineChart>
      <c:catAx>
        <c:axId val="709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86368"/>
        <c:crosses val="autoZero"/>
        <c:auto val="1"/>
        <c:lblAlgn val="ctr"/>
        <c:lblOffset val="100"/>
        <c:noMultiLvlLbl val="0"/>
      </c:catAx>
      <c:valAx>
        <c:axId val="7098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09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Индекс потребительских цен,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285339048504661E-2"/>
                  <c:y val="4.091280094142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E4-4F59-91B8-85706FA4D00E}"/>
                </c:ext>
              </c:extLst>
            </c:dLbl>
            <c:dLbl>
              <c:idx val="1"/>
              <c:layout>
                <c:manualLayout>
                  <c:x val="-9.691227041248765E-2"/>
                  <c:y val="-4.261097699029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E4-4F59-91B8-85706FA4D00E}"/>
                </c:ext>
              </c:extLst>
            </c:dLbl>
            <c:dLbl>
              <c:idx val="2"/>
              <c:layout>
                <c:manualLayout>
                  <c:x val="-8.6138547482379466E-2"/>
                  <c:y val="5.283134843722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E4-4F59-91B8-85706FA4D00E}"/>
                </c:ext>
              </c:extLst>
            </c:dLbl>
            <c:dLbl>
              <c:idx val="3"/>
              <c:layout>
                <c:manualLayout>
                  <c:x val="-5.9568887563779233E-2"/>
                  <c:y val="5.1045937317351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E4-4F59-91B8-85706FA4D00E}"/>
                </c:ext>
              </c:extLst>
            </c:dLbl>
            <c:dLbl>
              <c:idx val="4"/>
              <c:layout>
                <c:manualLayout>
                  <c:x val="-5.8839592750438915E-2"/>
                  <c:y val="4.829244058900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E4-4F59-91B8-85706FA4D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107.6</c:v>
                </c:pt>
                <c:pt idx="1">
                  <c:v>108</c:v>
                </c:pt>
                <c:pt idx="2">
                  <c:v>104.6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4-4F59-91B8-85706FA4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362448"/>
        <c:axId val="226365328"/>
      </c:lineChart>
      <c:catAx>
        <c:axId val="2263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365328"/>
        <c:crosses val="autoZero"/>
        <c:auto val="1"/>
        <c:lblAlgn val="ctr"/>
        <c:lblOffset val="100"/>
        <c:noMultiLvlLbl val="0"/>
      </c:catAx>
      <c:valAx>
        <c:axId val="226365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63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Среднемесячная заработная плата,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044628546496398E-2"/>
                  <c:y val="0.1032349812996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66-4C0D-B142-673FFAFE564B}"/>
                </c:ext>
              </c:extLst>
            </c:dLbl>
            <c:dLbl>
              <c:idx val="1"/>
              <c:layout>
                <c:manualLayout>
                  <c:x val="-5.6716253940551596E-2"/>
                  <c:y val="9.780156123122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66-4C0D-B142-673FFAFE564B}"/>
                </c:ext>
              </c:extLst>
            </c:dLbl>
            <c:dLbl>
              <c:idx val="2"/>
              <c:layout>
                <c:manualLayout>
                  <c:x val="-5.3880441243523966E-2"/>
                  <c:y val="7.063446088921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66-4C0D-B142-673FFAFE564B}"/>
                </c:ext>
              </c:extLst>
            </c:dLbl>
            <c:dLbl>
              <c:idx val="3"/>
              <c:layout>
                <c:manualLayout>
                  <c:x val="-7.0895317425689428E-2"/>
                  <c:y val="9.236814116282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66-4C0D-B142-673FFAFE564B}"/>
                </c:ext>
              </c:extLst>
            </c:dLbl>
            <c:dLbl>
              <c:idx val="4"/>
              <c:layout>
                <c:manualLayout>
                  <c:x val="-7.6566942819744688E-2"/>
                  <c:y val="5.976762075241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66-4C0D-B142-673FFAFE5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45583</c:v>
                </c:pt>
                <c:pt idx="1">
                  <c:v>49685</c:v>
                </c:pt>
                <c:pt idx="2">
                  <c:v>53163</c:v>
                </c:pt>
                <c:pt idx="3">
                  <c:v>56360</c:v>
                </c:pt>
                <c:pt idx="4">
                  <c:v>59200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66-4C0D-B142-673FFAFE56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66-4C0D-B142-673FFAFE5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419072"/>
        <c:axId val="585424472"/>
      </c:lineChart>
      <c:catAx>
        <c:axId val="585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5424472"/>
        <c:crosses val="autoZero"/>
        <c:auto val="1"/>
        <c:lblAlgn val="ctr"/>
        <c:lblOffset val="100"/>
        <c:noMultiLvlLbl val="0"/>
      </c:catAx>
      <c:valAx>
        <c:axId val="585424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54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2024*</c:v>
                </c:pt>
                <c:pt idx="1">
                  <c:v>2025**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224207.5</c:v>
                </c:pt>
                <c:pt idx="1">
                  <c:v>163756.79999999999</c:v>
                </c:pt>
                <c:pt idx="2">
                  <c:v>202191.7</c:v>
                </c:pt>
                <c:pt idx="3">
                  <c:v>188827.9</c:v>
                </c:pt>
                <c:pt idx="4" formatCode="0.0">
                  <c:v>200670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2-46F6-9FD8-4EC12A59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38864"/>
        <c:axId val="565335984"/>
      </c:barChart>
      <c:catAx>
        <c:axId val="5653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335984"/>
        <c:crosses val="autoZero"/>
        <c:auto val="1"/>
        <c:lblAlgn val="ctr"/>
        <c:lblOffset val="100"/>
        <c:noMultiLvlLbl val="0"/>
      </c:catAx>
      <c:valAx>
        <c:axId val="565335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533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Доходы бюджета Наволокского городского поселения </a:t>
            </a:r>
          </a:p>
          <a:p>
            <a:pPr>
              <a:defRPr sz="1600"/>
            </a:pPr>
            <a:r>
              <a:rPr lang="ru-RU" sz="1600" dirty="0"/>
              <a:t>на душу населения,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22520</c:v>
                </c:pt>
                <c:pt idx="1">
                  <c:v>16681</c:v>
                </c:pt>
                <c:pt idx="2">
                  <c:v>20812</c:v>
                </c:pt>
                <c:pt idx="3">
                  <c:v>19627</c:v>
                </c:pt>
                <c:pt idx="4">
                  <c:v>21057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0-4904-8A04-A19D500F3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43944"/>
        <c:axId val="588449704"/>
      </c:barChart>
      <c:catAx>
        <c:axId val="58844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449704"/>
        <c:crosses val="autoZero"/>
        <c:auto val="1"/>
        <c:lblAlgn val="ctr"/>
        <c:lblOffset val="100"/>
        <c:noMultiLvlLbl val="0"/>
      </c:catAx>
      <c:valAx>
        <c:axId val="588449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844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208491374243705E-2"/>
                  <c:y val="8.466487929699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60-4003-BE12-28842CEAE08C}"/>
                </c:ext>
              </c:extLst>
            </c:dLbl>
            <c:dLbl>
              <c:idx val="1"/>
              <c:layout>
                <c:manualLayout>
                  <c:x val="-4.3021228435609245E-2"/>
                  <c:y val="-2.8221626432330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60-4003-BE12-28842CEAE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133628.20000000001</c:v>
                </c:pt>
                <c:pt idx="1">
                  <c:v>2036.4</c:v>
                </c:pt>
                <c:pt idx="2">
                  <c:v>66527.100000000006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0-4003-BE12-28842CEAE0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145532.6</c:v>
                </c:pt>
                <c:pt idx="1">
                  <c:v>2036.4</c:v>
                </c:pt>
                <c:pt idx="2">
                  <c:v>41258.9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0-4003-BE12-28842CEAE0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08491374243698E-2"/>
                  <c:y val="-1.411081321616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60-4003-BE12-28842CEAE08C}"/>
                </c:ext>
              </c:extLst>
            </c:dLbl>
            <c:dLbl>
              <c:idx val="1"/>
              <c:layout>
                <c:manualLayout>
                  <c:x val="5.162547412273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60-4003-BE12-28842CEAE08C}"/>
                </c:ext>
              </c:extLst>
            </c:dLbl>
            <c:dLbl>
              <c:idx val="2"/>
              <c:layout>
                <c:manualLayout>
                  <c:x val="8.604245687121849E-3"/>
                  <c:y val="-3.10437890755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60-4003-BE12-28842CEAE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156959.6</c:v>
                </c:pt>
                <c:pt idx="1">
                  <c:v>2036.4</c:v>
                </c:pt>
                <c:pt idx="2" formatCode="0.0">
                  <c:v>41674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0-4003-BE12-28842CEAE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915176"/>
        <c:axId val="567915896"/>
      </c:barChart>
      <c:catAx>
        <c:axId val="56791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915896"/>
        <c:crosses val="autoZero"/>
        <c:auto val="1"/>
        <c:lblAlgn val="ctr"/>
        <c:lblOffset val="100"/>
        <c:noMultiLvlLbl val="0"/>
      </c:catAx>
      <c:valAx>
        <c:axId val="567915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791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9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81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02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2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0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4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3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oloki.ru/administration/munitsipalnye-finansy/budjet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D202A-8825-D101-A9AC-9BE6C1B8F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E0033-317C-CDD2-0CDA-1FBC32855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64" y="4148488"/>
            <a:ext cx="8146539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к решению Совета Наволокского городского поселения от 24.12.2025 №70 </a:t>
            </a:r>
          </a:p>
          <a:p>
            <a:pPr>
              <a:spcBef>
                <a:spcPts val="0"/>
              </a:spcBef>
            </a:pPr>
            <a:r>
              <a:rPr lang="ru-RU" dirty="0"/>
              <a:t>«О бюджете Наволокского городского поселения на 2026 год </a:t>
            </a:r>
          </a:p>
          <a:p>
            <a:pPr>
              <a:spcBef>
                <a:spcPts val="0"/>
              </a:spcBef>
            </a:pPr>
            <a:r>
              <a:rPr lang="ru-RU" dirty="0"/>
              <a:t>и на плановый период 2027 и 2028 годов»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A1DA9-0699-9E89-1221-83D4B20A49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3786" y="0"/>
            <a:ext cx="1758214" cy="6858000"/>
          </a:xfrm>
          <a:prstGeom prst="rect">
            <a:avLst/>
          </a:prstGeom>
          <a:effectLst>
            <a:softEdge rad="31750"/>
          </a:effectLst>
          <a:scene3d>
            <a:camera prst="orthographicFront">
              <a:rot lat="20999994" lon="599954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4798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3FD8-C63D-9385-BE17-45B88806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</a:t>
            </a:r>
            <a:br>
              <a:rPr lang="ru-RU" dirty="0"/>
            </a:br>
            <a:r>
              <a:rPr lang="ru-RU" dirty="0"/>
              <a:t>НАВОЛОКСКОГО ГОРОДСКОГО ПОСЕЛЕНИЯ, </a:t>
            </a:r>
            <a:br>
              <a:rPr lang="ru-RU" dirty="0"/>
            </a:br>
            <a:r>
              <a:rPr lang="ru-RU" dirty="0"/>
              <a:t>                                                  тыс. рублей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DA6EB4-D5D1-F9C0-0689-2B006D4D15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5848025"/>
              </p:ext>
            </p:extLst>
          </p:nvPr>
        </p:nvGraphicFramePr>
        <p:xfrm>
          <a:off x="1108651" y="1679325"/>
          <a:ext cx="4183062" cy="398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A653149-794F-7D79-2E05-0724F3A577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9525984"/>
              </p:ext>
            </p:extLst>
          </p:nvPr>
        </p:nvGraphicFramePr>
        <p:xfrm>
          <a:off x="5723030" y="2693504"/>
          <a:ext cx="418465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1">
            <a:extLst>
              <a:ext uri="{FF2B5EF4-FFF2-40B4-BE49-F238E27FC236}">
                <a16:creationId xmlns:a16="http://schemas.microsoft.com/office/drawing/2014/main" id="{A5FE7B2D-D3F8-D742-970B-BE20728421FB}"/>
              </a:ext>
            </a:extLst>
          </p:cNvPr>
          <p:cNvSpPr txBox="1"/>
          <p:nvPr/>
        </p:nvSpPr>
        <p:spPr>
          <a:xfrm>
            <a:off x="512887" y="6371106"/>
            <a:ext cx="238506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lnSpc>
                <a:spcPts val="1535"/>
              </a:lnSpc>
            </a:pPr>
            <a:r>
              <a:rPr sz="1300" spc="-45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*</a:t>
            </a:r>
            <a:r>
              <a:rPr lang="ru-RU" sz="1300" spc="-45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Факт</a:t>
            </a:r>
            <a:r>
              <a:rPr sz="1300" spc="5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202</a:t>
            </a:r>
            <a:r>
              <a:rPr lang="ru-RU"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4</a:t>
            </a:r>
            <a:r>
              <a:rPr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г.</a:t>
            </a:r>
            <a:endParaRPr sz="1300" dirty="0">
              <a:solidFill>
                <a:schemeClr val="accent2">
                  <a:lumMod val="50000"/>
                </a:schemeClr>
              </a:solidFill>
              <a:latin typeface="Microsoft Sans Serif"/>
              <a:cs typeface="Microsoft Sans Serif"/>
            </a:endParaRPr>
          </a:p>
          <a:p>
            <a:pPr marL="12700" defTabSz="914400"/>
            <a:r>
              <a:rPr sz="1300" spc="-1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**</a:t>
            </a:r>
            <a:r>
              <a:rPr lang="ru-RU" sz="1300" spc="-1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Первоначальный план</a:t>
            </a:r>
            <a:r>
              <a:rPr sz="1300" spc="5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202</a:t>
            </a:r>
            <a:r>
              <a:rPr lang="ru-RU"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5</a:t>
            </a:r>
            <a:r>
              <a:rPr sz="1300" spc="-40" dirty="0">
                <a:solidFill>
                  <a:schemeClr val="accent2">
                    <a:lumMod val="50000"/>
                  </a:schemeClr>
                </a:solidFill>
                <a:latin typeface="Microsoft Sans Serif"/>
                <a:cs typeface="Microsoft Sans Serif"/>
              </a:rPr>
              <a:t>г.</a:t>
            </a:r>
            <a:endParaRPr sz="1300" dirty="0">
              <a:solidFill>
                <a:schemeClr val="accent2">
                  <a:lumMod val="50000"/>
                </a:schemeClr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3518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464F-E868-F6EE-43A6-579D136F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94952" cy="1320800"/>
          </a:xfrm>
        </p:spPr>
        <p:txBody>
          <a:bodyPr>
            <a:normAutofit/>
          </a:bodyPr>
          <a:lstStyle/>
          <a:p>
            <a:r>
              <a:rPr lang="ru-RU" dirty="0"/>
              <a:t>Из каких доходов формируется бюджет Наволокского городского поселения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8E90FCB-2283-F4DF-544E-A6674C7EAF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6533778"/>
              </p:ext>
            </p:extLst>
          </p:nvPr>
        </p:nvGraphicFramePr>
        <p:xfrm>
          <a:off x="310649" y="1925303"/>
          <a:ext cx="4856663" cy="286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284">
                  <a:extLst>
                    <a:ext uri="{9D8B030D-6E8A-4147-A177-3AD203B41FA5}">
                      <a16:colId xmlns:a16="http://schemas.microsoft.com/office/drawing/2014/main" val="927792822"/>
                    </a:ext>
                  </a:extLst>
                </a:gridCol>
                <a:gridCol w="983420">
                  <a:extLst>
                    <a:ext uri="{9D8B030D-6E8A-4147-A177-3AD203B41FA5}">
                      <a16:colId xmlns:a16="http://schemas.microsoft.com/office/drawing/2014/main" val="2787518951"/>
                    </a:ext>
                  </a:extLst>
                </a:gridCol>
                <a:gridCol w="1061647">
                  <a:extLst>
                    <a:ext uri="{9D8B030D-6E8A-4147-A177-3AD203B41FA5}">
                      <a16:colId xmlns:a16="http://schemas.microsoft.com/office/drawing/2014/main" val="1559310932"/>
                    </a:ext>
                  </a:extLst>
                </a:gridCol>
                <a:gridCol w="1028312">
                  <a:extLst>
                    <a:ext uri="{9D8B030D-6E8A-4147-A177-3AD203B41FA5}">
                      <a16:colId xmlns:a16="http://schemas.microsoft.com/office/drawing/2014/main" val="2313175353"/>
                    </a:ext>
                  </a:extLst>
                </a:gridCol>
              </a:tblGrid>
              <a:tr h="337102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48673"/>
                  </a:ext>
                </a:extLst>
              </a:tr>
              <a:tr h="4958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Доходы бюджета, тыс. руб. </a:t>
                      </a:r>
                    </a:p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202 191,7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188 827,9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200 670,0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77992"/>
                  </a:ext>
                </a:extLst>
              </a:tr>
              <a:tr h="59724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133 628,2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145 532,6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156 959,6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662"/>
                  </a:ext>
                </a:extLst>
              </a:tr>
              <a:tr h="59724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49528"/>
                  </a:ext>
                </a:extLst>
              </a:tr>
              <a:tr h="59724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66 527,1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41 258,9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41 674,0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907060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E21B112-0E95-2584-FA90-AFD01797A7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1951404"/>
              </p:ext>
            </p:extLst>
          </p:nvPr>
        </p:nvGraphicFramePr>
        <p:xfrm>
          <a:off x="5167312" y="2150962"/>
          <a:ext cx="5904062" cy="450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55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0F49C-C9FB-BE0A-6962-912A5E9E4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E0966-E95A-8BF3-4A8C-B21E5FFB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6" y="44289"/>
            <a:ext cx="10848582" cy="1174812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налоговых и неналоговых доходов бюджета Наволокского городского поселения по видам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09517CB-7A41-548B-45A5-7D57600875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7632620"/>
              </p:ext>
            </p:extLst>
          </p:nvPr>
        </p:nvGraphicFramePr>
        <p:xfrm>
          <a:off x="284016" y="1219101"/>
          <a:ext cx="11035013" cy="5261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5539">
                  <a:extLst>
                    <a:ext uri="{9D8B030D-6E8A-4147-A177-3AD203B41FA5}">
                      <a16:colId xmlns:a16="http://schemas.microsoft.com/office/drawing/2014/main" val="3639038774"/>
                    </a:ext>
                  </a:extLst>
                </a:gridCol>
                <a:gridCol w="2077023">
                  <a:extLst>
                    <a:ext uri="{9D8B030D-6E8A-4147-A177-3AD203B41FA5}">
                      <a16:colId xmlns:a16="http://schemas.microsoft.com/office/drawing/2014/main" val="2727647997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2524366824"/>
                    </a:ext>
                  </a:extLst>
                </a:gridCol>
                <a:gridCol w="2019011">
                  <a:extLst>
                    <a:ext uri="{9D8B030D-6E8A-4147-A177-3AD203B41FA5}">
                      <a16:colId xmlns:a16="http://schemas.microsoft.com/office/drawing/2014/main" val="1321072369"/>
                    </a:ext>
                  </a:extLst>
                </a:gridCol>
              </a:tblGrid>
              <a:tr h="35841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</a:rPr>
                        <a:t>2027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</a:rPr>
                        <a:t>2028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11227"/>
                  </a:ext>
                </a:extLst>
              </a:tr>
              <a:tr h="61497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Налоговые и неналоговые доходы, тыс. рублей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135 664,6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147 568,9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158 995,9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82775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Налоговые доходы 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133 628,2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145 532,5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156 959,5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18286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127 206,0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137 854,3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149 127,2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19834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3 010,2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4 244,2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4 375,3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79585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1 171,0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1 193,0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1 216,0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686745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2 241,0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2 241,0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2 241,0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77660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Неналоговые доходы: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2 036,4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14552"/>
                  </a:ext>
                </a:extLst>
              </a:tr>
              <a:tr h="44012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1 624,9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45567"/>
                  </a:ext>
                </a:extLst>
              </a:tr>
              <a:tr h="60365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оказания платных услуг (работ) и компенсации затрат государством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11,5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71822"/>
                  </a:ext>
                </a:extLst>
              </a:tr>
              <a:tr h="60365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продажи</a:t>
                      </a:r>
                      <a:r>
                        <a:rPr lang="en-US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7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6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34288-D2B8-4DFF-1D3B-8525B787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692193-B4ED-91A1-4515-AFC6B188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3" y="227860"/>
            <a:ext cx="10597307" cy="86409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КАКУЮ ПОМОЩЬ ИЗ ДРУГИХ БЮДЖЕТОВ ПОЛУЧАЕТ НАВОЛОКСКОЕ ГОРОДСКОЕ ПОСЕЛЕНИЕ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8F9B5F4-0DF7-36C7-A140-22AA204CA2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6072645"/>
              </p:ext>
            </p:extLst>
          </p:nvPr>
        </p:nvGraphicFramePr>
        <p:xfrm>
          <a:off x="278368" y="1695636"/>
          <a:ext cx="4183062" cy="461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C310EA-B280-94F6-100F-5E704CF29D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8763821"/>
              </p:ext>
            </p:extLst>
          </p:nvPr>
        </p:nvGraphicFramePr>
        <p:xfrm>
          <a:off x="4949700" y="1695636"/>
          <a:ext cx="5932064" cy="442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787">
                  <a:extLst>
                    <a:ext uri="{9D8B030D-6E8A-4147-A177-3AD203B41FA5}">
                      <a16:colId xmlns:a16="http://schemas.microsoft.com/office/drawing/2014/main" val="4115665715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2137852416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4137278745"/>
                    </a:ext>
                  </a:extLst>
                </a:gridCol>
                <a:gridCol w="1134083">
                  <a:extLst>
                    <a:ext uri="{9D8B030D-6E8A-4147-A177-3AD203B41FA5}">
                      <a16:colId xmlns:a16="http://schemas.microsoft.com/office/drawing/2014/main" val="1750200863"/>
                    </a:ext>
                  </a:extLst>
                </a:gridCol>
              </a:tblGrid>
              <a:tr h="886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00971"/>
                  </a:ext>
                </a:extLst>
              </a:tr>
              <a:tr h="634360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35 504,4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23 106,8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23 082,9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1159"/>
                  </a:ext>
                </a:extLst>
              </a:tr>
              <a:tr h="634360">
                <a:tc>
                  <a:txBody>
                    <a:bodyPr/>
                    <a:lstStyle/>
                    <a:p>
                      <a:r>
                        <a:rPr lang="ru-RU" sz="1400" dirty="0"/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29 823,7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16 883,9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16 982,7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94348"/>
                  </a:ext>
                </a:extLst>
              </a:tr>
              <a:tr h="634360">
                <a:tc>
                  <a:txBody>
                    <a:bodyPr/>
                    <a:lstStyle/>
                    <a:p>
                      <a:r>
                        <a:rPr lang="ru-RU" sz="1400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1 139,3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1 268,2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1 608,4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29121"/>
                  </a:ext>
                </a:extLst>
              </a:tr>
              <a:tr h="820256">
                <a:tc>
                  <a:txBody>
                    <a:bodyPr/>
                    <a:lstStyle/>
                    <a:p>
                      <a:r>
                        <a:rPr lang="ru-RU" sz="1400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59 ,7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677679"/>
                  </a:ext>
                </a:extLst>
              </a:tr>
              <a:tr h="820256"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66 527,1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41 258,9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41 674,0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4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5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FA74DF-09BE-F2B1-4A9B-6F674B8DA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1C174-9EAB-FF42-0BF3-8452F1B5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6" y="44289"/>
            <a:ext cx="10848582" cy="1174812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расходов </a:t>
            </a:r>
            <a:br>
              <a:rPr lang="ru-RU" dirty="0"/>
            </a:br>
            <a:r>
              <a:rPr lang="ru-RU" dirty="0"/>
              <a:t>бюджета Наволокского городского поселения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A8B455F-235C-CA65-AE50-9EC5AFABB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3309"/>
              </p:ext>
            </p:extLst>
          </p:nvPr>
        </p:nvGraphicFramePr>
        <p:xfrm>
          <a:off x="191757" y="1063791"/>
          <a:ext cx="10319403" cy="53606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08234">
                  <a:extLst>
                    <a:ext uri="{9D8B030D-6E8A-4147-A177-3AD203B41FA5}">
                      <a16:colId xmlns:a16="http://schemas.microsoft.com/office/drawing/2014/main" val="231599401"/>
                    </a:ext>
                  </a:extLst>
                </a:gridCol>
                <a:gridCol w="2303723">
                  <a:extLst>
                    <a:ext uri="{9D8B030D-6E8A-4147-A177-3AD203B41FA5}">
                      <a16:colId xmlns:a16="http://schemas.microsoft.com/office/drawing/2014/main" val="3937941651"/>
                    </a:ext>
                  </a:extLst>
                </a:gridCol>
                <a:gridCol w="2303723">
                  <a:extLst>
                    <a:ext uri="{9D8B030D-6E8A-4147-A177-3AD203B41FA5}">
                      <a16:colId xmlns:a16="http://schemas.microsoft.com/office/drawing/2014/main" val="728285318"/>
                    </a:ext>
                  </a:extLst>
                </a:gridCol>
                <a:gridCol w="2303723">
                  <a:extLst>
                    <a:ext uri="{9D8B030D-6E8A-4147-A177-3AD203B41FA5}">
                      <a16:colId xmlns:a16="http://schemas.microsoft.com/office/drawing/2014/main" val="1633631738"/>
                    </a:ext>
                  </a:extLst>
                </a:gridCol>
              </a:tblGrid>
              <a:tr h="433521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2027 год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2028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09214"/>
                  </a:ext>
                </a:extLst>
              </a:tr>
              <a:tr h="3649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27 741,6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24 553,9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24 856,3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817"/>
                  </a:ext>
                </a:extLst>
              </a:tr>
              <a:tr h="3649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1 139,4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1 268,3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1 608,4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91627"/>
                  </a:ext>
                </a:extLst>
              </a:tr>
              <a:tr h="638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1 412,9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1 412,9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1 412,9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26295"/>
                  </a:ext>
                </a:extLst>
              </a:tr>
              <a:tr h="5492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46 059,4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53 552,2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56 273,9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26007"/>
                  </a:ext>
                </a:extLst>
              </a:tr>
              <a:tr h="4382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59 423,6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41 461,4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45 224,5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37509"/>
                  </a:ext>
                </a:extLst>
              </a:tr>
              <a:tr h="3985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51115"/>
                  </a:ext>
                </a:extLst>
              </a:tr>
              <a:tr h="4162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Культура и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48 535,1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44 421,6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44 356,3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13774"/>
                  </a:ext>
                </a:extLst>
              </a:tr>
              <a:tr h="407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724,9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694,9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694,9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01624"/>
                  </a:ext>
                </a:extLst>
              </a:tr>
              <a:tr h="4162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Физкультура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17 142,8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17 183,8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17 126,8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51556"/>
                  </a:ext>
                </a:extLst>
              </a:tr>
              <a:tr h="4533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Всего расходы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202 191,7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184 561,0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191 566,0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8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26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85B1-81D3-11CC-32C8-C248451B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167481"/>
            <a:ext cx="8596668" cy="1320800"/>
          </a:xfrm>
        </p:spPr>
        <p:txBody>
          <a:bodyPr/>
          <a:lstStyle/>
          <a:p>
            <a:r>
              <a:rPr lang="ru-RU" dirty="0"/>
              <a:t>ЧТО ВКЛЮЧАЕТ НАЦИОНАЛЬНАЯ ЭКОНОМИКА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0FB2126-F23E-592D-2CCD-46B6BA29B0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0484626"/>
              </p:ext>
            </p:extLst>
          </p:nvPr>
        </p:nvGraphicFramePr>
        <p:xfrm>
          <a:off x="5408521" y="827881"/>
          <a:ext cx="486163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2E0AFDF-87A4-D347-115E-D4CB813728F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82104894"/>
              </p:ext>
            </p:extLst>
          </p:nvPr>
        </p:nvGraphicFramePr>
        <p:xfrm>
          <a:off x="276883" y="1325032"/>
          <a:ext cx="4145738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1">
            <a:extLst>
              <a:ext uri="{FF2B5EF4-FFF2-40B4-BE49-F238E27FC236}">
                <a16:creationId xmlns:a16="http://schemas.microsoft.com/office/drawing/2014/main" id="{34E9421A-209A-7E03-A132-0D273DA77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75453"/>
              </p:ext>
            </p:extLst>
          </p:nvPr>
        </p:nvGraphicFramePr>
        <p:xfrm>
          <a:off x="276883" y="4180252"/>
          <a:ext cx="4145738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Объект 11">
            <a:extLst>
              <a:ext uri="{FF2B5EF4-FFF2-40B4-BE49-F238E27FC236}">
                <a16:creationId xmlns:a16="http://schemas.microsoft.com/office/drawing/2014/main" id="{8E47D272-617F-568A-0856-45B76D7AE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237573"/>
              </p:ext>
            </p:extLst>
          </p:nvPr>
        </p:nvGraphicFramePr>
        <p:xfrm>
          <a:off x="5338167" y="4180252"/>
          <a:ext cx="5066742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147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897E9-AF48-8B13-1652-4D73F4F1C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53C26-3146-920D-8540-E67C9D7C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167481"/>
            <a:ext cx="11790830" cy="1320800"/>
          </a:xfrm>
        </p:spPr>
        <p:txBody>
          <a:bodyPr/>
          <a:lstStyle/>
          <a:p>
            <a:r>
              <a:rPr lang="ru-RU" dirty="0"/>
              <a:t>ЧТО ВКЛЮЧАЕТ ЖИЛИЩНО-КОММУНАЛЬНОЕ ХОЗЯЙСТВО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1E27A94-516A-F553-7657-2FE76A053E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7110093"/>
              </p:ext>
            </p:extLst>
          </p:nvPr>
        </p:nvGraphicFramePr>
        <p:xfrm>
          <a:off x="5338563" y="692778"/>
          <a:ext cx="5595736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B9A7D18-8552-4E1F-FF61-4AE4897218B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8005935"/>
              </p:ext>
            </p:extLst>
          </p:nvPr>
        </p:nvGraphicFramePr>
        <p:xfrm>
          <a:off x="276883" y="1325032"/>
          <a:ext cx="4145738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1">
            <a:extLst>
              <a:ext uri="{FF2B5EF4-FFF2-40B4-BE49-F238E27FC236}">
                <a16:creationId xmlns:a16="http://schemas.microsoft.com/office/drawing/2014/main" id="{6EA0477F-A470-52CA-9A42-163D24B8A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313709"/>
              </p:ext>
            </p:extLst>
          </p:nvPr>
        </p:nvGraphicFramePr>
        <p:xfrm>
          <a:off x="276883" y="4180252"/>
          <a:ext cx="4145738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Объект 11">
            <a:extLst>
              <a:ext uri="{FF2B5EF4-FFF2-40B4-BE49-F238E27FC236}">
                <a16:creationId xmlns:a16="http://schemas.microsoft.com/office/drawing/2014/main" id="{D8111DAD-6C23-85AD-BEC2-AE96B95BD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11489"/>
              </p:ext>
            </p:extLst>
          </p:nvPr>
        </p:nvGraphicFramePr>
        <p:xfrm>
          <a:off x="5338167" y="4180252"/>
          <a:ext cx="5066742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85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1FCF1-BCDC-3EAC-7F20-35B64C24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BDC11-040F-FC36-19F9-A18783F4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167481"/>
            <a:ext cx="5971713" cy="1320800"/>
          </a:xfrm>
        </p:spPr>
        <p:txBody>
          <a:bodyPr/>
          <a:lstStyle/>
          <a:p>
            <a:r>
              <a:rPr lang="ru-RU" dirty="0"/>
              <a:t>ЧТО ВКЛЮЧАЮТ ОТРАСЛИ </a:t>
            </a:r>
            <a:br>
              <a:rPr lang="ru-RU" dirty="0"/>
            </a:br>
            <a:r>
              <a:rPr lang="ru-RU" dirty="0"/>
              <a:t>СОЦИАЛЬНОЙ СФЕРЫ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48AD2DF-7943-DAF7-FBE6-C0A9294E6D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5691157"/>
              </p:ext>
            </p:extLst>
          </p:nvPr>
        </p:nvGraphicFramePr>
        <p:xfrm>
          <a:off x="5013032" y="719515"/>
          <a:ext cx="5595736" cy="38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79915DB-CC62-0ABD-6F36-58DABB15998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38263202"/>
              </p:ext>
            </p:extLst>
          </p:nvPr>
        </p:nvGraphicFramePr>
        <p:xfrm>
          <a:off x="276883" y="1325032"/>
          <a:ext cx="3823479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1">
            <a:extLst>
              <a:ext uri="{FF2B5EF4-FFF2-40B4-BE49-F238E27FC236}">
                <a16:creationId xmlns:a16="http://schemas.microsoft.com/office/drawing/2014/main" id="{E23DC314-40A7-FBE1-A9D1-61B93DD80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378004"/>
              </p:ext>
            </p:extLst>
          </p:nvPr>
        </p:nvGraphicFramePr>
        <p:xfrm>
          <a:off x="124287" y="4180252"/>
          <a:ext cx="3870197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Объект 11">
            <a:extLst>
              <a:ext uri="{FF2B5EF4-FFF2-40B4-BE49-F238E27FC236}">
                <a16:creationId xmlns:a16="http://schemas.microsoft.com/office/drawing/2014/main" id="{ADE2013A-58A0-7D05-E766-7460758DD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349049"/>
              </p:ext>
            </p:extLst>
          </p:nvPr>
        </p:nvGraphicFramePr>
        <p:xfrm>
          <a:off x="3994483" y="4180252"/>
          <a:ext cx="3984859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B43CD72F-F7B7-D86B-E019-45439A545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641618"/>
              </p:ext>
            </p:extLst>
          </p:nvPr>
        </p:nvGraphicFramePr>
        <p:xfrm>
          <a:off x="7810900" y="4180252"/>
          <a:ext cx="4211053" cy="27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502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CA913B-5E79-A3DD-9DCC-C19A3259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A6DAB-596C-9B7E-4EF4-F7E4A75B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0" y="285152"/>
            <a:ext cx="8596668" cy="648896"/>
          </a:xfrm>
        </p:spPr>
        <p:txBody>
          <a:bodyPr/>
          <a:lstStyle/>
          <a:p>
            <a:r>
              <a:rPr lang="ru-RU" dirty="0"/>
              <a:t>ЧТО ТАКОЕ ПРОГРАММНЫЙ БЮДЖЕТ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CFFA5-5F2E-1604-9014-EBA4C9292610}"/>
              </a:ext>
            </a:extLst>
          </p:cNvPr>
          <p:cNvSpPr txBox="1"/>
          <p:nvPr/>
        </p:nvSpPr>
        <p:spPr>
          <a:xfrm>
            <a:off x="157570" y="934048"/>
            <a:ext cx="9708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Программный бюджет отличается от традиционного тем, что все или почти все расходы включены в программы и каждая программа своей целью прямо связана с той или иной стратегической задачей.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Бюджет Наволокского городского поселения на 2026-2028 года сформирован на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основе 6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муниципальных программ.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8D5E06F-2C01-3345-13E3-FE3CF0935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104903"/>
              </p:ext>
            </p:extLst>
          </p:nvPr>
        </p:nvGraphicFramePr>
        <p:xfrm>
          <a:off x="361384" y="3796370"/>
          <a:ext cx="2872703" cy="304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7EEE540-B7D6-41A4-0829-6196A4048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79704"/>
              </p:ext>
            </p:extLst>
          </p:nvPr>
        </p:nvGraphicFramePr>
        <p:xfrm>
          <a:off x="3315903" y="3715352"/>
          <a:ext cx="2970999" cy="312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0FA01CD-A7E0-8549-4EAF-2A09E1C9D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667183"/>
              </p:ext>
            </p:extLst>
          </p:nvPr>
        </p:nvGraphicFramePr>
        <p:xfrm>
          <a:off x="6503471" y="3796370"/>
          <a:ext cx="2938911" cy="304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281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DD5B8-0676-BE0F-D6E7-097A7415C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Администрация">
            <a:extLst>
              <a:ext uri="{FF2B5EF4-FFF2-40B4-BE49-F238E27FC236}">
                <a16:creationId xmlns:a16="http://schemas.microsoft.com/office/drawing/2014/main" id="{5B2CF1F3-D677-4A80-5A01-EF31FAD3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4242"/>
            <a:ext cx="4216928" cy="24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DF52256C-F5A0-BADF-3CEA-788D6288C61D}"/>
              </a:ext>
            </a:extLst>
          </p:cNvPr>
          <p:cNvSpPr/>
          <p:nvPr/>
        </p:nvSpPr>
        <p:spPr>
          <a:xfrm>
            <a:off x="5677843" y="3009024"/>
            <a:ext cx="4635085" cy="1303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Цель программы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Обеспечение  устойчивого и эффективного 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функционирования и развития имущественного 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комплекса муниципального образования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5F5B3691-3721-B349-1D1A-1558E8E71998}"/>
              </a:ext>
            </a:extLst>
          </p:cNvPr>
          <p:cNvSpPr/>
          <p:nvPr/>
        </p:nvSpPr>
        <p:spPr>
          <a:xfrm>
            <a:off x="5677842" y="4435997"/>
            <a:ext cx="4635085" cy="4712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 – Администрация Наволокского 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городского поселения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721AC5F-7036-AAF5-5B29-4CA40491D6FC}"/>
              </a:ext>
            </a:extLst>
          </p:cNvPr>
          <p:cNvGraphicFramePr>
            <a:graphicFrameLocks noGrp="1"/>
          </p:cNvGraphicFramePr>
          <p:nvPr/>
        </p:nvGraphicFramePr>
        <p:xfrm>
          <a:off x="317635" y="2541069"/>
          <a:ext cx="4861561" cy="23662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6928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653033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64643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171977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Процент выполнения плана по доходам бюджета поселения от использования и реализации имущества Наволокского городского поселения и земельных ресурсов</a:t>
                      </a:r>
                      <a:r>
                        <a:rPr kumimoji="0" lang="ru-RU" sz="120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95%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95%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95%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8063C0-A617-1E47-87EC-341358096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42409"/>
              </p:ext>
            </p:extLst>
          </p:nvPr>
        </p:nvGraphicFramePr>
        <p:xfrm>
          <a:off x="317636" y="5116544"/>
          <a:ext cx="9995293" cy="1520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32679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409994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409994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1342626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5142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37149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5 599,5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3 976,4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4 179,2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Повышение эффективности управления муниципальным имуществом»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5 599,5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3 976,4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4 179,2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319449-17A0-87E0-9929-72C6A232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0" y="285152"/>
            <a:ext cx="5520272" cy="191936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«Управление и распоряжение имуществом Наволокского городского </a:t>
            </a:r>
            <a:br>
              <a:rPr lang="ru-RU" dirty="0"/>
            </a:br>
            <a:r>
              <a:rPr lang="ru-RU" dirty="0"/>
              <a:t>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330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018665-B2C8-3191-03CE-7DE2159E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1" y="514925"/>
            <a:ext cx="5380522" cy="2353404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Уважаемые </a:t>
            </a:r>
            <a:r>
              <a:rPr kumimoji="0" lang="ru-RU" sz="1800" b="1" i="0" u="none" strike="noStrike" kern="1200" cap="none" spc="-4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жители</a:t>
            </a:r>
            <a:r>
              <a:rPr kumimoji="0" lang="ru-RU" sz="1800" b="1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Calibri"/>
              </a:rPr>
              <a:t>Наволокского</a:t>
            </a: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 городского поселения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!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Залогом эффективного взаимодействия населения и органов власти, несомненно,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F3CD75-6CD8-1571-C904-E1CB3B6B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7" y="514924"/>
            <a:ext cx="4000543" cy="244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0E41D-3C0E-F66F-97B3-D3D8927E78C9}"/>
              </a:ext>
            </a:extLst>
          </p:cNvPr>
          <p:cNvSpPr txBox="1"/>
          <p:nvPr/>
        </p:nvSpPr>
        <p:spPr>
          <a:xfrm>
            <a:off x="388577" y="2868329"/>
            <a:ext cx="9573570" cy="406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Особенно</a:t>
            </a:r>
            <a:r>
              <a:rPr lang="ru-RU" sz="1800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важным</a:t>
            </a:r>
            <a:r>
              <a:rPr lang="ru-RU" sz="1800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является</a:t>
            </a:r>
            <a:r>
              <a:rPr lang="ru-RU" sz="1800" spc="-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вопрос </a:t>
            </a:r>
            <a:r>
              <a:rPr lang="ru-RU" sz="1800" spc="-3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формирования</a:t>
            </a:r>
            <a:r>
              <a:rPr lang="ru-RU" sz="1800" spc="-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распределения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финансов.</a:t>
            </a:r>
            <a:r>
              <a:rPr lang="ru-RU" sz="1800" spc="-5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Граждане</a:t>
            </a:r>
            <a:r>
              <a:rPr lang="ru-RU" sz="1800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вправе</a:t>
            </a:r>
            <a:r>
              <a:rPr lang="ru-RU" sz="1800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знать,</a:t>
            </a:r>
            <a:r>
              <a:rPr lang="ru-RU" sz="1800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как </a:t>
            </a:r>
            <a:r>
              <a:rPr lang="ru-RU" sz="1800" spc="-3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lang="ru-RU" sz="1800" spc="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какие</a:t>
            </a:r>
            <a:r>
              <a:rPr lang="ru-RU" sz="1800" spc="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цели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они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расходуются,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ведь</a:t>
            </a: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от </a:t>
            </a:r>
            <a:r>
              <a:rPr lang="ru-RU" sz="1800" spc="-1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этого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напрямую</a:t>
            </a:r>
            <a:r>
              <a:rPr lang="ru-RU" sz="1800" spc="-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зависит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качество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жизни </a:t>
            </a:r>
            <a:r>
              <a:rPr lang="ru-RU" sz="1800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каждого </a:t>
            </a:r>
            <a:r>
              <a:rPr lang="ru-RU" sz="1800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человека.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  В целях предоставления гражданам актуальной информации о бюджете Наволокского городского поселения на предстоящий финансовый год и плановый период, а также информации о результатах исполнения бюджета на официальном сайте Наволокского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городского поселения размещается информационный ресурс «Бюджет для граждан».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http://www.navoloki.ru/administration/munitsipalnye-finansy/budjet.php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Администрация Наволокского городского поселения Кинешемского муниципального района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Контактная информация: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155830, Ивановская область, Кинешемский район, г. Наволоки, ул. Ульянова, д.6а 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Тел.: (49331) 9-79-11, факс: (49331) 9-79-11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http://www.navoloki.ru</a:t>
            </a:r>
          </a:p>
          <a:p>
            <a:pPr marL="12700" marR="225425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E-mail: adminngp@navoloki.ru</a:t>
            </a:r>
          </a:p>
        </p:txBody>
      </p:sp>
    </p:spTree>
    <p:extLst>
      <p:ext uri="{BB962C8B-B14F-4D97-AF65-F5344CB8AC3E}">
        <p14:creationId xmlns:p14="http://schemas.microsoft.com/office/powerpoint/2010/main" val="186125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22BBA-C027-9588-15C9-72A422B7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E25E848B-A99A-03B6-22E2-52E8A8B10853}"/>
              </a:ext>
            </a:extLst>
          </p:cNvPr>
          <p:cNvSpPr/>
          <p:nvPr/>
        </p:nvSpPr>
        <p:spPr>
          <a:xfrm>
            <a:off x="5261977" y="2648407"/>
            <a:ext cx="6663724" cy="2366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Цели программы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Создание и реализация системы мер по предотвращению случаев проявления терроризма и экстремизма в границах Наволокского городского поселения.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Предотвращение распространения пожара на территории Наволокского городского поселения.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Защита населения и территории Наволокского городского поселения в чрезвычайных ситуациях.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Обеспечение оперативного финансирования непредвиденных расходов бюджета Наволокского городского поселения, в том числе связанных с ликвидацией последствий стихийных бедствий и других чрезвычайных ситуаций.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3E7C6D2C-4260-917D-D4FC-F42082A0BECD}"/>
              </a:ext>
            </a:extLst>
          </p:cNvPr>
          <p:cNvSpPr/>
          <p:nvPr/>
        </p:nvSpPr>
        <p:spPr>
          <a:xfrm>
            <a:off x="5261977" y="1805384"/>
            <a:ext cx="3119648" cy="6683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 – Администрация Наволокского городского поселения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C2E03D6-27F5-07F4-D364-AB7943FF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0826"/>
              </p:ext>
            </p:extLst>
          </p:nvPr>
        </p:nvGraphicFramePr>
        <p:xfrm>
          <a:off x="157570" y="1825919"/>
          <a:ext cx="4861561" cy="31237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6928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653033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41174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7274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Случаи проявления терроризма и экстремизма в границах Наволокского городского поселения, ед.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41174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противопожарных опашек, ед.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51221"/>
                  </a:ext>
                </a:extLst>
              </a:tr>
              <a:tr h="7274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чрезвычайных ситуаций на территории Наволокского городского поселения, ед.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6851512"/>
                  </a:ext>
                </a:extLst>
              </a:tr>
              <a:tr h="727489">
                <a:tc>
                  <a:txBody>
                    <a:bodyPr/>
                    <a:lstStyle/>
                    <a:p>
                      <a:r>
                        <a:rPr kumimoji="0" lang="ru-RU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случаев оказания материальной помощи, ед.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567639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ED53418-4DE0-4C32-85BC-F23789956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36516"/>
              </p:ext>
            </p:extLst>
          </p:nvPr>
        </p:nvGraphicFramePr>
        <p:xfrm>
          <a:off x="317637" y="5116544"/>
          <a:ext cx="8412478" cy="1520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09039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186713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186713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1130013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5142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37149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Повышение эффективности управления муниципальным имуществом»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1 712,9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42A297-16EA-7631-8654-7DBB6B3C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0" y="285152"/>
            <a:ext cx="8043154" cy="1520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«Обеспечение безопасности населения Наволокского городского </a:t>
            </a:r>
            <a:br>
              <a:rPr lang="ru-RU" dirty="0"/>
            </a:br>
            <a:r>
              <a:rPr lang="ru-RU" dirty="0"/>
              <a:t>поселения»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3B701-79A1-29EA-92DE-73A3AFF5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70" y="0"/>
            <a:ext cx="3738713" cy="271181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17679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68F32-4B79-D38A-C5C7-A63E2B1A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ECCF92FC-F054-CBB5-2970-6CF744BCA1E5}"/>
              </a:ext>
            </a:extLst>
          </p:cNvPr>
          <p:cNvSpPr/>
          <p:nvPr/>
        </p:nvSpPr>
        <p:spPr>
          <a:xfrm>
            <a:off x="5261977" y="2496809"/>
            <a:ext cx="6663724" cy="9321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Цель программы</a:t>
            </a:r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Развитие и  поддержание в нормативном  состоянии  автомобильных  дорог общего пользования Наволокского городского поселения Кинешемского муниципального района, обеспечивающее безопасные перевозки  грузов  и пассажиров.</a:t>
            </a: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3C24F932-72D4-C524-4636-A4231390E45E}"/>
              </a:ext>
            </a:extLst>
          </p:cNvPr>
          <p:cNvSpPr/>
          <p:nvPr/>
        </p:nvSpPr>
        <p:spPr>
          <a:xfrm>
            <a:off x="5261977" y="1805384"/>
            <a:ext cx="3119648" cy="5913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– Администрация Наволокского городского поселения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A426EEB-AA0B-AEA7-D810-B1BF46060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6917"/>
              </p:ext>
            </p:extLst>
          </p:nvPr>
        </p:nvGraphicFramePr>
        <p:xfrm>
          <a:off x="157570" y="1825918"/>
          <a:ext cx="4861561" cy="15202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6928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653033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53489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9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Общая протяженность автомобильных дорог общего пользования Наволокского городского поселения, км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60,2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60,2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60,2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5F5F785-EAF0-30B5-1F4F-22DCA371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91214"/>
              </p:ext>
            </p:extLst>
          </p:nvPr>
        </p:nvGraphicFramePr>
        <p:xfrm>
          <a:off x="157570" y="3701194"/>
          <a:ext cx="9063431" cy="25832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88898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278540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278540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1217453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5142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37149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42 561,5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49 791,5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52 318,0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Содержание автомобильных дорог Наволокского городского поселения»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17 333,3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23 634,9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24 772,1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«Развитие автомобильных дорог общего пользования местного значения»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25 148,2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26 076,6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27 465,9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299301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«Оформление в муниципальную собственность автомобильных дорог в границах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022981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B58CA8-BA43-5C1D-E627-A72138CC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0" y="285152"/>
            <a:ext cx="8043154" cy="1520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«Развитие дорожного хозяйства Наволокского городского </a:t>
            </a:r>
            <a:br>
              <a:rPr lang="ru-RU" dirty="0"/>
            </a:br>
            <a:r>
              <a:rPr lang="ru-RU" dirty="0"/>
              <a:t>поселения»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98F1D1-6703-FA16-C1E4-BAB7AD06C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471" y="202039"/>
            <a:ext cx="3301230" cy="227165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01936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FD987-8293-13E5-89C8-8E8B63F86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BE3B183-59E1-3F7C-7DF3-D2941292E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97303"/>
              </p:ext>
            </p:extLst>
          </p:nvPr>
        </p:nvGraphicFramePr>
        <p:xfrm>
          <a:off x="157569" y="1580178"/>
          <a:ext cx="5995590" cy="27203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8682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845773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845773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805362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жилых помещений, находящихся в собственности поселения, ед.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76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Возникновение аварийных ситуаций на сетях газоснабжения, теплоснабжения и водоснабжения, находящихся в собственности Наволокского городского поселения,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0492706"/>
                  </a:ext>
                </a:extLst>
              </a:tr>
              <a:tr h="41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Общая площадь территорий общего пользования, км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6127899"/>
                  </a:ext>
                </a:extLst>
              </a:tr>
              <a:tr h="52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молодых семей, улучшивших жилищные условия при оказании поддержки за счет средств бюджета, семей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6274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1218C21-6258-BB0F-20C9-E34AD602D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08568"/>
              </p:ext>
            </p:extLst>
          </p:nvPr>
        </p:nvGraphicFramePr>
        <p:xfrm>
          <a:off x="157570" y="4437979"/>
          <a:ext cx="11587587" cy="2406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61851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634612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634612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42763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33448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62 599,0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44 897,1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48 852,8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41059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Содержание муниципального жилищного фонда Наволокского городского поселения»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2 762,1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2 869,3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3 004,1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  <a:tr h="47855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«Организация в границах Наволокского городского поселения теплоснабжения, водоснабжения населения и водоотведения»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19 326,3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4 141,6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4 344,9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299301"/>
                  </a:ext>
                </a:extLst>
              </a:tr>
              <a:tr h="27022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«Благоустройство в границах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40 510,6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37 886,2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41 503,8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022981"/>
                  </a:ext>
                </a:extLst>
              </a:tr>
              <a:tr h="47855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«Обеспечение жильем молодых семей, проживающих на территории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7560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29D534-F789-23DF-F4FC-8530BF46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9" y="105364"/>
            <a:ext cx="8043154" cy="1520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«Жилищно-коммунальное хозяйство Наволокского городского </a:t>
            </a:r>
            <a:br>
              <a:rPr lang="ru-RU" dirty="0"/>
            </a:br>
            <a:r>
              <a:rPr lang="ru-RU" dirty="0"/>
              <a:t>поселения»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52EF4-CD8D-6573-AB9A-B4B510B1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201" y="190355"/>
            <a:ext cx="3301230" cy="2270028"/>
          </a:xfrm>
          <a:prstGeom prst="rect">
            <a:avLst/>
          </a:prstGeom>
        </p:spPr>
      </p:pic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EF93DCB4-BF04-B5DA-4149-67D7D3D70E85}"/>
              </a:ext>
            </a:extLst>
          </p:cNvPr>
          <p:cNvSpPr/>
          <p:nvPr/>
        </p:nvSpPr>
        <p:spPr>
          <a:xfrm>
            <a:off x="6264879" y="2418423"/>
            <a:ext cx="5657832" cy="19791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Цели программы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1. Повышение комфортности проживания граждан в многоквартирных жилых домах.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2. Создание безопасных условий и увеличение сроков эксплуатации объектов коммунальной инфраструктуры.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3. Создание на территории Наволокского городского поселения благоприятных условий для жизни и отдыха жителей поселения.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4. Поддержка в решении жилищной проблемы молодых семей, признанных в установленном порядке, нуждающимися в улучшении жилищных условий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11275BFA-C107-5F70-655A-9EE72B1466A2}"/>
              </a:ext>
            </a:extLst>
          </p:cNvPr>
          <p:cNvSpPr/>
          <p:nvPr/>
        </p:nvSpPr>
        <p:spPr>
          <a:xfrm>
            <a:off x="6264879" y="1580178"/>
            <a:ext cx="3119648" cy="5913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– Администрация Наволокского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81049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02D52-3E24-5BF9-B28D-16B9B68B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56258CD-34D1-05AB-A916-B80BE7F08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18154"/>
              </p:ext>
            </p:extLst>
          </p:nvPr>
        </p:nvGraphicFramePr>
        <p:xfrm>
          <a:off x="157567" y="1673634"/>
          <a:ext cx="5995590" cy="2183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8682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845773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845773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805362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267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концертов,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307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посещений библиотек,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20 200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20 200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20 200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0492706"/>
                  </a:ext>
                </a:extLst>
              </a:tr>
              <a:tr h="41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занятий физкультурно-спортивной направленности,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1 600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6127899"/>
                  </a:ext>
                </a:extLst>
              </a:tr>
              <a:tr h="305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спортивных мероприятий,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8239993"/>
                  </a:ext>
                </a:extLst>
              </a:tr>
              <a:tr h="41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организованных мероприятий для детей и молодежи,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123638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B7F8FC3-F7C2-E23C-F657-E7DC1F4AA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32305"/>
              </p:ext>
            </p:extLst>
          </p:nvPr>
        </p:nvGraphicFramePr>
        <p:xfrm>
          <a:off x="181241" y="4090596"/>
          <a:ext cx="11741470" cy="2698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92747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1109709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31940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65 677,9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61 605,4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61 483,1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3989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Организация культурно-массовых мероприятий в границах Наволокского городского поселения»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43 814,8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39 699,4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39 684,4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«Библиотечно-информационное обслуживание населения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4 720,3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4 722,2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4 671,9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299301"/>
                  </a:ext>
                </a:extLst>
              </a:tr>
              <a:tr h="3989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«Обеспечение доступа к закрытым спортивным объектам Наволокского городского поселения (ФОК) для свободного пользования в течение ограниченного времени»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17 142,8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17 183,8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17 126,8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022981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«Обеспечение условий для развития физической культуры и массового спорта на территории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75607"/>
                  </a:ext>
                </a:extLst>
              </a:tr>
              <a:tr h="41764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«Организация работы с детьми и молодежью в Наволокском городском поселении»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1808013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0B2107-8077-C3D2-BF46-2D10233D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7" y="105364"/>
            <a:ext cx="11765144" cy="15202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ПРОГРАММА «Развитие культурной среды, физической культуры и спорта и совершенствование молодежной политики в  Наволокском городском поселении»</a:t>
            </a: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425FC4F5-A745-5556-1BE2-919C1A0E4BF2}"/>
              </a:ext>
            </a:extLst>
          </p:cNvPr>
          <p:cNvSpPr/>
          <p:nvPr/>
        </p:nvSpPr>
        <p:spPr>
          <a:xfrm>
            <a:off x="6244903" y="2551294"/>
            <a:ext cx="2941265" cy="1520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Цель программы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Обеспечение доступа, повышение качества и расширение спектра услуг, оказываемых населению в сфере культуры, библиотечного обслуживания и физической культуры и спорта</a:t>
            </a: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D82D4B86-AE85-888D-B211-1AE50C4BDF3B}"/>
              </a:ext>
            </a:extLst>
          </p:cNvPr>
          <p:cNvSpPr/>
          <p:nvPr/>
        </p:nvSpPr>
        <p:spPr>
          <a:xfrm>
            <a:off x="6244903" y="1602366"/>
            <a:ext cx="2901315" cy="9298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– Администрация Наволокского городского поселения, МБУ «Социальное объединение Наволокского городского поселения»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580960-14A9-6007-B2F1-3F68A06D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866" y="1625595"/>
            <a:ext cx="2716567" cy="21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8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14882-AB8C-C3BE-554A-1836A2A29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216B83F-0A29-9B81-DA01-0A389EA88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41745"/>
              </p:ext>
            </p:extLst>
          </p:nvPr>
        </p:nvGraphicFramePr>
        <p:xfrm>
          <a:off x="441652" y="3494486"/>
          <a:ext cx="9075209" cy="31200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4184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1166775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1066191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988059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26251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Целевые индикаторы программы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муниципальных служащих, прошедших обучение, чел.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Проведение мониторингов общественного мнения по вопросам проявления коррупции,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0492706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Обеспеченность сотрудников информационно-телекоммуникационным оборудованием и услугами,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6127899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Численность лиц, которым назначена муниципальная пенсия за выслугу лет, чел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8239993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Численность лиц, имеющих звание «Почетный гражданин Наволокского городского поселения», чел.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1236382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Полнота обеспечения деятельности Администрации Наволокского городского поселения,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2868098"/>
                  </a:ext>
                </a:extLst>
              </a:tr>
              <a:tr h="38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МФЦ, осуществляющих деятельность на территории Наволокского городского поселения, ед.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622512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FCB743-BC9C-DDC6-E68C-F1374750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7" y="105364"/>
            <a:ext cx="10344716" cy="1474861"/>
          </a:xfrm>
        </p:spPr>
        <p:txBody>
          <a:bodyPr>
            <a:noAutofit/>
          </a:bodyPr>
          <a:lstStyle/>
          <a:p>
            <a:r>
              <a:rPr lang="ru-RU" sz="3200" dirty="0"/>
              <a:t>ПРОГРАММА «Повышение эффективности деятельности органов местного самоуправления Наволокского городского поселения»</a:t>
            </a: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661BEB44-6B23-E8EE-7A5E-51CADF418722}"/>
              </a:ext>
            </a:extLst>
          </p:cNvPr>
          <p:cNvSpPr/>
          <p:nvPr/>
        </p:nvSpPr>
        <p:spPr>
          <a:xfrm>
            <a:off x="4428839" y="2204623"/>
            <a:ext cx="5088021" cy="9733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Цели программы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1. Повышение эффективности деятельности Администрации.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2. Повышение качества и доступности муниципальных услуг.</a:t>
            </a: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3CD40-AA57-496A-C59C-FF2CC9B1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3" y="1683347"/>
            <a:ext cx="3018408" cy="1680167"/>
          </a:xfrm>
          <a:prstGeom prst="rect">
            <a:avLst/>
          </a:prstGeom>
        </p:spPr>
      </p:pic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337D5E6C-FA21-BFB4-BEB2-402545E80F9F}"/>
              </a:ext>
            </a:extLst>
          </p:cNvPr>
          <p:cNvSpPr/>
          <p:nvPr/>
        </p:nvSpPr>
        <p:spPr>
          <a:xfrm>
            <a:off x="4446596" y="1622636"/>
            <a:ext cx="5070265" cy="4658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Исполнитель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– Администрация Наволокского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03129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D5750-828D-1220-BEF9-B299C589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CA82B82-AE6E-BDA7-CF9E-31D8040CA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45007"/>
              </p:ext>
            </p:extLst>
          </p:nvPr>
        </p:nvGraphicFramePr>
        <p:xfrm>
          <a:off x="157567" y="2259780"/>
          <a:ext cx="8675715" cy="43008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79691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983950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892115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819959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4749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 бюджета Наволокского городского поселения на реализацию программы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Программа всего, в том числе подпрограмма</a:t>
                      </a:r>
                      <a:r>
                        <a:rPr lang="ru-RU" sz="1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(тыс.руб.)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21 597,7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20 171,5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20 264,4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45583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Подпрограмма «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Кадровое обеспечение и повышение квалификации муниципальных служащих»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  <a:tr h="33626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«Противодействие коррупции»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299301"/>
                  </a:ext>
                </a:extLst>
              </a:tr>
              <a:tr h="45583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«Информационное и программное обеспечение органов местного самоуправления»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1 293,3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1 153,6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1 190,3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022981"/>
                  </a:ext>
                </a:extLst>
              </a:tr>
              <a:tr h="85545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«Дополнительное пенсионное обеспечение лиц, замещавших муниципальные должности Наволокского городского поселения и должности муниципальной службы в органах местного самоуправления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550,9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550,9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550,9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75607"/>
                  </a:ext>
                </a:extLst>
              </a:tr>
              <a:tr h="5058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«Предоставление социальных гарантий лицам, удостоенным звания «Почетный гражданин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174,0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174,0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174,0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1808013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«Обеспечение деятельности исполнительно-распорядительного органа Наволокского городского поселения»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18 284,7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16 998,2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17 054,4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8475805"/>
                  </a:ext>
                </a:extLst>
              </a:tr>
              <a:tr h="45583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- Подпрограмма «Повышение качества и доступности предоставления государственных и муниципальных услуг»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1 282,8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1 282,8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1 282,8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6116441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A7C49C-B1C9-B369-A8C7-B24AE77A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7" y="105364"/>
            <a:ext cx="8125299" cy="956383"/>
          </a:xfrm>
        </p:spPr>
        <p:txBody>
          <a:bodyPr>
            <a:noAutofit/>
          </a:bodyPr>
          <a:lstStyle/>
          <a:p>
            <a:r>
              <a:rPr lang="ru-RU" sz="3000" dirty="0"/>
              <a:t>ПРОГРАММА «Повышение эффективности деятельности органов местного самоуправления Наволокского городского поселения»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5FE50-28D5-9A80-4794-754B20E22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484" y="105364"/>
            <a:ext cx="3151572" cy="22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A6508-A8EF-8DB9-2723-DD25721AD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F4111-48F2-EB12-F6FC-F913FAB0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1" y="228274"/>
            <a:ext cx="9980729" cy="648896"/>
          </a:xfrm>
        </p:spPr>
        <p:txBody>
          <a:bodyPr>
            <a:normAutofit fontScale="90000"/>
          </a:bodyPr>
          <a:lstStyle/>
          <a:p>
            <a:r>
              <a:rPr lang="ru-RU" dirty="0"/>
              <a:t>НЕПРОГРАММНЫЕ НАПРАВЛЕНИЯ ДЕЯТЕЛЬНОСТИ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D468B72-FCD0-7EF8-1A45-EAE17CD54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99848"/>
              </p:ext>
            </p:extLst>
          </p:nvPr>
        </p:nvGraphicFramePr>
        <p:xfrm>
          <a:off x="370634" y="877170"/>
          <a:ext cx="8755611" cy="59085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34759">
                  <a:extLst>
                    <a:ext uri="{9D8B030D-6E8A-4147-A177-3AD203B41FA5}">
                      <a16:colId xmlns:a16="http://schemas.microsoft.com/office/drawing/2014/main" val="3441187091"/>
                    </a:ext>
                  </a:extLst>
                </a:gridCol>
                <a:gridCol w="993011">
                  <a:extLst>
                    <a:ext uri="{9D8B030D-6E8A-4147-A177-3AD203B41FA5}">
                      <a16:colId xmlns:a16="http://schemas.microsoft.com/office/drawing/2014/main" val="1989451511"/>
                    </a:ext>
                  </a:extLst>
                </a:gridCol>
                <a:gridCol w="900331">
                  <a:extLst>
                    <a:ext uri="{9D8B030D-6E8A-4147-A177-3AD203B41FA5}">
                      <a16:colId xmlns:a16="http://schemas.microsoft.com/office/drawing/2014/main" val="1066050164"/>
                    </a:ext>
                  </a:extLst>
                </a:gridCol>
                <a:gridCol w="827510">
                  <a:extLst>
                    <a:ext uri="{9D8B030D-6E8A-4147-A177-3AD203B41FA5}">
                      <a16:colId xmlns:a16="http://schemas.microsoft.com/office/drawing/2014/main" val="1080280478"/>
                    </a:ext>
                  </a:extLst>
                </a:gridCol>
              </a:tblGrid>
              <a:tr h="3244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2027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2028 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5606658"/>
                  </a:ext>
                </a:extLst>
              </a:tr>
              <a:tr h="2718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Непрограммные мероприятия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2 443,2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2 406,1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2 755,6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496683"/>
                  </a:ext>
                </a:extLst>
              </a:tr>
              <a:tr h="41054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Обеспечение функционирования органов местного самоуправления Наволокского городского поселения  (Совета Наволокского городского поселения)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868,3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849,1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849,1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815817"/>
                  </a:ext>
                </a:extLst>
              </a:tr>
              <a:tr h="42473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Организация и проведение мероприятий, связанных с государственными праздниками, юбилейными датами и памятными датами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237,5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246,5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255,9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5195566"/>
                  </a:ext>
                </a:extLst>
              </a:tr>
              <a:tr h="42755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Выплаты премий и материального вознаграждения к Почетным грамотам и других премий 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299301"/>
                  </a:ext>
                </a:extLst>
              </a:tr>
              <a:tr h="42184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Уплата членских взносов в Ассоциацию «Совет муниципальных образований Ивановской области» 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95,8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022981"/>
                  </a:ext>
                </a:extLst>
              </a:tr>
              <a:tr h="221012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Исполнение судебных актов по искам к Наволокскому городскому поселению о возмещении вреда, причиненного незаконными действиями (бездействием) органов местного самоуправления Наволокского городского поселения или их должностных лиц, в том числе в результате издания органами местного самоуправления Наволокского городского поселения актов, не соответствующих закону или иному нормативному правовому акту, а также судебных актов по иным искам о взыскании денежных средств за счет казны Наволокского городского поселения (за исключением судебных актов о взыскании денежных средств в порядке субсидиарной ответственности главных распорядителей средств бюджета Наволокского городского поселения), судебных актов о присуждении компенсации за нарушение права на исполнение судебного акта в разумный срок за счет средств бюджета Наволокского городского поселения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75607"/>
                  </a:ext>
                </a:extLst>
              </a:tr>
              <a:tr h="77046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Оплата расходов, связанных с перевозкой тел военнослужащих, погибших при выполнении задач в ходе специальной военной операции на территориях Украины, Донецкой Народной Республики, Луганской Народной Республики, Запорожской и Херсонской областей, к месту захоронения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1808013"/>
                  </a:ext>
                </a:extLst>
              </a:tr>
              <a:tr h="59196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51437" marR="51437" marT="25728" marB="2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1 139,4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1 268,3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1 608,4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847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23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EB155-8754-9E42-B156-CFDCFC2D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15901-D922-638F-8C6F-27808E38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1" y="228273"/>
            <a:ext cx="9980729" cy="1032355"/>
          </a:xfrm>
        </p:spPr>
        <p:txBody>
          <a:bodyPr>
            <a:normAutofit fontScale="90000"/>
          </a:bodyPr>
          <a:lstStyle/>
          <a:p>
            <a:r>
              <a:rPr lang="ru-RU" dirty="0"/>
              <a:t>МУНИЦИПАЛЬНЫЙ ДОЛГ </a:t>
            </a:r>
            <a:br>
              <a:rPr lang="ru-RU" dirty="0"/>
            </a:br>
            <a:r>
              <a:rPr lang="ru-RU" dirty="0"/>
              <a:t>НАВОЛОКСКОГО ГОРОДСКОГО ПОСЕЛЕНИЯ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6C0900-C5D3-86F7-1F0E-404E2B6EEC0A}"/>
              </a:ext>
            </a:extLst>
          </p:cNvPr>
          <p:cNvSpPr/>
          <p:nvPr/>
        </p:nvSpPr>
        <p:spPr>
          <a:xfrm flipH="1">
            <a:off x="5908672" y="2607482"/>
            <a:ext cx="503749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Верхний предел внутреннего долга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Наволокского городского поселения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1 января 2027 года – 0,0 тыс. рублей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1 января 2028 года - 0,0 тыс. рублей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1 января 2029 года - 0,0 тыс. рублей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877ECB-3BD3-E50D-D580-138F01CC2378}"/>
              </a:ext>
            </a:extLst>
          </p:cNvPr>
          <p:cNvSpPr/>
          <p:nvPr/>
        </p:nvSpPr>
        <p:spPr>
          <a:xfrm flipH="1">
            <a:off x="5908673" y="4919856"/>
            <a:ext cx="503749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обслуживание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долга Наволокского городского поселения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2026 год – 0,0 тыс. рублей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2027 год - 0,0 тыс. рублей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2028 год - 0,0 тыс. рублей</a:t>
            </a: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2E58E6FD-AD1D-A53A-A0AB-4DBAD87252DB}"/>
              </a:ext>
            </a:extLst>
          </p:cNvPr>
          <p:cNvSpPr/>
          <p:nvPr/>
        </p:nvSpPr>
        <p:spPr>
          <a:xfrm>
            <a:off x="219749" y="1581231"/>
            <a:ext cx="5311040" cy="13234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долговой политики - обеспечение финансовой стабильности и эффективное управление муниципальным долгом Наволокского городского поселения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4E91C42-080F-4B0C-E64D-03BE16E20843}"/>
              </a:ext>
            </a:extLst>
          </p:cNvPr>
          <p:cNvSpPr/>
          <p:nvPr/>
        </p:nvSpPr>
        <p:spPr>
          <a:xfrm>
            <a:off x="219749" y="3660085"/>
            <a:ext cx="5311040" cy="13234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долговой политики – сохранение отсутствия муниципального долга Наволокского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904999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A76E3-EF07-1AA9-A00B-9528B61C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337B-F40A-198F-ADE8-B5AF579A4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294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14FDB-C494-AF50-1AB2-F039BCD3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376844"/>
            <a:ext cx="7036067" cy="5471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ЧТО ТАКОЕ БЮДЖЕТ ДЛЯ ГРАЖДАН?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EE2A04-10CC-1A4B-4E24-3A44D247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883" y="1015465"/>
            <a:ext cx="9423134" cy="2526632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Бюджет для граждан - информационный сборник, который знакомит с основными положениями главного финансового документа Наволокского городского поселения – бюджета поселения на 2026 год и на плановый период 2027 и 2028 годов.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 Бюджет для граждан нацелен на широкий круг пользователей – всех граждан Наволокского городского поселения, интересы которых в той или иной мере затронуты бюджетом поселения.</a:t>
            </a:r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CC4E9D6-4C64-5554-BDCE-89E23F63587C}"/>
              </a:ext>
            </a:extLst>
          </p:cNvPr>
          <p:cNvSpPr txBox="1">
            <a:spLocks/>
          </p:cNvSpPr>
          <p:nvPr/>
        </p:nvSpPr>
        <p:spPr>
          <a:xfrm>
            <a:off x="262304" y="3248476"/>
            <a:ext cx="4339357" cy="587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/>
              <a:t>ЧТО ТАКОЕ БЮДЖЕТ?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6911FC93-AE37-06A3-CAC7-72FEFC1C71AB}"/>
              </a:ext>
            </a:extLst>
          </p:cNvPr>
          <p:cNvSpPr txBox="1">
            <a:spLocks/>
          </p:cNvSpPr>
          <p:nvPr/>
        </p:nvSpPr>
        <p:spPr>
          <a:xfrm>
            <a:off x="4880009" y="1336196"/>
            <a:ext cx="4504625" cy="532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500" kern="100" dirty="0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23EE4-7DC9-FE55-2B62-F341481DBAD4}"/>
              </a:ext>
            </a:extLst>
          </p:cNvPr>
          <p:cNvSpPr txBox="1"/>
          <p:nvPr/>
        </p:nvSpPr>
        <p:spPr>
          <a:xfrm>
            <a:off x="336883" y="3995678"/>
            <a:ext cx="9423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    Бюджет (от старо нормандского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</a:rPr>
              <a:t>buogette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 - сумка, кошелек, мешок с деньгами) -  план доходов и расходов определённого объекта (семьи, бизнеса,  организации, государства и т.д.), устанавливаемый на определённый период  времени.</a:t>
            </a:r>
          </a:p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</a:rPr>
              <a:t>Бюджет поселения</a:t>
            </a:r>
          </a:p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Важнейший финансовый документ поселения, предназначенный  для финансового обеспечения задач и функций местного самоуправления.</a:t>
            </a:r>
          </a:p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</a:rPr>
              <a:t>Семейный бюджет</a:t>
            </a:r>
          </a:p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План доходов и расходов семьи на определенный промежуток времени.</a:t>
            </a:r>
          </a:p>
          <a:p>
            <a:pPr algn="just"/>
            <a:r>
              <a:rPr lang="ru-RU" sz="1500" b="1" u="sng" dirty="0">
                <a:solidFill>
                  <a:schemeClr val="accent2">
                    <a:lumMod val="50000"/>
                  </a:schemeClr>
                </a:solidFill>
              </a:rPr>
              <a:t>Бюджет организации</a:t>
            </a:r>
          </a:p>
          <a:p>
            <a:pPr algn="just"/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Календарный	план  доходов	и	расходов	организации,  сформулированный в стоимостных и количественных величинах для принятия решений, планирования и  контроля в процессе управления деятельностью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37970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254B5-890C-1638-28F3-4E7DA283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БЮДЖЕТА НАВОЛОКСКОГО ГОРОДСКОГО ПОСЕЛЕНИЯ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10C605-F281-CCDB-0158-59793BBD7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261" y="1930400"/>
            <a:ext cx="9365381" cy="4557027"/>
          </a:xfrm>
          <a:noFill/>
        </p:spPr>
        <p:txBody>
          <a:bodyPr/>
          <a:lstStyle/>
          <a:p>
            <a:pPr marL="12700" marR="5080" lvl="0" indent="-63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-1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ДОХОДЫ </a:t>
            </a:r>
            <a:r>
              <a:rPr kumimoji="0" lang="ru-RU" sz="1800" b="1" i="0" u="sng" strike="noStrike" kern="1200" cap="none" spc="-1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sng" strike="noStrike" kern="1200" cap="none" spc="-8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БЮДЖЕТА </a:t>
            </a:r>
            <a:r>
              <a:rPr kumimoji="0" lang="ru-RU" sz="1800" b="1" i="0" u="sng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sng" strike="noStrike" kern="1200" cap="none" spc="-19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ПОСЕЛЕНИЯ  </a:t>
            </a:r>
            <a:r>
              <a:rPr kumimoji="0" lang="ru-RU" sz="1800" b="0" i="0" u="none" strike="noStrike" kern="1200" cap="none" spc="-19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 денежные средства, поступающие в  бюджет поселения в безвозмездном и  безвозвратном порядке в соответствии с  законодательством Российской Федерации:</a:t>
            </a:r>
          </a:p>
          <a:p>
            <a:pPr marL="177165" marR="5080" lvl="0" indent="-165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-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lang="ru-RU" sz="1800" b="0" i="1" u="sng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lang="ru-RU" sz="1800" b="0" i="1" u="sng" strike="noStrike" kern="1200" cap="none" spc="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lang="ru-RU" sz="1800" b="0" i="1" u="sng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800" b="0" i="1" u="sng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lang="ru-RU" sz="1800" b="0" i="1" u="sng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овые  </a:t>
            </a:r>
            <a:r>
              <a:rPr kumimoji="0" lang="ru-RU" sz="1800" b="0" i="1" u="sng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доходы </a:t>
            </a:r>
            <a:r>
              <a:rPr kumimoji="0" lang="ru-RU" sz="1800" b="0" i="0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поступления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уплаты налогов, установленных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Налоговым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кодексом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Российской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Федерации </a:t>
            </a:r>
            <a:r>
              <a:rPr kumimoji="0" lang="ru-RU" sz="1600" b="0" i="0" u="none" strike="noStrike" kern="1200" cap="none" spc="-409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(налог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доходы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физических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лиц,</a:t>
            </a:r>
            <a:r>
              <a:rPr kumimoji="0" lang="ru-RU" sz="1600" b="0" i="0" u="none" strike="noStrike" kern="1200" cap="none" spc="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акцизы, 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единый сельскохозяйственный налог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налог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имущество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физических </a:t>
            </a:r>
            <a:r>
              <a:rPr kumimoji="0" lang="ru-RU" sz="16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лиц, земельный налог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).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5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1" u="sng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lang="ru-RU" sz="1800" i="1" u="sng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lang="ru-RU" sz="180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800" i="1" u="sng" strike="noStrike" kern="1200" cap="none" spc="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lang="ru-RU" sz="1800" i="1" u="sng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800" i="1" u="sng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lang="ru-RU" sz="1800" i="1" u="sng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овые  </a:t>
            </a:r>
            <a:r>
              <a:rPr kumimoji="0" lang="ru-RU" sz="1800" i="1" u="sng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доходы </a:t>
            </a:r>
            <a:r>
              <a:rPr kumimoji="0" lang="ru-RU" sz="1800" i="1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поступления от использования имущества, находящегося в государственной и муниципальной собственности, поступления от продажи материальных и нематериальных активов.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5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  <a:latin typeface="Microsoft Sans Serif"/>
                <a:cs typeface="Microsoft Sans Serif"/>
              </a:rPr>
              <a:t>Безвозмездные перечисления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- </a:t>
            </a:r>
            <a:r>
              <a:rPr kumimoji="0" lang="ru-RU" sz="1600" b="0" i="1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600" b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поступления от других	бюджетов бюджетной  системы, граждан и организаций, (межбюджетные трансферты в виде дотаций, субвенций, субсидий, иных межбюджетных трансфертов, поступления от  юридических и физических лиц, кроме  налоговых и неналоговых доходов).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03530" marR="5080" lvl="0" indent="-2914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1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77165" marR="5080" lvl="0" indent="-165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0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700F5-8AB6-64E4-FE75-72940F6D4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AE9B9-A16D-39EF-AD5D-966BD08D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БЮДЖЕТА НАВОЛОКСКОГО ГОРОДСКОГО ПОСЕЛЕНИЯ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3D29D5-A387-6842-4039-5294D14CC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261" y="2036011"/>
            <a:ext cx="9365381" cy="2785978"/>
          </a:xfrm>
          <a:noFill/>
        </p:spPr>
        <p:txBody>
          <a:bodyPr>
            <a:normAutofit/>
          </a:bodyPr>
          <a:lstStyle/>
          <a:p>
            <a:pPr marL="12700" marR="5080" lvl="0" indent="-6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spc="-130" dirty="0">
                <a:solidFill>
                  <a:schemeClr val="accent1">
                    <a:lumMod val="50000"/>
                  </a:schemeClr>
                </a:solidFill>
                <a:latin typeface="Microsoft Sans Serif"/>
                <a:cs typeface="Microsoft Sans Serif"/>
              </a:rPr>
              <a:t>РАСХОДЫ</a:t>
            </a:r>
            <a:r>
              <a:rPr kumimoji="0" lang="ru-RU" sz="1800" b="1" i="0" u="sng" strike="noStrike" kern="1200" cap="none" spc="-1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sng" strike="noStrike" kern="1200" cap="none" spc="-1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sng" strike="noStrike" kern="1200" cap="none" spc="-8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БЮДЖЕТА </a:t>
            </a:r>
            <a:r>
              <a:rPr kumimoji="0" lang="ru-RU" sz="1800" b="1" i="0" u="sng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sng" strike="noStrike" kern="1200" cap="none" spc="-19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ПОСЕЛЕНИЯ  </a:t>
            </a:r>
            <a:r>
              <a:rPr kumimoji="0" lang="ru-RU" sz="1800" b="0" i="0" u="none" strike="noStrike" kern="1200" cap="none" spc="-19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направляемые органами местного самоуправления из бюджета поселения на решение вопросов местного значения:</a:t>
            </a:r>
          </a:p>
          <a:p>
            <a:pPr marL="12700" marR="5080" lvl="0" indent="-6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sng" spc="-5" dirty="0">
                <a:solidFill>
                  <a:schemeClr val="accent1">
                    <a:lumMod val="50000"/>
                  </a:schemeClr>
                </a:solidFill>
                <a:latin typeface="Microsoft Sans Serif"/>
                <a:cs typeface="Microsoft Sans Serif"/>
              </a:rPr>
              <a:t>Социальные расходы </a:t>
            </a:r>
            <a:r>
              <a:rPr kumimoji="0" lang="ru-RU" sz="1800" b="0" i="0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расходы социального характера, к которым относятся расходы на образование, культуру, социальную политику, физкультуру и спорт.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1" u="sng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Другие расходы </a:t>
            </a:r>
            <a:r>
              <a:rPr kumimoji="0" lang="ru-RU" sz="1800" i="1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расходы на жилищно-коммунальное хозяйство, национальную оборону, национальную безопасность и правоохранительную деятельность, общегосударственные вопросы, охрану окружающей среды и другие.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5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03530" marR="5080" lvl="0" indent="-2914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1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77165" marR="5080" lvl="0" indent="-165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0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7F774D-E05E-EBF7-9C0B-7615F49F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BF5FE-86F1-7997-1971-B53E2D0E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СБАЛАНСИРОВАННОСТЬ МУНИЦИПАЛЬНОГО БЮДЖЕТА</a:t>
            </a:r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F2DCDB98-9A61-4201-6686-DDD0DC38F57F}"/>
              </a:ext>
            </a:extLst>
          </p:cNvPr>
          <p:cNvGrpSpPr/>
          <p:nvPr/>
        </p:nvGrpSpPr>
        <p:grpSpPr>
          <a:xfrm>
            <a:off x="677334" y="2473615"/>
            <a:ext cx="647700" cy="588645"/>
            <a:chOff x="684276" y="5931408"/>
            <a:chExt cx="647700" cy="588645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B382B68C-5DC0-FFB8-F83A-B09E5A23AD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6" y="5931408"/>
              <a:ext cx="647699" cy="588263"/>
            </a:xfrm>
            <a:prstGeom prst="rect">
              <a:avLst/>
            </a:prstGeom>
          </p:spPr>
        </p:pic>
        <p:pic>
          <p:nvPicPr>
            <p:cNvPr id="11" name="object 4">
              <a:extLst>
                <a:ext uri="{FF2B5EF4-FFF2-40B4-BE49-F238E27FC236}">
                  <a16:creationId xmlns:a16="http://schemas.microsoft.com/office/drawing/2014/main" id="{E7299B44-D6B7-4EFC-5668-FAA574F12D1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" y="5943600"/>
              <a:ext cx="568452" cy="5044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8660071-5A2C-085C-1013-F06753783BC8}"/>
              </a:ext>
            </a:extLst>
          </p:cNvPr>
          <p:cNvSpPr txBox="1"/>
          <p:nvPr/>
        </p:nvSpPr>
        <p:spPr>
          <a:xfrm>
            <a:off x="1264074" y="2412982"/>
            <a:ext cx="6097604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0650" lvl="0" indent="0" defTabSz="914400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БЕЗДЕФИЦИТНЫЙ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БЮДЖЕТ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120650" lvl="0" indent="0" defTabSz="914400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7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lang="ru-RU" sz="1400" b="0" i="0" u="none" strike="noStrike" kern="1200" cap="none" spc="-3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7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равн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655B25E8-1755-96AC-4523-0DAA121C47F8}"/>
              </a:ext>
            </a:extLst>
          </p:cNvPr>
          <p:cNvGrpSpPr/>
          <p:nvPr/>
        </p:nvGrpSpPr>
        <p:grpSpPr>
          <a:xfrm>
            <a:off x="1838581" y="3654019"/>
            <a:ext cx="608330" cy="588645"/>
            <a:chOff x="716280" y="6822947"/>
            <a:chExt cx="608330" cy="588645"/>
          </a:xfrm>
        </p:grpSpPr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4D66E9A5-FAD3-C5EC-082E-E04BF4F65B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" y="6822947"/>
              <a:ext cx="608076" cy="588263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F75789BA-10A3-5DBF-1315-02296EA077B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" y="6835139"/>
              <a:ext cx="528828" cy="50444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242156-2E2A-3BBA-F208-0937BDBBF200}"/>
              </a:ext>
            </a:extLst>
          </p:cNvPr>
          <p:cNvSpPr txBox="1"/>
          <p:nvPr/>
        </p:nvSpPr>
        <p:spPr>
          <a:xfrm>
            <a:off x="2454277" y="3548040"/>
            <a:ext cx="609760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" marR="18478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ДЕФИЦИТ,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РАСХОДЫ</a:t>
            </a:r>
            <a:r>
              <a:rPr kumimoji="0" lang="ru-RU" sz="1800" b="1" i="0" u="none" strike="noStrike" kern="1200" cap="none" spc="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ПРЕВЫШАЮТ </a:t>
            </a:r>
            <a:r>
              <a:rPr kumimoji="0" lang="ru-RU" sz="1800" b="1" i="0" u="none" strike="noStrike" kern="1200" cap="none" spc="-484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ДОХОДЫ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97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нео</a:t>
            </a:r>
            <a:r>
              <a:rPr kumimoji="0" lang="ru-RU" sz="1400" b="0" i="0" u="none" strike="noStrike" kern="1200" cap="none" spc="-1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lang="ru-RU" sz="1400" b="0" i="0" u="none" strike="noStrike" kern="1200" cap="none" spc="-8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lang="ru-RU" sz="1400" b="0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ди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и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1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6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1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lang="ru-RU" sz="1400" b="0" i="0" u="none" strike="noStrike" kern="1200" cap="none" spc="-3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ыт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я</a:t>
            </a:r>
            <a:r>
              <a:rPr kumimoji="0" lang="ru-RU" sz="1400" b="0" i="0" u="none" strike="noStrike" kern="1200" cap="none" spc="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дефи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ц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3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8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9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  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6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lang="ru-RU" sz="1400" b="0" i="0" u="none" strike="noStrike" kern="1200" cap="none" spc="-1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lang="ru-RU" sz="1400" b="0" i="0" u="none" strike="noStrike" kern="1200" cap="none" spc="-1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lang="ru-RU" sz="1400" b="0" i="0" u="none" strike="noStrike" kern="1200" cap="none" spc="-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400" b="0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6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lang="ru-RU" sz="1400" b="0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lang="ru-RU" sz="1400" b="0" i="0" u="none" strike="noStrike" kern="1200" cap="none" spc="-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lang="ru-RU" sz="1400" b="0" i="0" u="none" strike="noStrike" kern="1200" cap="none" spc="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lang="ru-RU" sz="1400" b="0" i="0" u="none" strike="noStrike" kern="1200" cap="none" spc="-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  в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3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долг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1" name="object 5">
            <a:extLst>
              <a:ext uri="{FF2B5EF4-FFF2-40B4-BE49-F238E27FC236}">
                <a16:creationId xmlns:a16="http://schemas.microsoft.com/office/drawing/2014/main" id="{3C86C3E1-949D-E126-1AD8-B9E61CA3F1AE}"/>
              </a:ext>
            </a:extLst>
          </p:cNvPr>
          <p:cNvGrpSpPr/>
          <p:nvPr/>
        </p:nvGrpSpPr>
        <p:grpSpPr>
          <a:xfrm>
            <a:off x="3062758" y="4938963"/>
            <a:ext cx="609600" cy="586740"/>
            <a:chOff x="694944" y="7932419"/>
            <a:chExt cx="609600" cy="586740"/>
          </a:xfrm>
        </p:grpSpPr>
        <p:pic>
          <p:nvPicPr>
            <p:cNvPr id="22" name="object 6">
              <a:extLst>
                <a:ext uri="{FF2B5EF4-FFF2-40B4-BE49-F238E27FC236}">
                  <a16:creationId xmlns:a16="http://schemas.microsoft.com/office/drawing/2014/main" id="{3538C378-F91F-19F0-1696-0D6E003E06C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4" y="7932419"/>
              <a:ext cx="609600" cy="586740"/>
            </a:xfrm>
            <a:prstGeom prst="rect">
              <a:avLst/>
            </a:prstGeom>
          </p:spPr>
        </p:pic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88340526-AB2F-EC25-2C4D-59832B4B00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64" y="7944611"/>
              <a:ext cx="530352" cy="50444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AC059E1-2282-82D9-2549-292F5181CB1F}"/>
              </a:ext>
            </a:extLst>
          </p:cNvPr>
          <p:cNvSpPr txBox="1"/>
          <p:nvPr/>
        </p:nvSpPr>
        <p:spPr>
          <a:xfrm>
            <a:off x="3672358" y="4910989"/>
            <a:ext cx="6359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ПРОФИЦИТ,</a:t>
            </a: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ДОХОДЫ</a:t>
            </a: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ПРЕВЫШАЮТ </a:t>
            </a: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РАСХОДЫ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5176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можно </a:t>
            </a:r>
            <a:r>
              <a:rPr kumimoji="0" lang="ru-RU" sz="1400" b="0" i="0" u="none" strike="noStrike" kern="1200" cap="none" spc="-3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накапливать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резервы, 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погашать</a:t>
            </a:r>
            <a:r>
              <a:rPr kumimoji="0" lang="ru-RU" sz="1400" b="0" i="0" u="none" strike="noStrike" kern="1200" cap="none" spc="-7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имеющиеся </a:t>
            </a:r>
            <a:r>
              <a:rPr kumimoji="0" lang="ru-RU" sz="1400" b="0" i="0" u="none" strike="noStrike" kern="1200" cap="none" spc="-35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долги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06324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491CA-C2CD-8FC8-8970-D91A51AD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8675"/>
            <a:ext cx="4184035" cy="1991913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ЧЕМ ОСНОВЫВАЕТСЯ СОСТАВЛЕНИЕ ПРОЕКТА БЮДЖЕТА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DA4385-A484-708E-80CC-29C46627A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27063"/>
            <a:ext cx="4184034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Составление проекта бюджета обеспечивает Администрация Наволокского городского поселения.</a:t>
            </a:r>
          </a:p>
          <a:p>
            <a:r>
              <a:rPr lang="ru-RU" dirty="0"/>
              <a:t>Непосредственное составление проекта бюджета осуществляет финансово-бухгалтерский отдел Администрации Наволокского городского поселения</a:t>
            </a:r>
          </a:p>
          <a:p>
            <a:r>
              <a:rPr lang="ru-RU" dirty="0"/>
              <a:t>Проект бюджета поселения утверждается решением Совета Наволокского городского поселения сроком на три года – очередной финансовый год и плановый период.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2BFACB6-1039-458E-BD2F-FA8CD9650F88}"/>
              </a:ext>
            </a:extLst>
          </p:cNvPr>
          <p:cNvSpPr/>
          <p:nvPr/>
        </p:nvSpPr>
        <p:spPr>
          <a:xfrm>
            <a:off x="677333" y="2210539"/>
            <a:ext cx="5057641" cy="66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Послание Президента Российской Федерации Федеральному Собранию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843943-6F93-2402-7385-4BF27943DADB}"/>
              </a:ext>
            </a:extLst>
          </p:cNvPr>
          <p:cNvSpPr/>
          <p:nvPr/>
        </p:nvSpPr>
        <p:spPr>
          <a:xfrm>
            <a:off x="677334" y="3009529"/>
            <a:ext cx="5057640" cy="665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Указ президента Российской Федерации от 07.05.2024 №309 «О национальных целях развития Российской Федерации на период до 2030 года и на перспективу»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2ACF312-6DA4-46E8-6330-D7D3C0B8D858}"/>
              </a:ext>
            </a:extLst>
          </p:cNvPr>
          <p:cNvSpPr/>
          <p:nvPr/>
        </p:nvSpPr>
        <p:spPr>
          <a:xfrm>
            <a:off x="677334" y="3835152"/>
            <a:ext cx="5057640" cy="665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Основные направления бюджетной и налоговой политики Наволокского городского поселения на 2026 год и плановый 2027 и 2028 годов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56E185-CDEC-12A3-9DC8-D398BB7321B8}"/>
              </a:ext>
            </a:extLst>
          </p:cNvPr>
          <p:cNvSpPr/>
          <p:nvPr/>
        </p:nvSpPr>
        <p:spPr>
          <a:xfrm>
            <a:off x="677334" y="4625266"/>
            <a:ext cx="5057640" cy="665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Прогноз социально-экономического развития Наволокского городского поселения на 2026 год и плановый период 2027 и 2028 годов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3BC6915-4996-B946-6975-CEA1AD4D1E7D}"/>
              </a:ext>
            </a:extLst>
          </p:cNvPr>
          <p:cNvSpPr/>
          <p:nvPr/>
        </p:nvSpPr>
        <p:spPr>
          <a:xfrm>
            <a:off x="677334" y="5442011"/>
            <a:ext cx="5057640" cy="66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Муниципальные программы Наволокского городского поселения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9F9025F-8676-B513-BFB7-BD32978FDF36}"/>
              </a:ext>
            </a:extLst>
          </p:cNvPr>
          <p:cNvSpPr txBox="1">
            <a:spLocks/>
          </p:cNvSpPr>
          <p:nvPr/>
        </p:nvSpPr>
        <p:spPr>
          <a:xfrm>
            <a:off x="6096000" y="173528"/>
            <a:ext cx="4184035" cy="19919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КТО ЗАНИМАЕТСЯ СОСТАВЛЕНИЕМ ПРОЕКТА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23034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954AC9-B6DA-F06A-DB63-5537A496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70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ПРОГНОЗНЫХ ПОКАЗАТЕЛЕЙ СОЦИАЛЬНО-ЭКОНОМИЧЕСКОГО РАЗВИТИЯ НАВОЛОКСКОГО ГОРОДСКОГО ПОСЕЛЕНИЯ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5E41CC1-86BA-F502-D032-53FF842BC6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4416015"/>
              </p:ext>
            </p:extLst>
          </p:nvPr>
        </p:nvGraphicFramePr>
        <p:xfrm>
          <a:off x="677863" y="2160588"/>
          <a:ext cx="4183062" cy="420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A7715A4-3D6E-1C0D-AE44-6D0E570019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5011641"/>
              </p:ext>
            </p:extLst>
          </p:nvPr>
        </p:nvGraphicFramePr>
        <p:xfrm>
          <a:off x="5494337" y="1930400"/>
          <a:ext cx="4612189" cy="443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4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C1373F-B46C-EB02-061C-F7149508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06B02F8-039E-97FE-A731-7ED2E2B6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70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ПРОГНОЗНЫХ ПОКАЗАТЕЛЕЙ СОЦИАЛЬНО-ЭКОНОМИЧЕСКОГО РАЗВИТИЯ НАВОЛОКСКОГО ГОРОДСКОГО ПОСЕЛЕНИЯ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CAFE996-6C8D-C153-52F8-5A11A5EB8D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4951122"/>
              </p:ext>
            </p:extLst>
          </p:nvPr>
        </p:nvGraphicFramePr>
        <p:xfrm>
          <a:off x="677334" y="4589755"/>
          <a:ext cx="3415272" cy="210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AD8BC663-5BBC-4684-66A8-3C294A19C5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4028824"/>
              </p:ext>
            </p:extLst>
          </p:nvPr>
        </p:nvGraphicFramePr>
        <p:xfrm>
          <a:off x="4549805" y="4545366"/>
          <a:ext cx="3932567" cy="231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B965A92E-CAC7-740A-6860-761CFD359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405077"/>
              </p:ext>
            </p:extLst>
          </p:nvPr>
        </p:nvGraphicFramePr>
        <p:xfrm>
          <a:off x="8187316" y="2027774"/>
          <a:ext cx="3669298" cy="447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BA393F7-2A04-CA92-C1B1-F1898446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927897"/>
              </p:ext>
            </p:extLst>
          </p:nvPr>
        </p:nvGraphicFramePr>
        <p:xfrm>
          <a:off x="1331650" y="2154994"/>
          <a:ext cx="6436311" cy="233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07844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1981</TotalTime>
  <Words>3065</Words>
  <Application>Microsoft Office PowerPoint</Application>
  <PresentationFormat>Широкоэкранный</PresentationFormat>
  <Paragraphs>618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Microsoft Sans Serif</vt:lpstr>
      <vt:lpstr>Times New Roman</vt:lpstr>
      <vt:lpstr>Trebuchet MS</vt:lpstr>
      <vt:lpstr>Wingdings 3</vt:lpstr>
      <vt:lpstr>Аспект</vt:lpstr>
      <vt:lpstr>БЮДЖЕТ ДЛЯ ГРАЖДАН</vt:lpstr>
      <vt:lpstr>Презентация PowerPoint</vt:lpstr>
      <vt:lpstr>ЧТО ТАКОЕ БЮДЖЕТ ДЛЯ ГРАЖДАН?</vt:lpstr>
      <vt:lpstr>СТРУКТУРА БЮДЖЕТА НАВОЛОКСКОГО ГОРОДСКОГО ПОСЕЛЕНИЯ</vt:lpstr>
      <vt:lpstr>СТРУКТУРА БЮДЖЕТА НАВОЛОКСКОГО ГОРОДСКОГО ПОСЕЛЕНИЯ</vt:lpstr>
      <vt:lpstr>СБАЛАНСИРОВАННОСТЬ МУНИЦИПАЛЬНОГО БЮДЖЕТА</vt:lpstr>
      <vt:lpstr>НА ЧЕМ ОСНОВЫВАЕТСЯ СОСТАВЛЕНИЕ ПРОЕКТА БЮДЖЕТА</vt:lpstr>
      <vt:lpstr>ДИНАМИКА ПРОГНОЗНЫХ ПОКАЗАТЕЛЕЙ СОЦИАЛЬНО-ЭКОНОМИЧЕСКОГО РАЗВИТИЯ НАВОЛОКСКОГО ГОРОДСКОГО ПОСЕЛЕНИЯ</vt:lpstr>
      <vt:lpstr>ДИНАМИКА ПРОГНОЗНЫХ ПОКАЗАТЕЛЕЙ СОЦИАЛЬНО-ЭКОНОМИЧЕСКОГО РАЗВИТИЯ НАВОЛОКСКОГО ГОРОДСКОГО ПОСЕЛЕНИЯ</vt:lpstr>
      <vt:lpstr>ДОХОДЫ БЮДЖЕТА  НАВОЛОКСКОГО ГОРОДСКОГО ПОСЕЛЕНИЯ,                                                    тыс. рублей</vt:lpstr>
      <vt:lpstr>Из каких доходов формируется бюджет Наволокского городского поселения</vt:lpstr>
      <vt:lpstr>Динамика налоговых и неналоговых доходов бюджета Наволокского городского поселения по видам</vt:lpstr>
      <vt:lpstr>КАКУЮ ПОМОЩЬ ИЗ ДРУГИХ БЮДЖЕТОВ ПОЛУЧАЕТ НАВОЛОКСКОЕ ГОРОДСКОЕ ПОСЕЛЕНИЕ</vt:lpstr>
      <vt:lpstr>Динамика расходов  бюджета Наволокского городского поселения</vt:lpstr>
      <vt:lpstr>ЧТО ВКЛЮЧАЕТ НАЦИОНАЛЬНАЯ ЭКОНОМИКА</vt:lpstr>
      <vt:lpstr>ЧТО ВКЛЮЧАЕТ ЖИЛИЩНО-КОММУНАЛЬНОЕ ХОЗЯЙСТВО</vt:lpstr>
      <vt:lpstr>ЧТО ВКЛЮЧАЮТ ОТРАСЛИ  СОЦИАЛЬНОЙ СФЕРЫ</vt:lpstr>
      <vt:lpstr>ЧТО ТАКОЕ ПРОГРАММНЫЙ БЮДЖЕТ</vt:lpstr>
      <vt:lpstr>ПРОГРАММА «Управление и распоряжение имуществом Наволокского городского  поселения»</vt:lpstr>
      <vt:lpstr>ПРОГРАММА «Обеспечение безопасности населения Наволокского городского  поселения»</vt:lpstr>
      <vt:lpstr>ПРОГРАММА «Развитие дорожного хозяйства Наволокского городского  поселения»</vt:lpstr>
      <vt:lpstr>ПРОГРАММА «Жилищно-коммунальное хозяйство Наволокского городского  поселения»</vt:lpstr>
      <vt:lpstr>ПРОГРАММА «Развитие культурной среды, физической культуры и спорта и совершенствование молодежной политики в  Наволокском городском поселении»</vt:lpstr>
      <vt:lpstr>ПРОГРАММА «Повышение эффективности деятельности органов местного самоуправления Наволокского городского поселения»</vt:lpstr>
      <vt:lpstr>ПРОГРАММА «Повышение эффективности деятельности органов местного самоуправления Наволокского городского поселения»</vt:lpstr>
      <vt:lpstr>НЕПРОГРАММНЫЕ НАПРАВЛЕНИЯ ДЕЯТЕЛЬНОСТИ</vt:lpstr>
      <vt:lpstr>МУНИЦИПАЛЬНЫЙ ДОЛГ  НАВОЛОКСКОГО ГОРОДСКОГО ПОСЕЛЕНИЯ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95</cp:revision>
  <dcterms:created xsi:type="dcterms:W3CDTF">2025-11-24T05:59:02Z</dcterms:created>
  <dcterms:modified xsi:type="dcterms:W3CDTF">2026-01-30T05:40:30Z</dcterms:modified>
</cp:coreProperties>
</file>