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1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24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93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5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64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15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7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3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47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51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16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09520-D668-444B-9684-E81916285ECB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57E0-9582-4618-AFD8-E329776B4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31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8000" contrast="-5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86062" y="-783778"/>
            <a:ext cx="13411199" cy="8688552"/>
          </a:xfrm>
          <a:prstGeom prst="rect">
            <a:avLst/>
          </a:prstGeom>
          <a:effectLst>
            <a:glow rad="127000">
              <a:schemeClr val="accent1">
                <a:alpha val="83000"/>
              </a:schemeClr>
            </a:glow>
          </a:effectLst>
        </p:spPr>
      </p:pic>
      <p:sp>
        <p:nvSpPr>
          <p:cNvPr id="6" name="CustomShape 2"/>
          <p:cNvSpPr/>
          <p:nvPr/>
        </p:nvSpPr>
        <p:spPr>
          <a:xfrm>
            <a:off x="990600" y="197053"/>
            <a:ext cx="10705406" cy="130017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68400" tIns="34200" rIns="68400" bIns="34200">
            <a:spAutoFit/>
          </a:bodyPr>
          <a:lstStyle/>
          <a:p>
            <a:pPr marL="0" marR="0" lvl="0" indent="0" algn="ctr" defTabSz="684213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Территориальный отряд </a:t>
            </a: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Барс Иваново»</a:t>
            </a:r>
          </a:p>
          <a:p>
            <a:pPr marL="0" marR="0" lvl="0" indent="0" algn="ctr" defTabSz="684213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производит набор граждан для выполнения задач по охране и обороне социально значимых объектов и объектов критической инфраструктуры на территории Ивановской области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446483" y="1857057"/>
            <a:ext cx="32543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72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44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16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988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solidFill>
                  <a:srgbClr val="C00000"/>
                </a:solidFill>
                <a:latin typeface="MyriadPro-Bold"/>
                <a:cs typeface="Arial" panose="020B0604020202020204" pitchFamily="34" charset="0"/>
              </a:rPr>
              <a:t>ТРЕБОВАНИЯ К КАНДИДАТАМ</a:t>
            </a:r>
          </a:p>
        </p:txBody>
      </p:sp>
      <p:sp>
        <p:nvSpPr>
          <p:cNvPr id="8" name="Прямоугольник 22"/>
          <p:cNvSpPr>
            <a:spLocks noChangeArrowheads="1"/>
          </p:cNvSpPr>
          <p:nvPr/>
        </p:nvSpPr>
        <p:spPr bwMode="auto">
          <a:xfrm>
            <a:off x="733331" y="2064189"/>
            <a:ext cx="2841834" cy="2939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72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44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16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988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solidFill>
                  <a:srgbClr val="005CAA"/>
                </a:solidFill>
                <a:latin typeface="MyriadPro-Bold"/>
                <a:cs typeface="Arial" panose="020B0604020202020204" pitchFamily="34" charset="0"/>
              </a:rPr>
              <a:t>По возрасту: </a:t>
            </a: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прапорщики, сержанты, солдаты – до </a:t>
            </a:r>
            <a:r>
              <a:rPr lang="ru-RU" altLang="ru-RU" sz="1200" b="1" dirty="0">
                <a:solidFill>
                  <a:srgbClr val="FF0000"/>
                </a:solidFill>
                <a:latin typeface="MyriadPro-Regular"/>
                <a:cs typeface="Arial" panose="020B0604020202020204" pitchFamily="34" charset="0"/>
              </a:rPr>
              <a:t>52</a:t>
            </a: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 лет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младшие офицеры – до </a:t>
            </a:r>
            <a:r>
              <a:rPr lang="ru-RU" altLang="ru-RU" sz="1200" b="1" dirty="0">
                <a:solidFill>
                  <a:srgbClr val="FF0000"/>
                </a:solidFill>
                <a:latin typeface="MyriadPro-Regular"/>
                <a:cs typeface="Arial" panose="020B0604020202020204" pitchFamily="34" charset="0"/>
              </a:rPr>
              <a:t>57 </a:t>
            </a: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лет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старшие офицеры  – до </a:t>
            </a:r>
            <a:r>
              <a:rPr lang="ru-RU" altLang="ru-RU" sz="1200" b="1" dirty="0">
                <a:solidFill>
                  <a:srgbClr val="FF0000"/>
                </a:solidFill>
                <a:latin typeface="MyriadPro-Regular"/>
                <a:cs typeface="Arial" panose="020B0604020202020204" pitchFamily="34" charset="0"/>
              </a:rPr>
              <a:t>62</a:t>
            </a: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 лет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z="1200" dirty="0">
              <a:solidFill>
                <a:srgbClr val="000000"/>
              </a:solidFill>
              <a:latin typeface="MyriadPro-Regular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solidFill>
                  <a:srgbClr val="005CAA"/>
                </a:solidFill>
                <a:latin typeface="MyriadPro-Bold"/>
                <a:cs typeface="Arial" panose="020B0604020202020204" pitchFamily="34" charset="0"/>
              </a:rPr>
              <a:t>По здоровью: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быть годным к военной службе </a:t>
            </a:r>
            <a:r>
              <a:rPr lang="ru-RU" altLang="ru-RU" sz="1200" b="1" dirty="0">
                <a:solidFill>
                  <a:srgbClr val="FF0000"/>
                </a:solidFill>
                <a:latin typeface="MyriadPro-Regular"/>
                <a:cs typeface="Arial" panose="020B0604020202020204" pitchFamily="34" charset="0"/>
              </a:rPr>
              <a:t>(категория А)</a:t>
            </a: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, годным к военной службе с незначительными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ограничениями </a:t>
            </a:r>
            <a:r>
              <a:rPr lang="ru-RU" altLang="ru-RU" sz="1200" b="1" dirty="0">
                <a:solidFill>
                  <a:srgbClr val="FF0000"/>
                </a:solidFill>
                <a:latin typeface="MyriadPro-Regular"/>
                <a:cs typeface="Arial" panose="020B0604020202020204" pitchFamily="34" charset="0"/>
              </a:rPr>
              <a:t>(категория Б)</a:t>
            </a:r>
            <a:r>
              <a:rPr lang="ru-RU" altLang="ru-RU" sz="1200" b="1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 </a:t>
            </a: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и ограниченно годным к военной службе </a:t>
            </a:r>
            <a:r>
              <a:rPr lang="ru-RU" altLang="ru-RU" sz="1200" b="1" dirty="0">
                <a:solidFill>
                  <a:srgbClr val="FF0000"/>
                </a:solidFill>
                <a:latin typeface="MyriadPro-Regular"/>
                <a:cs typeface="Arial" panose="020B0604020202020204" pitchFamily="34" charset="0"/>
              </a:rPr>
              <a:t>(категория В)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z="500" dirty="0">
              <a:solidFill>
                <a:srgbClr val="000000"/>
              </a:solidFill>
              <a:latin typeface="MyriadPro-Regular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solidFill>
                  <a:srgbClr val="005CAA"/>
                </a:solidFill>
                <a:latin typeface="MyriadPro-Bold"/>
                <a:cs typeface="Arial" panose="020B0604020202020204" pitchFamily="34" charset="0"/>
              </a:rPr>
              <a:t>По </a:t>
            </a:r>
            <a:r>
              <a:rPr lang="ru-RU" altLang="ru-RU" sz="1200" b="1" dirty="0">
                <a:solidFill>
                  <a:srgbClr val="005CAA"/>
                </a:solidFill>
                <a:latin typeface="MyriadPro-Bold"/>
                <a:cs typeface="Arial" panose="020B0604020202020204" pitchFamily="34" charset="0"/>
              </a:rPr>
              <a:t>образованию: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не ниже основного общего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MyriadPro-Regular"/>
                <a:cs typeface="Arial" panose="020B0604020202020204" pitchFamily="34" charset="0"/>
              </a:rPr>
              <a:t>(9 классов)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2613" y="1669993"/>
            <a:ext cx="9144000" cy="288000"/>
          </a:xfrm>
          <a:prstGeom prst="rect">
            <a:avLst/>
          </a:prstGeom>
          <a:noFill/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0" tIns="0" rIns="0" bIns="0" anchor="ctr"/>
          <a:lstStyle/>
          <a:p>
            <a:pPr algn="ctr" defTabSz="45798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</a:rPr>
              <a:t>Финансовое обеспечение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265763" y="1954875"/>
            <a:ext cx="3178709" cy="341313"/>
          </a:xfrm>
          <a:prstGeom prst="rect">
            <a:avLst/>
          </a:prstGeom>
          <a:gradFill flip="none" rotWithShape="1">
            <a:gsLst>
              <a:gs pos="0">
                <a:srgbClr val="ED7D31">
                  <a:lumMod val="60000"/>
                  <a:lumOff val="40000"/>
                </a:srgbClr>
              </a:gs>
              <a:gs pos="11000">
                <a:sysClr val="window" lastClr="FFFFFF">
                  <a:lumMod val="85000"/>
                </a:sysClr>
              </a:gs>
              <a:gs pos="73000">
                <a:sysClr val="window" lastClr="FFFFFF">
                  <a:alpha val="63000"/>
                </a:sysClr>
              </a:gs>
            </a:gsLst>
            <a:lin ang="10800000" scaled="1"/>
            <a:tileRect/>
          </a:gradFill>
          <a:ln w="25400" cap="flat" cmpd="sng" algn="ctr">
            <a:solidFill>
              <a:srgbClr val="5AA2AE">
                <a:lumMod val="50000"/>
                <a:alpha val="2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341" tIns="45675" rIns="91341" bIns="45675" anchor="ctr"/>
          <a:lstStyle/>
          <a:p>
            <a:pPr algn="ctr" defTabSz="1217855">
              <a:defRPr/>
            </a:pPr>
            <a:r>
              <a:rPr lang="ru-RU" sz="1200" b="1" kern="0" dirty="0">
                <a:ln w="3175">
                  <a:noFill/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ДЕНЕЖНАЯ ВЫПЛАТА</a:t>
            </a:r>
          </a:p>
          <a:p>
            <a:pPr algn="ctr" defTabSz="1217855">
              <a:defRPr/>
            </a:pPr>
            <a:r>
              <a:rPr lang="ru-RU" sz="1200" i="1" kern="0" dirty="0">
                <a:ln w="3175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выплачивается ежемесячно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630795" y="2409158"/>
            <a:ext cx="2687638" cy="239975"/>
          </a:xfrm>
          <a:prstGeom prst="rect">
            <a:avLst/>
          </a:prstGeom>
          <a:effectLst>
            <a:glow rad="127000">
              <a:schemeClr val="accent1"/>
            </a:glow>
          </a:effectLst>
        </p:spPr>
        <p:txBody>
          <a:bodyPr lIns="91341" tIns="45675" rIns="91341" bIns="45675">
            <a:spAutoFit/>
          </a:bodyPr>
          <a:lstStyle/>
          <a:p>
            <a:pPr algn="ctr" defTabSz="1073024">
              <a:lnSpc>
                <a:spcPct val="80000"/>
              </a:lnSpc>
              <a:defRPr/>
            </a:pPr>
            <a:r>
              <a:rPr lang="ru-RU" sz="1200" b="1" i="1" kern="0" dirty="0">
                <a:latin typeface="Arial Narrow" pitchFamily="34" charset="0"/>
                <a:cs typeface="Levenim MT" pitchFamily="2" charset="-79"/>
              </a:rPr>
              <a:t>офицеру</a:t>
            </a:r>
            <a:r>
              <a:rPr lang="ru-RU" sz="1200" i="1" kern="0" dirty="0">
                <a:latin typeface="Arial Narrow" pitchFamily="34" charset="0"/>
                <a:cs typeface="Levenim MT" pitchFamily="2" charset="-79"/>
              </a:rPr>
              <a:t> – </a:t>
            </a:r>
            <a:r>
              <a:rPr lang="ru-RU" sz="1200" i="1" dirty="0">
                <a:latin typeface="Arial Narrow" pitchFamily="34" charset="0"/>
                <a:ea typeface="Calibri"/>
                <a:cs typeface="Times New Roman" pitchFamily="18" charset="0"/>
              </a:rPr>
              <a:t>5 244 –</a:t>
            </a:r>
            <a:r>
              <a:rPr lang="en-US" sz="1200" i="1" dirty="0">
                <a:latin typeface="Arial Narrow" pitchFamily="34" charset="0"/>
                <a:ea typeface="Calibri"/>
                <a:cs typeface="Times New Roman" pitchFamily="18" charset="0"/>
              </a:rPr>
              <a:t> </a:t>
            </a:r>
            <a:r>
              <a:rPr lang="ru-RU" sz="1200" i="1" dirty="0">
                <a:latin typeface="Arial Narrow" pitchFamily="34" charset="0"/>
                <a:ea typeface="Calibri"/>
                <a:cs typeface="Times New Roman" pitchFamily="18" charset="0"/>
              </a:rPr>
              <a:t>6 792 руб. </a:t>
            </a:r>
            <a:endParaRPr lang="ru-RU" sz="1200" i="1" kern="0" dirty="0"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623485" y="2577953"/>
            <a:ext cx="2820987" cy="239975"/>
          </a:xfrm>
          <a:prstGeom prst="rect">
            <a:avLst/>
          </a:prstGeom>
        </p:spPr>
        <p:txBody>
          <a:bodyPr lIns="91341" tIns="45675" rIns="91341" bIns="45675">
            <a:spAutoFit/>
          </a:bodyPr>
          <a:lstStyle/>
          <a:p>
            <a:pPr algn="ctr" defTabSz="1073024">
              <a:lnSpc>
                <a:spcPct val="80000"/>
              </a:lnSpc>
              <a:defRPr/>
            </a:pPr>
            <a:r>
              <a:rPr lang="ru-RU" sz="1200" b="1" i="1" kern="0" dirty="0">
                <a:latin typeface="Arial Narrow" pitchFamily="34" charset="0"/>
                <a:cs typeface="Levenim MT" pitchFamily="2" charset="-79"/>
              </a:rPr>
              <a:t>сержанту</a:t>
            </a:r>
            <a:r>
              <a:rPr lang="ru-RU" sz="1200" b="1" kern="0" dirty="0">
                <a:latin typeface="Arial"/>
                <a:cs typeface="Levenim MT" pitchFamily="2" charset="-79"/>
              </a:rPr>
              <a:t> </a:t>
            </a:r>
            <a:r>
              <a:rPr lang="ru-RU" sz="1200" i="1" kern="0" dirty="0">
                <a:latin typeface="Arial Narrow" pitchFamily="34" charset="0"/>
                <a:cs typeface="Levenim MT" pitchFamily="2" charset="-79"/>
              </a:rPr>
              <a:t> – </a:t>
            </a:r>
            <a:r>
              <a:rPr lang="ru-RU" sz="1200" i="1" dirty="0">
                <a:latin typeface="Arial Narrow" pitchFamily="34" charset="0"/>
                <a:ea typeface="Calibri"/>
                <a:cs typeface="Times New Roman" pitchFamily="18" charset="0"/>
              </a:rPr>
              <a:t>3 353 </a:t>
            </a:r>
            <a:r>
              <a:rPr lang="en-US" sz="1200" i="1" dirty="0">
                <a:latin typeface="Arial Narrow" pitchFamily="34" charset="0"/>
                <a:ea typeface="Calibri"/>
                <a:cs typeface="Times New Roman" pitchFamily="18" charset="0"/>
              </a:rPr>
              <a:t>– </a:t>
            </a:r>
            <a:r>
              <a:rPr lang="ru-RU" sz="1200" i="1" dirty="0">
                <a:latin typeface="Arial Narrow" pitchFamily="34" charset="0"/>
                <a:ea typeface="Calibri"/>
                <a:cs typeface="Times New Roman" pitchFamily="18" charset="0"/>
              </a:rPr>
              <a:t>4 127 руб.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645082" y="2736876"/>
            <a:ext cx="2659063" cy="239975"/>
          </a:xfrm>
          <a:prstGeom prst="rect">
            <a:avLst/>
          </a:prstGeom>
        </p:spPr>
        <p:txBody>
          <a:bodyPr lIns="91341" tIns="45675" rIns="91341" bIns="45675">
            <a:spAutoFit/>
          </a:bodyPr>
          <a:lstStyle/>
          <a:p>
            <a:pPr algn="ctr" defTabSz="1073024">
              <a:lnSpc>
                <a:spcPct val="80000"/>
              </a:lnSpc>
              <a:defRPr/>
            </a:pPr>
            <a:r>
              <a:rPr lang="ru-RU" sz="1200" b="1" i="1" kern="0" dirty="0">
                <a:latin typeface="Arial Narrow" pitchFamily="34" charset="0"/>
                <a:cs typeface="Levenim MT" pitchFamily="2" charset="-79"/>
              </a:rPr>
              <a:t>солдату </a:t>
            </a:r>
            <a:r>
              <a:rPr lang="ru-RU" sz="1200" i="1" kern="0" dirty="0">
                <a:latin typeface="Arial Narrow" pitchFamily="34" charset="0"/>
                <a:cs typeface="Levenim MT" pitchFamily="2" charset="-79"/>
              </a:rPr>
              <a:t>– </a:t>
            </a:r>
            <a:r>
              <a:rPr lang="ru-RU" sz="1200" i="1" dirty="0">
                <a:latin typeface="Arial Narrow" pitchFamily="34" charset="0"/>
                <a:ea typeface="Calibri"/>
                <a:cs typeface="Times New Roman" pitchFamily="18" charset="0"/>
              </a:rPr>
              <a:t>2 580 </a:t>
            </a:r>
            <a:r>
              <a:rPr lang="en-US" sz="1200" i="1" dirty="0">
                <a:latin typeface="Arial Narrow" pitchFamily="34" charset="0"/>
                <a:ea typeface="Calibri"/>
                <a:cs typeface="Times New Roman" pitchFamily="18" charset="0"/>
              </a:rPr>
              <a:t>– </a:t>
            </a:r>
            <a:r>
              <a:rPr lang="ru-RU" sz="1200" i="1" dirty="0">
                <a:latin typeface="Arial Narrow" pitchFamily="34" charset="0"/>
                <a:ea typeface="Calibri"/>
                <a:cs typeface="Times New Roman" pitchFamily="18" charset="0"/>
              </a:rPr>
              <a:t>3 525 руб</a:t>
            </a:r>
            <a:r>
              <a:rPr lang="ru-RU" sz="1200" i="1" dirty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  <a:ea typeface="Calibri"/>
                <a:cs typeface="Times New Roman" pitchFamily="18" charset="0"/>
              </a:rPr>
              <a:t>. </a:t>
            </a:r>
            <a:endParaRPr lang="ru-RU" sz="1050" i="1" kern="0" dirty="0">
              <a:solidFill>
                <a:schemeClr val="accent2">
                  <a:lumMod val="50000"/>
                </a:schemeClr>
              </a:solidFill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65763" y="3073434"/>
            <a:ext cx="3743435" cy="341312"/>
          </a:xfrm>
          <a:prstGeom prst="rect">
            <a:avLst/>
          </a:prstGeom>
          <a:gradFill flip="none" rotWithShape="1">
            <a:gsLst>
              <a:gs pos="0">
                <a:srgbClr val="ED7D31">
                  <a:lumMod val="60000"/>
                  <a:lumOff val="40000"/>
                </a:srgbClr>
              </a:gs>
              <a:gs pos="11000">
                <a:sysClr val="window" lastClr="FFFFFF">
                  <a:lumMod val="85000"/>
                </a:sysClr>
              </a:gs>
              <a:gs pos="73000">
                <a:sysClr val="window" lastClr="FFFFFF">
                  <a:alpha val="63000"/>
                </a:sysClr>
              </a:gs>
            </a:gsLst>
            <a:lin ang="10800000" scaled="1"/>
            <a:tileRect/>
          </a:gradFill>
          <a:ln w="25400" cap="flat" cmpd="sng" algn="ctr">
            <a:solidFill>
              <a:srgbClr val="5AA2AE">
                <a:lumMod val="50000"/>
                <a:alpha val="2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341" tIns="45675" rIns="91341" bIns="45675" anchor="ctr"/>
          <a:lstStyle/>
          <a:p>
            <a:pPr algn="ctr" defTabSz="1217855">
              <a:defRPr/>
            </a:pPr>
            <a:r>
              <a:rPr lang="ru-RU" sz="1050" b="1" kern="0" dirty="0">
                <a:ln w="3175">
                  <a:noFill/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ПЕРИОД ПРОВЕДЕНИЯ СПЕЦИАЛЬНЫХ СБОРОВ </a:t>
            </a:r>
          </a:p>
          <a:p>
            <a:pPr algn="ctr" defTabSz="1217855">
              <a:defRPr/>
            </a:pPr>
            <a:r>
              <a:rPr lang="ru-RU" sz="1050" i="1" kern="0" dirty="0">
                <a:ln w="3175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выплачивается денежное довольствие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882467" y="3458618"/>
            <a:ext cx="2687638" cy="239975"/>
          </a:xfrm>
          <a:prstGeom prst="rect">
            <a:avLst/>
          </a:prstGeom>
        </p:spPr>
        <p:txBody>
          <a:bodyPr lIns="91341" tIns="45675" rIns="91341" bIns="45675">
            <a:spAutoFit/>
          </a:bodyPr>
          <a:lstStyle/>
          <a:p>
            <a:pPr algn="ctr" defTabSz="1073024">
              <a:lnSpc>
                <a:spcPct val="80000"/>
              </a:lnSpc>
              <a:defRPr/>
            </a:pPr>
            <a:r>
              <a:rPr lang="ru-RU" sz="1200" b="1" i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офицеру</a:t>
            </a:r>
            <a:r>
              <a:rPr lang="ru-RU" sz="1200" i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 – </a:t>
            </a:r>
            <a:r>
              <a:rPr lang="ru-RU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43 701 –</a:t>
            </a:r>
            <a:r>
              <a:rPr lang="en-US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 </a:t>
            </a:r>
            <a:r>
              <a:rPr lang="ru-RU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56 599 руб</a:t>
            </a:r>
            <a:r>
              <a:rPr lang="ru-RU" sz="1200" i="1" dirty="0">
                <a:solidFill>
                  <a:srgbClr val="ED7D31">
                    <a:lumMod val="50000"/>
                  </a:srgbClr>
                </a:solidFill>
                <a:latin typeface="Arial Narrow" pitchFamily="34" charset="0"/>
                <a:ea typeface="Calibri"/>
                <a:cs typeface="Times New Roman" pitchFamily="18" charset="0"/>
              </a:rPr>
              <a:t>. </a:t>
            </a:r>
            <a:endParaRPr lang="ru-RU" sz="1200" i="1" kern="0" dirty="0">
              <a:solidFill>
                <a:srgbClr val="ED7D31">
                  <a:lumMod val="50000"/>
                </a:srgbClr>
              </a:solidFill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50404" y="3652572"/>
            <a:ext cx="2236510" cy="2400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1073024">
              <a:lnSpc>
                <a:spcPct val="80000"/>
              </a:lnSpc>
              <a:defRPr/>
            </a:pPr>
            <a:r>
              <a:rPr lang="ru-RU" sz="1200" b="1" i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сержанту</a:t>
            </a:r>
            <a:r>
              <a:rPr lang="ru-RU" sz="1200" b="1" kern="0" dirty="0">
                <a:solidFill>
                  <a:srgbClr val="FFFF00"/>
                </a:solidFill>
                <a:latin typeface="Arial"/>
                <a:cs typeface="Levenim MT" pitchFamily="2" charset="-79"/>
              </a:rPr>
              <a:t> </a:t>
            </a:r>
            <a:r>
              <a:rPr lang="ru-RU" sz="1200" i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 – </a:t>
            </a:r>
            <a:r>
              <a:rPr lang="ru-RU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27 944 </a:t>
            </a:r>
            <a:r>
              <a:rPr lang="en-US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– </a:t>
            </a:r>
            <a:r>
              <a:rPr lang="ru-RU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34 391 руб</a:t>
            </a:r>
            <a:r>
              <a:rPr lang="ru-RU" sz="1200" i="1" dirty="0">
                <a:solidFill>
                  <a:srgbClr val="ED7D31">
                    <a:lumMod val="50000"/>
                  </a:srgbClr>
                </a:solidFill>
                <a:latin typeface="Arial Narrow" pitchFamily="34" charset="0"/>
                <a:ea typeface="Calibri"/>
                <a:cs typeface="Times New Roman" pitchFamily="18" charset="0"/>
              </a:rPr>
              <a:t>.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173294" y="3879623"/>
            <a:ext cx="2145139" cy="2400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1073024">
              <a:lnSpc>
                <a:spcPct val="80000"/>
              </a:lnSpc>
              <a:defRPr/>
            </a:pPr>
            <a:r>
              <a:rPr lang="ru-RU" sz="1200" b="1" i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солдату </a:t>
            </a:r>
            <a:r>
              <a:rPr lang="ru-RU" sz="1200" i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– </a:t>
            </a:r>
            <a:r>
              <a:rPr lang="ru-RU" sz="1200" b="1" kern="0" dirty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 </a:t>
            </a:r>
            <a:r>
              <a:rPr lang="ru-RU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21 496 </a:t>
            </a:r>
            <a:r>
              <a:rPr lang="en-US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– </a:t>
            </a:r>
            <a:r>
              <a:rPr lang="ru-RU" sz="1200" i="1" dirty="0">
                <a:solidFill>
                  <a:srgbClr val="FFFF00"/>
                </a:solidFill>
                <a:latin typeface="Arial Narrow" pitchFamily="34" charset="0"/>
                <a:ea typeface="Calibri"/>
                <a:cs typeface="Times New Roman" pitchFamily="18" charset="0"/>
              </a:rPr>
              <a:t>29 376 руб. </a:t>
            </a:r>
            <a:endParaRPr lang="ru-RU" sz="1050" i="1" kern="0" dirty="0">
              <a:solidFill>
                <a:srgbClr val="FFFF00"/>
              </a:solidFill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354568" y="4164019"/>
            <a:ext cx="3743435" cy="552835"/>
          </a:xfrm>
          <a:prstGeom prst="rect">
            <a:avLst/>
          </a:prstGeom>
          <a:gradFill flip="none" rotWithShape="1">
            <a:gsLst>
              <a:gs pos="0">
                <a:srgbClr val="ED7D31">
                  <a:lumMod val="60000"/>
                  <a:lumOff val="40000"/>
                </a:srgbClr>
              </a:gs>
              <a:gs pos="11000">
                <a:sysClr val="window" lastClr="FFFFFF">
                  <a:lumMod val="85000"/>
                </a:sysClr>
              </a:gs>
              <a:gs pos="73000">
                <a:sysClr val="window" lastClr="FFFFFF">
                  <a:alpha val="63000"/>
                </a:sysClr>
              </a:gs>
            </a:gsLst>
            <a:lin ang="10800000" scaled="1"/>
            <a:tileRect/>
          </a:gradFill>
          <a:ln w="25400" cap="flat" cmpd="sng" algn="ctr">
            <a:solidFill>
              <a:srgbClr val="5AA2AE">
                <a:lumMod val="50000"/>
                <a:alpha val="2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341" tIns="45675" rIns="91341" bIns="45675" anchor="ctr"/>
          <a:lstStyle/>
          <a:p>
            <a:pPr algn="ctr" defTabSz="1217855">
              <a:defRPr/>
            </a:pPr>
            <a:r>
              <a:rPr lang="ru-RU" sz="1050" b="1" kern="0" dirty="0">
                <a:ln w="3175">
                  <a:noFill/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ПЕРИОД </a:t>
            </a:r>
            <a:r>
              <a:rPr lang="ru-RU" sz="1050" b="1" kern="0" dirty="0" smtClean="0">
                <a:ln w="3175">
                  <a:noFill/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нахождения в составе «БАРС-Иваново»</a:t>
            </a:r>
            <a:endParaRPr lang="ru-RU" sz="1050" b="1" kern="0" dirty="0">
              <a:ln w="3175">
                <a:noFill/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defTabSz="1217855">
              <a:defRPr/>
            </a:pPr>
            <a:r>
              <a:rPr lang="ru-RU" sz="1050" i="1" kern="0" dirty="0" smtClean="0">
                <a:ln w="3175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Социальные гарантии от Правительства Ивановской области</a:t>
            </a:r>
            <a:endParaRPr lang="ru-RU" sz="1050" i="1" kern="0" dirty="0">
              <a:ln w="3175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16436" y="4763821"/>
            <a:ext cx="4372823" cy="3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73024">
              <a:lnSpc>
                <a:spcPct val="80000"/>
              </a:lnSpc>
              <a:defRPr/>
            </a:pPr>
            <a:r>
              <a:rPr lang="ru-RU" sz="1100" b="1" i="1" kern="0" dirty="0" smtClean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Безработным трудоустройство на предприятие и получение заработной платы </a:t>
            </a:r>
            <a:r>
              <a:rPr lang="ru-RU" sz="1100" b="1" i="1" kern="0" dirty="0" smtClean="0">
                <a:solidFill>
                  <a:srgbClr val="FFFF00"/>
                </a:solidFill>
                <a:latin typeface="Arial Narrow" pitchFamily="34" charset="0"/>
                <a:ea typeface="Calibri"/>
                <a:cs typeface="Levenim MT" pitchFamily="2" charset="-79"/>
              </a:rPr>
              <a:t>в размере</a:t>
            </a:r>
            <a:r>
              <a:rPr lang="ru-RU" sz="1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ru-RU" sz="11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50 тысяч руб.</a:t>
            </a:r>
            <a:r>
              <a:rPr lang="ru-RU" sz="1100" i="1" dirty="0" smtClean="0">
                <a:solidFill>
                  <a:srgbClr val="ED7D31">
                    <a:lumMod val="50000"/>
                  </a:srgbClr>
                </a:solidFill>
                <a:latin typeface="Arial Narrow" pitchFamily="34" charset="0"/>
                <a:ea typeface="Calibri"/>
                <a:cs typeface="Times New Roman" pitchFamily="18" charset="0"/>
              </a:rPr>
              <a:t>. </a:t>
            </a:r>
            <a:endParaRPr lang="ru-RU" sz="1100" i="1" kern="0" dirty="0">
              <a:solidFill>
                <a:srgbClr val="ED7D31">
                  <a:lumMod val="50000"/>
                </a:srgbClr>
              </a:solidFill>
              <a:latin typeface="Arial Narrow" pitchFamily="34" charset="0"/>
              <a:cs typeface="Levenim MT" pitchFamily="2" charset="-79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265763" y="5126997"/>
            <a:ext cx="3832239" cy="229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73024">
              <a:lnSpc>
                <a:spcPct val="80000"/>
              </a:lnSpc>
              <a:defRPr/>
            </a:pPr>
            <a:r>
              <a:rPr lang="ru-RU" sz="1100" b="1" i="1" kern="0" dirty="0" smtClean="0">
                <a:solidFill>
                  <a:srgbClr val="FFFF00"/>
                </a:solidFill>
                <a:latin typeface="Arial Narrow" pitchFamily="34" charset="0"/>
                <a:cs typeface="Levenim MT" pitchFamily="2" charset="-79"/>
              </a:rPr>
              <a:t>Ежемесячная социальная выплата </a:t>
            </a:r>
            <a:r>
              <a:rPr lang="ru-RU" sz="1100" b="1" i="1" kern="0" dirty="0" smtClean="0">
                <a:solidFill>
                  <a:srgbClr val="FFFF00"/>
                </a:solidFill>
                <a:latin typeface="Arial Narrow" pitchFamily="34" charset="0"/>
                <a:ea typeface="Calibri"/>
                <a:cs typeface="Levenim MT" pitchFamily="2" charset="-79"/>
              </a:rPr>
              <a:t>в </a:t>
            </a:r>
            <a:r>
              <a:rPr lang="ru-RU" sz="1100" b="1" i="1" kern="0" dirty="0">
                <a:solidFill>
                  <a:srgbClr val="FFFF00"/>
                </a:solidFill>
                <a:latin typeface="Arial Narrow" pitchFamily="34" charset="0"/>
                <a:ea typeface="Calibri"/>
                <a:cs typeface="Levenim MT" pitchFamily="2" charset="-79"/>
              </a:rPr>
              <a:t>размере</a:t>
            </a:r>
            <a:r>
              <a:rPr lang="ru-RU" sz="1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ru-RU" sz="11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тысяч руб.</a:t>
            </a:r>
            <a:r>
              <a:rPr lang="ru-RU" sz="1100" i="1" dirty="0" smtClean="0">
                <a:solidFill>
                  <a:srgbClr val="ED7D31">
                    <a:lumMod val="50000"/>
                  </a:srgbClr>
                </a:solidFill>
                <a:latin typeface="Arial Narrow" pitchFamily="34" charset="0"/>
                <a:ea typeface="Calibri"/>
                <a:cs typeface="Times New Roman" pitchFamily="18" charset="0"/>
              </a:rPr>
              <a:t>. </a:t>
            </a:r>
            <a:endParaRPr lang="ru-RU" sz="1100" dirty="0"/>
          </a:p>
        </p:txBody>
      </p:sp>
      <p:sp>
        <p:nvSpPr>
          <p:cNvPr id="18" name="TextBox 19"/>
          <p:cNvSpPr txBox="1">
            <a:spLocks noChangeArrowheads="1"/>
          </p:cNvSpPr>
          <p:nvPr/>
        </p:nvSpPr>
        <p:spPr bwMode="auto">
          <a:xfrm>
            <a:off x="3875483" y="5658590"/>
            <a:ext cx="32543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72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44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16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98813" indent="458788" defTabSz="9128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rgbClr val="002060"/>
                </a:solidFill>
                <a:latin typeface="MyriadPro-Bold"/>
                <a:cs typeface="Arial" panose="020B0604020202020204" pitchFamily="34" charset="0"/>
              </a:rPr>
              <a:t>Для оформления документов и заключения контракта обращаться в военный комиссариат по месту учета</a:t>
            </a:r>
            <a:endParaRPr lang="ru-RU" altLang="ru-RU" sz="1200" b="1" dirty="0">
              <a:solidFill>
                <a:srgbClr val="002060"/>
              </a:solidFill>
              <a:latin typeface="MyriadPro-Bold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843423"/>
              </p:ext>
            </p:extLst>
          </p:nvPr>
        </p:nvGraphicFramePr>
        <p:xfrm>
          <a:off x="6886154" y="5344232"/>
          <a:ext cx="459145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Заработная плата в месяц не менее 100 тыс. руб.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" name="Таблица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003649"/>
              </p:ext>
            </p:extLst>
          </p:nvPr>
        </p:nvGraphicFramePr>
        <p:xfrm>
          <a:off x="7019494" y="5814546"/>
          <a:ext cx="4452737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163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Нахождение</a:t>
                      </a:r>
                      <a:r>
                        <a:rPr lang="ru-RU" sz="1600" baseline="0" dirty="0" smtClean="0">
                          <a:solidFill>
                            <a:srgbClr val="0070C0"/>
                          </a:solidFill>
                        </a:rPr>
                        <a:t> на </a:t>
                      </a:r>
                      <a:r>
                        <a:rPr lang="ru-RU" sz="1600" baseline="0" dirty="0" err="1" smtClean="0">
                          <a:solidFill>
                            <a:srgbClr val="0070C0"/>
                          </a:solidFill>
                        </a:rPr>
                        <a:t>сборовых</a:t>
                      </a:r>
                      <a:r>
                        <a:rPr lang="ru-RU" sz="1600" baseline="0" dirty="0" smtClean="0">
                          <a:solidFill>
                            <a:srgbClr val="0070C0"/>
                          </a:solidFill>
                        </a:rPr>
                        <a:t> мероприятиях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solidFill>
                            <a:srgbClr val="0070C0"/>
                          </a:solidFill>
                        </a:rPr>
                        <a:t>не более 6 мес. в году</a:t>
                      </a:r>
                      <a:endParaRPr lang="ru-RU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26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242</Words>
  <Application>Microsoft Office PowerPoint</Application>
  <PresentationFormat>Широкоэкранный</PresentationFormat>
  <Paragraphs>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Levenim MT</vt:lpstr>
      <vt:lpstr>MyriadPro-Bold</vt:lpstr>
      <vt:lpstr>MyriadPro-Regular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arm13</dc:creator>
  <cp:lastModifiedBy>Козлов Сергей Адольфович</cp:lastModifiedBy>
  <cp:revision>17</cp:revision>
  <dcterms:created xsi:type="dcterms:W3CDTF">2026-06-18T05:52:24Z</dcterms:created>
  <dcterms:modified xsi:type="dcterms:W3CDTF">2026-06-23T11:30:46Z</dcterms:modified>
</cp:coreProperties>
</file>