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charts/chart5.xml" ContentType="application/vnd.openxmlformats-officedocument.drawingml.chart+xml"/>
  <Override PartName="/ppt/notesSlides/notesSlide17.xml" ContentType="application/vnd.openxmlformats-officedocument.presentationml.notesSlide+xml"/>
  <Override PartName="/ppt/charts/chart6.xml" ContentType="application/vnd.openxmlformats-officedocument.drawingml.chart+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0" r:id="rId2"/>
    <p:sldMasterId id="2147483811" r:id="rId3"/>
    <p:sldMasterId id="2147483823" r:id="rId4"/>
    <p:sldMasterId id="2147483835" r:id="rId5"/>
  </p:sldMasterIdLst>
  <p:notesMasterIdLst>
    <p:notesMasterId r:id="rId45"/>
  </p:notesMasterIdLst>
  <p:sldIdLst>
    <p:sldId id="303" r:id="rId6"/>
    <p:sldId id="257" r:id="rId7"/>
    <p:sldId id="262" r:id="rId8"/>
    <p:sldId id="304" r:id="rId9"/>
    <p:sldId id="305" r:id="rId10"/>
    <p:sldId id="315" r:id="rId11"/>
    <p:sldId id="322" r:id="rId12"/>
    <p:sldId id="323" r:id="rId13"/>
    <p:sldId id="316" r:id="rId14"/>
    <p:sldId id="317" r:id="rId15"/>
    <p:sldId id="306" r:id="rId16"/>
    <p:sldId id="270" r:id="rId17"/>
    <p:sldId id="260" r:id="rId18"/>
    <p:sldId id="265" r:id="rId19"/>
    <p:sldId id="261" r:id="rId20"/>
    <p:sldId id="258" r:id="rId21"/>
    <p:sldId id="266" r:id="rId22"/>
    <p:sldId id="267" r:id="rId23"/>
    <p:sldId id="269" r:id="rId24"/>
    <p:sldId id="308" r:id="rId25"/>
    <p:sldId id="309" r:id="rId26"/>
    <p:sldId id="310" r:id="rId27"/>
    <p:sldId id="288" r:id="rId28"/>
    <p:sldId id="311" r:id="rId29"/>
    <p:sldId id="259" r:id="rId30"/>
    <p:sldId id="321" r:id="rId31"/>
    <p:sldId id="320" r:id="rId32"/>
    <p:sldId id="276" r:id="rId33"/>
    <p:sldId id="277" r:id="rId34"/>
    <p:sldId id="290" r:id="rId35"/>
    <p:sldId id="296" r:id="rId36"/>
    <p:sldId id="298" r:id="rId37"/>
    <p:sldId id="312" r:id="rId38"/>
    <p:sldId id="293" r:id="rId39"/>
    <p:sldId id="294" r:id="rId40"/>
    <p:sldId id="318" r:id="rId41"/>
    <p:sldId id="301" r:id="rId42"/>
    <p:sldId id="319" r:id="rId43"/>
    <p:sldId id="302" r:id="rId44"/>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Kulakova" initials="E"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35" autoAdjust="0"/>
  </p:normalViewPr>
  <p:slideViewPr>
    <p:cSldViewPr>
      <p:cViewPr varScale="1">
        <p:scale>
          <a:sx n="63" d="100"/>
          <a:sy n="63" d="100"/>
        </p:scale>
        <p:origin x="1596" y="72"/>
      </p:cViewPr>
      <p:guideLst>
        <p:guide orient="horz" pos="2160"/>
        <p:guide pos="2880"/>
      </p:guideLst>
    </p:cSldViewPr>
  </p:slideViewPr>
  <p:notesTextViewPr>
    <p:cViewPr>
      <p:scale>
        <a:sx n="100" d="100"/>
        <a:sy n="100" d="100"/>
      </p:scale>
      <p:origin x="0" y="0"/>
    </p:cViewPr>
  </p:notesTextViewPr>
  <p:notesViewPr>
    <p:cSldViewPr>
      <p:cViewPr>
        <p:scale>
          <a:sx n="66" d="100"/>
          <a:sy n="66" d="100"/>
        </p:scale>
        <p:origin x="-2550" y="6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spPr>
        <a:noFill/>
        <a:ln>
          <a:noFill/>
        </a:ln>
        <a:effectLst/>
        <a:sp3d/>
      </c:spPr>
    </c:floor>
    <c:sideWall>
      <c:thickness val="0"/>
      <c:spPr>
        <a:noFill/>
        <a:ln>
          <a:noFill/>
        </a:ln>
        <a:effectLst/>
        <a:scene3d>
          <a:camera prst="orthographicFront"/>
          <a:lightRig rig="threePt" dir="t"/>
        </a:scene3d>
        <a:sp3d>
          <a:bevelT w="139700" h="139700" prst="divot"/>
        </a:sp3d>
      </c:spPr>
    </c:sideWall>
    <c:backWall>
      <c:thickness val="0"/>
      <c:spPr>
        <a:noFill/>
        <a:ln>
          <a:noFill/>
        </a:ln>
        <a:effectLst/>
        <a:scene3d>
          <a:camera prst="orthographicFront"/>
          <a:lightRig rig="threePt" dir="t"/>
        </a:scene3d>
        <a:sp3d>
          <a:bevelT w="139700" h="139700" prst="divot"/>
        </a:sp3d>
      </c:spPr>
    </c:backWall>
    <c:plotArea>
      <c:layout/>
      <c:bar3DChart>
        <c:barDir val="bar"/>
        <c:grouping val="clustered"/>
        <c:varyColors val="0"/>
        <c:ser>
          <c:idx val="0"/>
          <c:order val="0"/>
          <c:tx>
            <c:strRef>
              <c:f>Лист1!$B$1</c:f>
              <c:strCache>
                <c:ptCount val="1"/>
                <c:pt idx="0">
                  <c:v>2020</c:v>
                </c:pt>
              </c:strCache>
            </c:strRef>
          </c:tx>
          <c:spPr>
            <a:solidFill>
              <a:schemeClr val="accent1"/>
            </a:solidFill>
            <a:ln>
              <a:noFill/>
            </a:ln>
            <a:effectLst/>
            <a:sp3d/>
          </c:spPr>
          <c:invertIfNegative val="0"/>
          <c:cat>
            <c:strRef>
              <c:f>Лист1!$A$2:$A$5</c:f>
              <c:strCache>
                <c:ptCount val="4"/>
                <c:pt idx="0">
                  <c:v>Зарегистрировано безработных граждан</c:v>
                </c:pt>
                <c:pt idx="1">
                  <c:v>Уровень регистрируемой безработицы</c:v>
                </c:pt>
                <c:pt idx="2">
                  <c:v>Количество вакансий, заявленных работодателями</c:v>
                </c:pt>
                <c:pt idx="3">
                  <c:v>Обратились в службу занятости в поиске работы</c:v>
                </c:pt>
              </c:strCache>
            </c:strRef>
          </c:cat>
          <c:val>
            <c:numRef>
              <c:f>Лист1!$B$2:$B$5</c:f>
              <c:numCache>
                <c:formatCode>General</c:formatCode>
                <c:ptCount val="4"/>
                <c:pt idx="0">
                  <c:v>261</c:v>
                </c:pt>
                <c:pt idx="1">
                  <c:v>4.9000000000000004</c:v>
                </c:pt>
                <c:pt idx="2">
                  <c:v>189</c:v>
                </c:pt>
                <c:pt idx="3">
                  <c:v>423</c:v>
                </c:pt>
              </c:numCache>
            </c:numRef>
          </c:val>
          <c:extLst>
            <c:ext xmlns:c16="http://schemas.microsoft.com/office/drawing/2014/chart" uri="{C3380CC4-5D6E-409C-BE32-E72D297353CC}">
              <c16:uniqueId val="{00000000-5EB3-47E2-B069-842B70B32B17}"/>
            </c:ext>
          </c:extLst>
        </c:ser>
        <c:ser>
          <c:idx val="1"/>
          <c:order val="1"/>
          <c:tx>
            <c:strRef>
              <c:f>Лист1!$C$1</c:f>
              <c:strCache>
                <c:ptCount val="1"/>
                <c:pt idx="0">
                  <c:v>2021</c:v>
                </c:pt>
              </c:strCache>
            </c:strRef>
          </c:tx>
          <c:spPr>
            <a:solidFill>
              <a:schemeClr val="accent2"/>
            </a:solidFill>
            <a:ln>
              <a:noFill/>
            </a:ln>
            <a:effectLst/>
            <a:sp3d/>
          </c:spPr>
          <c:invertIfNegative val="0"/>
          <c:cat>
            <c:strRef>
              <c:f>Лист1!$A$2:$A$5</c:f>
              <c:strCache>
                <c:ptCount val="4"/>
                <c:pt idx="0">
                  <c:v>Зарегистрировано безработных граждан</c:v>
                </c:pt>
                <c:pt idx="1">
                  <c:v>Уровень регистрируемой безработицы</c:v>
                </c:pt>
                <c:pt idx="2">
                  <c:v>Количество вакансий, заявленных работодателями</c:v>
                </c:pt>
                <c:pt idx="3">
                  <c:v>Обратились в службу занятости в поиске работы</c:v>
                </c:pt>
              </c:strCache>
            </c:strRef>
          </c:cat>
          <c:val>
            <c:numRef>
              <c:f>Лист1!$C$2:$C$5</c:f>
              <c:numCache>
                <c:formatCode>General</c:formatCode>
                <c:ptCount val="4"/>
                <c:pt idx="0">
                  <c:v>78</c:v>
                </c:pt>
                <c:pt idx="1">
                  <c:v>1.5</c:v>
                </c:pt>
                <c:pt idx="2">
                  <c:v>203</c:v>
                </c:pt>
                <c:pt idx="3">
                  <c:v>264</c:v>
                </c:pt>
              </c:numCache>
            </c:numRef>
          </c:val>
          <c:extLst>
            <c:ext xmlns:c16="http://schemas.microsoft.com/office/drawing/2014/chart" uri="{C3380CC4-5D6E-409C-BE32-E72D297353CC}">
              <c16:uniqueId val="{00000001-5EB3-47E2-B069-842B70B32B17}"/>
            </c:ext>
          </c:extLst>
        </c:ser>
        <c:dLbls>
          <c:showLegendKey val="0"/>
          <c:showVal val="0"/>
          <c:showCatName val="0"/>
          <c:showSerName val="0"/>
          <c:showPercent val="0"/>
          <c:showBubbleSize val="0"/>
        </c:dLbls>
        <c:gapWidth val="182"/>
        <c:shape val="box"/>
        <c:axId val="479683424"/>
        <c:axId val="479687032"/>
        <c:axId val="0"/>
      </c:bar3DChart>
      <c:catAx>
        <c:axId val="479683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ru-RU"/>
          </a:p>
        </c:txPr>
        <c:crossAx val="479687032"/>
        <c:crosses val="autoZero"/>
        <c:auto val="1"/>
        <c:lblAlgn val="ctr"/>
        <c:lblOffset val="100"/>
        <c:noMultiLvlLbl val="0"/>
      </c:catAx>
      <c:valAx>
        <c:axId val="47968703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79683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50" b="1" i="0" u="none" strike="noStrike" kern="1200" baseline="0">
              <a:solidFill>
                <a:srgbClr val="002060"/>
              </a:solidFill>
              <a:latin typeface="+mn-lt"/>
              <a:ea typeface="+mn-ea"/>
              <a:cs typeface="+mn-cs"/>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accent5">
                        <a:lumMod val="50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Лист1!$A$2:$A$3</c:f>
              <c:numCache>
                <c:formatCode>General</c:formatCode>
                <c:ptCount val="2"/>
                <c:pt idx="0">
                  <c:v>2020</c:v>
                </c:pt>
                <c:pt idx="1">
                  <c:v>2021</c:v>
                </c:pt>
              </c:numCache>
            </c:numRef>
          </c:cat>
          <c:val>
            <c:numRef>
              <c:f>Лист1!$B$2:$B$3</c:f>
              <c:numCache>
                <c:formatCode>General</c:formatCode>
                <c:ptCount val="2"/>
                <c:pt idx="0">
                  <c:v>23997</c:v>
                </c:pt>
                <c:pt idx="1">
                  <c:v>28357.599999999999</c:v>
                </c:pt>
              </c:numCache>
            </c:numRef>
          </c:val>
          <c:extLst>
            <c:ext xmlns:c16="http://schemas.microsoft.com/office/drawing/2014/chart" uri="{C3380CC4-5D6E-409C-BE32-E72D297353CC}">
              <c16:uniqueId val="{00000000-2329-4B7B-ADAA-071C22FF0239}"/>
            </c:ext>
          </c:extLst>
        </c:ser>
        <c:dLbls>
          <c:showLegendKey val="0"/>
          <c:showVal val="0"/>
          <c:showCatName val="0"/>
          <c:showSerName val="0"/>
          <c:showPercent val="0"/>
          <c:showBubbleSize val="0"/>
        </c:dLbls>
        <c:gapWidth val="182"/>
        <c:axId val="569862464"/>
        <c:axId val="569860824"/>
      </c:barChart>
      <c:catAx>
        <c:axId val="569862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accent5">
                    <a:lumMod val="50000"/>
                  </a:schemeClr>
                </a:solidFill>
                <a:latin typeface="+mn-lt"/>
                <a:ea typeface="+mn-ea"/>
                <a:cs typeface="+mn-cs"/>
              </a:defRPr>
            </a:pPr>
            <a:endParaRPr lang="ru-RU"/>
          </a:p>
        </c:txPr>
        <c:crossAx val="569860824"/>
        <c:crosses val="autoZero"/>
        <c:auto val="1"/>
        <c:lblAlgn val="ctr"/>
        <c:lblOffset val="100"/>
        <c:noMultiLvlLbl val="0"/>
      </c:catAx>
      <c:valAx>
        <c:axId val="569860824"/>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69862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i="0" baseline="0">
          <a:solidFill>
            <a:schemeClr val="accent5">
              <a:lumMod val="50000"/>
            </a:schemeClr>
          </a:solidFill>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НДФЛ</c:v>
                </c:pt>
              </c:strCache>
            </c:strRef>
          </c:tx>
          <c:invertIfNegative val="0"/>
          <c:dLbls>
            <c:dLbl>
              <c:idx val="0"/>
              <c:spPr/>
              <c:txPr>
                <a:bodyPr/>
                <a:lstStyle/>
                <a:p>
                  <a:pPr>
                    <a:defRPr sz="1600" b="1">
                      <a:solidFill>
                        <a:srgbClr val="002060"/>
                      </a:solidFill>
                      <a:latin typeface="Times New Roman" pitchFamily="18" charset="0"/>
                      <a:cs typeface="Times New Roman" pitchFamily="18" charset="0"/>
                    </a:defRPr>
                  </a:pPr>
                  <a:endParaRPr lang="ru-RU"/>
                </a:p>
              </c:txPr>
              <c:showLegendKey val="0"/>
              <c:showVal val="1"/>
              <c:showCatName val="0"/>
              <c:showSerName val="0"/>
              <c:showPercent val="0"/>
              <c:showBubbleSize val="0"/>
              <c:extLst>
                <c:ext xmlns:c16="http://schemas.microsoft.com/office/drawing/2014/chart" uri="{C3380CC4-5D6E-409C-BE32-E72D297353CC}">
                  <c16:uniqueId val="{00000000-AB5B-41A0-B546-B1449A58E88E}"/>
                </c:ext>
              </c:extLst>
            </c:dLbl>
            <c:spPr>
              <a:noFill/>
              <a:ln>
                <a:noFill/>
              </a:ln>
              <a:effectLst/>
            </c:spPr>
            <c:txPr>
              <a:bodyPr/>
              <a:lstStyle/>
              <a:p>
                <a:pPr>
                  <a:defRPr sz="16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Лист1!$B$2</c:f>
              <c:numCache>
                <c:formatCode>General</c:formatCode>
                <c:ptCount val="1"/>
                <c:pt idx="0">
                  <c:v>67858.3</c:v>
                </c:pt>
              </c:numCache>
            </c:numRef>
          </c:val>
          <c:extLst>
            <c:ext xmlns:c16="http://schemas.microsoft.com/office/drawing/2014/chart" uri="{C3380CC4-5D6E-409C-BE32-E72D297353CC}">
              <c16:uniqueId val="{00000001-AB5B-41A0-B546-B1449A58E88E}"/>
            </c:ext>
          </c:extLst>
        </c:ser>
        <c:ser>
          <c:idx val="1"/>
          <c:order val="1"/>
          <c:tx>
            <c:strRef>
              <c:f>Лист1!$C$1</c:f>
              <c:strCache>
                <c:ptCount val="1"/>
                <c:pt idx="0">
                  <c:v>Акцизы</c:v>
                </c:pt>
              </c:strCache>
            </c:strRef>
          </c:tx>
          <c:invertIfNegative val="0"/>
          <c:dLbls>
            <c:dLbl>
              <c:idx val="0"/>
              <c:layout>
                <c:manualLayout>
                  <c:x val="-8.4329757390967704E-3"/>
                  <c:y val="0.13181155884465767"/>
                </c:manualLayout>
              </c:layout>
              <c:spPr/>
              <c:txPr>
                <a:bodyPr/>
                <a:lstStyle/>
                <a:p>
                  <a:pPr>
                    <a:defRPr sz="1600" b="1">
                      <a:solidFill>
                        <a:srgbClr val="002060"/>
                      </a:solidFill>
                      <a:latin typeface="Times New Roman" pitchFamily="18" charset="0"/>
                      <a:cs typeface="Times New Roman"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5B-41A0-B546-B1449A58E88E}"/>
                </c:ext>
              </c:extLst>
            </c:dLbl>
            <c:spPr>
              <a:noFill/>
              <a:ln>
                <a:noFill/>
              </a:ln>
              <a:effectLst/>
            </c:spPr>
            <c:txPr>
              <a:bodyPr/>
              <a:lstStyle/>
              <a:p>
                <a:pPr>
                  <a:defRPr>
                    <a:solidFill>
                      <a:srgbClr val="002060"/>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Лист1!$C$2</c:f>
              <c:numCache>
                <c:formatCode>General</c:formatCode>
                <c:ptCount val="1"/>
                <c:pt idx="0">
                  <c:v>2056.5</c:v>
                </c:pt>
              </c:numCache>
            </c:numRef>
          </c:val>
          <c:extLst>
            <c:ext xmlns:c16="http://schemas.microsoft.com/office/drawing/2014/chart" uri="{C3380CC4-5D6E-409C-BE32-E72D297353CC}">
              <c16:uniqueId val="{00000003-AB5B-41A0-B546-B1449A58E88E}"/>
            </c:ext>
          </c:extLst>
        </c:ser>
        <c:ser>
          <c:idx val="2"/>
          <c:order val="2"/>
          <c:tx>
            <c:strRef>
              <c:f>Лист1!$D$1</c:f>
              <c:strCache>
                <c:ptCount val="1"/>
                <c:pt idx="0">
                  <c:v>ЕСН</c:v>
                </c:pt>
              </c:strCache>
            </c:strRef>
          </c:tx>
          <c:invertIfNegative val="0"/>
          <c:dLbls>
            <c:spPr>
              <a:noFill/>
              <a:ln>
                <a:noFill/>
              </a:ln>
              <a:effectLst/>
            </c:spPr>
            <c:txPr>
              <a:bodyPr/>
              <a:lstStyle/>
              <a:p>
                <a:pPr>
                  <a:defRPr sz="1600" b="1">
                    <a:solidFill>
                      <a:srgbClr val="002060"/>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Лист1!$D$2</c:f>
              <c:numCache>
                <c:formatCode>General</c:formatCode>
                <c:ptCount val="1"/>
                <c:pt idx="0">
                  <c:v>1.8</c:v>
                </c:pt>
              </c:numCache>
            </c:numRef>
          </c:val>
          <c:extLst>
            <c:ext xmlns:c16="http://schemas.microsoft.com/office/drawing/2014/chart" uri="{C3380CC4-5D6E-409C-BE32-E72D297353CC}">
              <c16:uniqueId val="{00000004-AB5B-41A0-B546-B1449A58E88E}"/>
            </c:ext>
          </c:extLst>
        </c:ser>
        <c:ser>
          <c:idx val="3"/>
          <c:order val="3"/>
          <c:tx>
            <c:strRef>
              <c:f>Лист1!$E$1</c:f>
              <c:strCache>
                <c:ptCount val="1"/>
                <c:pt idx="0">
                  <c:v>Налог на имущество ФЛ</c:v>
                </c:pt>
              </c:strCache>
            </c:strRef>
          </c:tx>
          <c:invertIfNegative val="0"/>
          <c:dLbls>
            <c:dLbl>
              <c:idx val="0"/>
              <c:layout>
                <c:manualLayout>
                  <c:x val="-2.7350424405364671E-3"/>
                  <c:y val="0.11681304978381397"/>
                </c:manualLayout>
              </c:layout>
              <c:spPr/>
              <c:txPr>
                <a:bodyPr/>
                <a:lstStyle/>
                <a:p>
                  <a:pPr>
                    <a:defRPr sz="1600" b="1">
                      <a:solidFill>
                        <a:srgbClr val="002060"/>
                      </a:solidFill>
                      <a:latin typeface="Times New Roman" pitchFamily="18" charset="0"/>
                      <a:cs typeface="Times New Roman"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5B-41A0-B546-B1449A58E88E}"/>
                </c:ext>
              </c:extLst>
            </c:dLbl>
            <c:spPr>
              <a:noFill/>
              <a:ln>
                <a:noFill/>
              </a:ln>
              <a:effectLst/>
            </c:spPr>
            <c:txPr>
              <a:bodyPr/>
              <a:lstStyle/>
              <a:p>
                <a:pPr>
                  <a:defRPr>
                    <a:solidFill>
                      <a:srgbClr val="002060"/>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Лист1!$E$2</c:f>
              <c:numCache>
                <c:formatCode>General</c:formatCode>
                <c:ptCount val="1"/>
                <c:pt idx="0">
                  <c:v>1182.5999999999999</c:v>
                </c:pt>
              </c:numCache>
            </c:numRef>
          </c:val>
          <c:extLst>
            <c:ext xmlns:c16="http://schemas.microsoft.com/office/drawing/2014/chart" uri="{C3380CC4-5D6E-409C-BE32-E72D297353CC}">
              <c16:uniqueId val="{00000006-AB5B-41A0-B546-B1449A58E88E}"/>
            </c:ext>
          </c:extLst>
        </c:ser>
        <c:ser>
          <c:idx val="4"/>
          <c:order val="4"/>
          <c:tx>
            <c:strRef>
              <c:f>Лист1!$F$1</c:f>
              <c:strCache>
                <c:ptCount val="1"/>
                <c:pt idx="0">
                  <c:v>Земельный налог</c:v>
                </c:pt>
              </c:strCache>
            </c:strRef>
          </c:tx>
          <c:invertIfNegative val="0"/>
          <c:dLbls>
            <c:spPr>
              <a:noFill/>
              <a:ln>
                <a:noFill/>
              </a:ln>
              <a:effectLst/>
            </c:spPr>
            <c:txPr>
              <a:bodyPr/>
              <a:lstStyle/>
              <a:p>
                <a:pPr>
                  <a:defRPr sz="1600" b="1">
                    <a:solidFill>
                      <a:srgbClr val="002060"/>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Лист1!$F$2</c:f>
              <c:numCache>
                <c:formatCode>General</c:formatCode>
                <c:ptCount val="1"/>
                <c:pt idx="0">
                  <c:v>2923.1</c:v>
                </c:pt>
              </c:numCache>
            </c:numRef>
          </c:val>
          <c:extLst>
            <c:ext xmlns:c16="http://schemas.microsoft.com/office/drawing/2014/chart" uri="{C3380CC4-5D6E-409C-BE32-E72D297353CC}">
              <c16:uniqueId val="{00000007-AB5B-41A0-B546-B1449A58E88E}"/>
            </c:ext>
          </c:extLst>
        </c:ser>
        <c:dLbls>
          <c:showLegendKey val="0"/>
          <c:showVal val="0"/>
          <c:showCatName val="0"/>
          <c:showSerName val="0"/>
          <c:showPercent val="0"/>
          <c:showBubbleSize val="0"/>
        </c:dLbls>
        <c:gapWidth val="150"/>
        <c:axId val="169585664"/>
        <c:axId val="189178624"/>
      </c:barChart>
      <c:catAx>
        <c:axId val="169585664"/>
        <c:scaling>
          <c:orientation val="minMax"/>
        </c:scaling>
        <c:delete val="0"/>
        <c:axPos val="b"/>
        <c:numFmt formatCode="General" sourceLinked="0"/>
        <c:majorTickMark val="out"/>
        <c:minorTickMark val="none"/>
        <c:tickLblPos val="nextTo"/>
        <c:txPr>
          <a:bodyPr/>
          <a:lstStyle/>
          <a:p>
            <a:pPr>
              <a:defRPr b="1">
                <a:solidFill>
                  <a:schemeClr val="accent5">
                    <a:lumMod val="50000"/>
                  </a:schemeClr>
                </a:solidFill>
              </a:defRPr>
            </a:pPr>
            <a:endParaRPr lang="ru-RU"/>
          </a:p>
        </c:txPr>
        <c:crossAx val="189178624"/>
        <c:crosses val="autoZero"/>
        <c:auto val="1"/>
        <c:lblAlgn val="ctr"/>
        <c:lblOffset val="100"/>
        <c:noMultiLvlLbl val="0"/>
      </c:catAx>
      <c:valAx>
        <c:axId val="189178624"/>
        <c:scaling>
          <c:orientation val="minMax"/>
        </c:scaling>
        <c:delete val="1"/>
        <c:axPos val="l"/>
        <c:majorGridlines/>
        <c:numFmt formatCode="General" sourceLinked="1"/>
        <c:majorTickMark val="out"/>
        <c:minorTickMark val="none"/>
        <c:tickLblPos val="nextTo"/>
        <c:crossAx val="169585664"/>
        <c:crosses val="autoZero"/>
        <c:crossBetween val="between"/>
      </c:valAx>
    </c:plotArea>
    <c:legend>
      <c:legendPos val="r"/>
      <c:layout>
        <c:manualLayout>
          <c:xMode val="edge"/>
          <c:yMode val="edge"/>
          <c:x val="0.65284169374889334"/>
          <c:y val="2.8034634170788397E-2"/>
          <c:w val="0.32967208984151991"/>
          <c:h val="0.93789519539547772"/>
        </c:manualLayout>
      </c:layout>
      <c:overlay val="0"/>
      <c:txPr>
        <a:bodyPr/>
        <a:lstStyle/>
        <a:p>
          <a:pPr>
            <a:defRPr sz="1400" b="1">
              <a:solidFill>
                <a:schemeClr val="accent5">
                  <a:lumMod val="50000"/>
                </a:schemeClr>
              </a:solidFill>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804148928336318E-2"/>
          <c:y val="5.1462083090819413E-2"/>
          <c:w val="0.48339134986456311"/>
          <c:h val="0.72815900568035363"/>
        </c:manualLayout>
      </c:layout>
      <c:barChart>
        <c:barDir val="col"/>
        <c:grouping val="clustered"/>
        <c:varyColors val="0"/>
        <c:ser>
          <c:idx val="0"/>
          <c:order val="0"/>
          <c:tx>
            <c:strRef>
              <c:f>Лист1!$B$1</c:f>
              <c:strCache>
                <c:ptCount val="1"/>
                <c:pt idx="0">
                  <c:v>Доходы от использования имущества</c:v>
                </c:pt>
              </c:strCache>
            </c:strRef>
          </c:tx>
          <c:invertIfNegative val="0"/>
          <c:dLbls>
            <c:spPr>
              <a:noFill/>
              <a:ln>
                <a:noFill/>
              </a:ln>
              <a:effectLst/>
            </c:spPr>
            <c:txPr>
              <a:bodyPr/>
              <a:lstStyle/>
              <a:p>
                <a:pPr>
                  <a:defRPr sz="1600"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Лист1!$B$2</c:f>
              <c:numCache>
                <c:formatCode>General</c:formatCode>
                <c:ptCount val="1"/>
                <c:pt idx="0">
                  <c:v>1466.3</c:v>
                </c:pt>
              </c:numCache>
            </c:numRef>
          </c:val>
          <c:extLst>
            <c:ext xmlns:c16="http://schemas.microsoft.com/office/drawing/2014/chart" uri="{C3380CC4-5D6E-409C-BE32-E72D297353CC}">
              <c16:uniqueId val="{00000000-03E1-46B5-BF19-05A3179B5A06}"/>
            </c:ext>
          </c:extLst>
        </c:ser>
        <c:ser>
          <c:idx val="1"/>
          <c:order val="1"/>
          <c:tx>
            <c:strRef>
              <c:f>Лист1!$C$1</c:f>
              <c:strCache>
                <c:ptCount val="1"/>
                <c:pt idx="0">
                  <c:v>Доходы от оказания платных услуг и компенсации затрат государства</c:v>
                </c:pt>
              </c:strCache>
            </c:strRef>
          </c:tx>
          <c:invertIfNegative val="0"/>
          <c:dLbls>
            <c:dLbl>
              <c:idx val="0"/>
              <c:layout>
                <c:manualLayout>
                  <c:x val="7.5829497077280501E-3"/>
                  <c:y val="0.111627997825386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E1-46B5-BF19-05A3179B5A06}"/>
                </c:ext>
              </c:extLst>
            </c:dLbl>
            <c:spPr>
              <a:noFill/>
              <a:ln>
                <a:noFill/>
              </a:ln>
              <a:effectLst/>
            </c:spPr>
            <c:txPr>
              <a:bodyPr/>
              <a:lstStyle/>
              <a:p>
                <a:pPr>
                  <a:defRPr sz="1600"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Лист1!$C$2</c:f>
              <c:numCache>
                <c:formatCode>General</c:formatCode>
                <c:ptCount val="1"/>
                <c:pt idx="0">
                  <c:v>29.9</c:v>
                </c:pt>
              </c:numCache>
            </c:numRef>
          </c:val>
          <c:extLst>
            <c:ext xmlns:c16="http://schemas.microsoft.com/office/drawing/2014/chart" uri="{C3380CC4-5D6E-409C-BE32-E72D297353CC}">
              <c16:uniqueId val="{00000002-03E1-46B5-BF19-05A3179B5A06}"/>
            </c:ext>
          </c:extLst>
        </c:ser>
        <c:ser>
          <c:idx val="2"/>
          <c:order val="2"/>
          <c:tx>
            <c:strRef>
              <c:f>Лист1!$D$1</c:f>
              <c:strCache>
                <c:ptCount val="1"/>
                <c:pt idx="0">
                  <c:v>Доходы от продажи материальных и нематериальных активов</c:v>
                </c:pt>
              </c:strCache>
            </c:strRef>
          </c:tx>
          <c:invertIfNegative val="0"/>
          <c:dLbls>
            <c:spPr>
              <a:noFill/>
              <a:ln>
                <a:noFill/>
              </a:ln>
              <a:effectLst/>
            </c:spPr>
            <c:txPr>
              <a:bodyPr/>
              <a:lstStyle/>
              <a:p>
                <a:pPr>
                  <a:defRPr sz="1600"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Лист1!$D$2</c:f>
              <c:numCache>
                <c:formatCode>General</c:formatCode>
                <c:ptCount val="1"/>
                <c:pt idx="0">
                  <c:v>752.1</c:v>
                </c:pt>
              </c:numCache>
            </c:numRef>
          </c:val>
          <c:extLst>
            <c:ext xmlns:c16="http://schemas.microsoft.com/office/drawing/2014/chart" uri="{C3380CC4-5D6E-409C-BE32-E72D297353CC}">
              <c16:uniqueId val="{00000003-03E1-46B5-BF19-05A3179B5A06}"/>
            </c:ext>
          </c:extLst>
        </c:ser>
        <c:ser>
          <c:idx val="3"/>
          <c:order val="3"/>
          <c:tx>
            <c:strRef>
              <c:f>Лист1!$E$1</c:f>
              <c:strCache>
                <c:ptCount val="1"/>
                <c:pt idx="0">
                  <c:v>Штрафы, санкции, возмещение ущерба</c:v>
                </c:pt>
              </c:strCache>
            </c:strRef>
          </c:tx>
          <c:invertIfNegative val="0"/>
          <c:dLbls>
            <c:dLbl>
              <c:idx val="0"/>
              <c:layout>
                <c:manualLayout>
                  <c:x val="0"/>
                  <c:y val="0.140568589854190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E1-46B5-BF19-05A3179B5A06}"/>
                </c:ext>
              </c:extLst>
            </c:dLbl>
            <c:spPr>
              <a:noFill/>
              <a:ln>
                <a:noFill/>
              </a:ln>
              <a:effectLst/>
            </c:spPr>
            <c:txPr>
              <a:bodyPr/>
              <a:lstStyle/>
              <a:p>
                <a:pPr>
                  <a:defRPr sz="1600"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Лист1!$E$2</c:f>
              <c:numCache>
                <c:formatCode>General</c:formatCode>
                <c:ptCount val="1"/>
                <c:pt idx="0">
                  <c:v>114.3</c:v>
                </c:pt>
              </c:numCache>
            </c:numRef>
          </c:val>
          <c:extLst>
            <c:ext xmlns:c16="http://schemas.microsoft.com/office/drawing/2014/chart" uri="{C3380CC4-5D6E-409C-BE32-E72D297353CC}">
              <c16:uniqueId val="{00000005-03E1-46B5-BF19-05A3179B5A06}"/>
            </c:ext>
          </c:extLst>
        </c:ser>
        <c:ser>
          <c:idx val="4"/>
          <c:order val="4"/>
          <c:tx>
            <c:strRef>
              <c:f>Лист1!$F$1</c:f>
              <c:strCache>
                <c:ptCount val="1"/>
                <c:pt idx="0">
                  <c:v>Прочие неналоговые доходы</c:v>
                </c:pt>
              </c:strCache>
            </c:strRef>
          </c:tx>
          <c:invertIfNegative val="0"/>
          <c:dLbls>
            <c:spPr>
              <a:noFill/>
              <a:ln>
                <a:noFill/>
              </a:ln>
              <a:effectLst/>
            </c:spPr>
            <c:txPr>
              <a:bodyPr/>
              <a:lstStyle/>
              <a:p>
                <a:pPr>
                  <a:defRPr sz="1600"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Лист1!$F$2</c:f>
              <c:numCache>
                <c:formatCode>General</c:formatCode>
                <c:ptCount val="1"/>
                <c:pt idx="0">
                  <c:v>91.4</c:v>
                </c:pt>
              </c:numCache>
            </c:numRef>
          </c:val>
          <c:extLst>
            <c:ext xmlns:c16="http://schemas.microsoft.com/office/drawing/2014/chart" uri="{C3380CC4-5D6E-409C-BE32-E72D297353CC}">
              <c16:uniqueId val="{00000006-03E1-46B5-BF19-05A3179B5A06}"/>
            </c:ext>
          </c:extLst>
        </c:ser>
        <c:dLbls>
          <c:showLegendKey val="0"/>
          <c:showVal val="0"/>
          <c:showCatName val="0"/>
          <c:showSerName val="0"/>
          <c:showPercent val="0"/>
          <c:showBubbleSize val="0"/>
        </c:dLbls>
        <c:gapWidth val="150"/>
        <c:axId val="189285504"/>
        <c:axId val="189287040"/>
      </c:barChart>
      <c:catAx>
        <c:axId val="189285504"/>
        <c:scaling>
          <c:orientation val="minMax"/>
        </c:scaling>
        <c:delete val="0"/>
        <c:axPos val="b"/>
        <c:numFmt formatCode="General" sourceLinked="0"/>
        <c:majorTickMark val="out"/>
        <c:minorTickMark val="none"/>
        <c:tickLblPos val="nextTo"/>
        <c:txPr>
          <a:bodyPr/>
          <a:lstStyle/>
          <a:p>
            <a:pPr>
              <a:defRPr b="1">
                <a:solidFill>
                  <a:schemeClr val="accent5">
                    <a:lumMod val="50000"/>
                  </a:schemeClr>
                </a:solidFill>
                <a:latin typeface="Times New Roman" pitchFamily="18" charset="0"/>
                <a:cs typeface="Times New Roman" pitchFamily="18" charset="0"/>
              </a:defRPr>
            </a:pPr>
            <a:endParaRPr lang="ru-RU"/>
          </a:p>
        </c:txPr>
        <c:crossAx val="189287040"/>
        <c:crosses val="autoZero"/>
        <c:auto val="1"/>
        <c:lblAlgn val="ctr"/>
        <c:lblOffset val="100"/>
        <c:noMultiLvlLbl val="0"/>
      </c:catAx>
      <c:valAx>
        <c:axId val="189287040"/>
        <c:scaling>
          <c:orientation val="minMax"/>
        </c:scaling>
        <c:delete val="1"/>
        <c:axPos val="l"/>
        <c:majorGridlines/>
        <c:numFmt formatCode="General" sourceLinked="1"/>
        <c:majorTickMark val="out"/>
        <c:minorTickMark val="none"/>
        <c:tickLblPos val="nextTo"/>
        <c:crossAx val="189285504"/>
        <c:crosses val="autoZero"/>
        <c:crossBetween val="between"/>
      </c:valAx>
    </c:plotArea>
    <c:legend>
      <c:legendPos val="r"/>
      <c:layout>
        <c:manualLayout>
          <c:xMode val="edge"/>
          <c:yMode val="edge"/>
          <c:x val="0.523235272458769"/>
          <c:y val="2.9580123351111709E-2"/>
          <c:w val="0.41265894837822398"/>
          <c:h val="0.94083975329777991"/>
        </c:manualLayout>
      </c:layout>
      <c:overlay val="0"/>
      <c:txPr>
        <a:bodyPr/>
        <a:lstStyle/>
        <a:p>
          <a:pPr>
            <a:defRPr sz="1200" b="1">
              <a:solidFill>
                <a:schemeClr val="accent5">
                  <a:lumMod val="50000"/>
                </a:schemeClr>
              </a:solidFill>
              <a:latin typeface="Times New Roman" pitchFamily="18" charset="0"/>
              <a:cs typeface="Times New Roman"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solidFill>
                  <a:schemeClr val="accent5">
                    <a:lumMod val="50000"/>
                  </a:schemeClr>
                </a:solidFill>
                <a:latin typeface="Times New Roman" pitchFamily="18" charset="0"/>
                <a:cs typeface="Times New Roman" pitchFamily="18" charset="0"/>
              </a:defRPr>
            </a:pPr>
            <a:r>
              <a:rPr lang="ru-RU" b="1" dirty="0">
                <a:solidFill>
                  <a:schemeClr val="accent5">
                    <a:lumMod val="50000"/>
                  </a:schemeClr>
                </a:solidFill>
                <a:latin typeface="Times New Roman" pitchFamily="18" charset="0"/>
                <a:cs typeface="Times New Roman" pitchFamily="18" charset="0"/>
              </a:rPr>
              <a:t>Структура расходов в 2021 году, тыс.руб.</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4.2049176781391945E-2"/>
          <c:y val="0.22760390223085117"/>
          <c:w val="0.55636558453622731"/>
          <c:h val="0.75101297439548864"/>
        </c:manualLayout>
      </c:layout>
      <c:pie3DChart>
        <c:varyColors val="1"/>
        <c:ser>
          <c:idx val="0"/>
          <c:order val="0"/>
          <c:tx>
            <c:strRef>
              <c:f>Лист1!$B$1</c:f>
              <c:strCache>
                <c:ptCount val="1"/>
                <c:pt idx="0">
                  <c:v>Продажи</c:v>
                </c:pt>
              </c:strCache>
            </c:strRef>
          </c:tx>
          <c:explosion val="25"/>
          <c:dLbls>
            <c:dLbl>
              <c:idx val="0"/>
              <c:layout>
                <c:manualLayout>
                  <c:x val="-9.9811452987379354E-2"/>
                  <c:y val="-0.15348595607001514"/>
                </c:manualLayout>
              </c:layout>
              <c:tx>
                <c:rich>
                  <a:bodyPr/>
                  <a:lstStyle/>
                  <a:p>
                    <a:r>
                      <a:rPr lang="en-US" dirty="0"/>
                      <a:t>16869,6; </a:t>
                    </a:r>
                  </a:p>
                  <a:p>
                    <a:r>
                      <a:rPr lang="en-US" dirty="0"/>
                      <a:t>5,2%</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6864-4B40-AB53-543932EC61CC}"/>
                </c:ext>
              </c:extLst>
            </c:dLbl>
            <c:dLbl>
              <c:idx val="1"/>
              <c:layout>
                <c:manualLayout>
                  <c:x val="-3.2257989879220288E-2"/>
                  <c:y val="-0.17233844051504146"/>
                </c:manualLayout>
              </c:layout>
              <c:tx>
                <c:rich>
                  <a:bodyPr/>
                  <a:lstStyle/>
                  <a:p>
                    <a:r>
                      <a:rPr lang="en-US" dirty="0"/>
                      <a:t>464,6; </a:t>
                    </a:r>
                  </a:p>
                  <a:p>
                    <a:r>
                      <a:rPr lang="en-US" dirty="0"/>
                      <a:t>0,1%</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864-4B40-AB53-543932EC61CC}"/>
                </c:ext>
              </c:extLst>
            </c:dLbl>
            <c:dLbl>
              <c:idx val="2"/>
              <c:layout>
                <c:manualLayout>
                  <c:x val="3.7967269312186275E-2"/>
                  <c:y val="-6.2106964042908518E-2"/>
                </c:manualLayout>
              </c:layout>
              <c:tx>
                <c:rich>
                  <a:bodyPr/>
                  <a:lstStyle/>
                  <a:p>
                    <a:r>
                      <a:rPr lang="en-US" dirty="0"/>
                      <a:t>461,6; </a:t>
                    </a:r>
                  </a:p>
                  <a:p>
                    <a:r>
                      <a:rPr lang="en-US" dirty="0"/>
                      <a:t>0,1%</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6864-4B40-AB53-543932EC61CC}"/>
                </c:ext>
              </c:extLst>
            </c:dLbl>
            <c:dLbl>
              <c:idx val="3"/>
              <c:layout>
                <c:manualLayout>
                  <c:x val="2.2183947751954595E-2"/>
                  <c:y val="-4.8970833147321848E-3"/>
                </c:manualLayout>
              </c:layout>
              <c:tx>
                <c:rich>
                  <a:bodyPr/>
                  <a:lstStyle/>
                  <a:p>
                    <a:r>
                      <a:rPr lang="en-US" dirty="0"/>
                      <a:t>20635;</a:t>
                    </a:r>
                  </a:p>
                  <a:p>
                    <a:r>
                      <a:rPr lang="en-US" dirty="0"/>
                      <a:t> 6,4%</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864-4B40-AB53-543932EC61CC}"/>
                </c:ext>
              </c:extLst>
            </c:dLbl>
            <c:dLbl>
              <c:idx val="4"/>
              <c:layout>
                <c:manualLayout>
                  <c:x val="-3.2147739969398417E-2"/>
                  <c:y val="-7.0178033796836556E-3"/>
                </c:manualLayout>
              </c:layout>
              <c:tx>
                <c:rich>
                  <a:bodyPr/>
                  <a:lstStyle/>
                  <a:p>
                    <a:r>
                      <a:rPr lang="en-US" dirty="0"/>
                      <a:t>42045,1; </a:t>
                    </a:r>
                  </a:p>
                  <a:p>
                    <a:r>
                      <a:rPr lang="en-US" dirty="0"/>
                      <a:t>13%</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6864-4B40-AB53-543932EC61CC}"/>
                </c:ext>
              </c:extLst>
            </c:dLbl>
            <c:dLbl>
              <c:idx val="5"/>
              <c:layout>
                <c:manualLayout>
                  <c:x val="-4.1361474169707119E-2"/>
                  <c:y val="-9.3190996085814493E-2"/>
                </c:manualLayout>
              </c:layout>
              <c:tx>
                <c:rich>
                  <a:bodyPr/>
                  <a:lstStyle/>
                  <a:p>
                    <a:r>
                      <a:rPr lang="en-US" dirty="0"/>
                      <a:t>208163,3; </a:t>
                    </a:r>
                  </a:p>
                  <a:p>
                    <a:r>
                      <a:rPr lang="en-US" dirty="0"/>
                      <a:t>64,4%</a:t>
                    </a:r>
                  </a:p>
                </c:rich>
              </c:tx>
              <c:showLegendKey val="0"/>
              <c:showVal val="1"/>
              <c:showCatName val="0"/>
              <c:showSerName val="0"/>
              <c:showPercent val="1"/>
              <c:showBubbleSize val="0"/>
              <c:extLst>
                <c:ext xmlns:c15="http://schemas.microsoft.com/office/drawing/2012/chart" uri="{CE6537A1-D6FC-4f65-9D91-7224C49458BB}">
                  <c15:layout>
                    <c:manualLayout>
                      <c:w val="0.16749194065061099"/>
                      <c:h val="0.10666592009854699"/>
                    </c:manualLayout>
                  </c15:layout>
                </c:ext>
                <c:ext xmlns:c16="http://schemas.microsoft.com/office/drawing/2014/chart" uri="{C3380CC4-5D6E-409C-BE32-E72D297353CC}">
                  <c16:uniqueId val="{00000005-6864-4B40-AB53-543932EC61CC}"/>
                </c:ext>
              </c:extLst>
            </c:dLbl>
            <c:dLbl>
              <c:idx val="6"/>
              <c:layout>
                <c:manualLayout>
                  <c:x val="-3.8750818776219061E-2"/>
                  <c:y val="-1.1209871648293777E-3"/>
                </c:manualLayout>
              </c:layout>
              <c:tx>
                <c:rich>
                  <a:bodyPr/>
                  <a:lstStyle/>
                  <a:p>
                    <a:r>
                      <a:rPr lang="en-US" dirty="0"/>
                      <a:t>198,4; </a:t>
                    </a:r>
                  </a:p>
                  <a:p>
                    <a:r>
                      <a:rPr lang="en-US" dirty="0"/>
                      <a:t>0,1%</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6864-4B40-AB53-543932EC61CC}"/>
                </c:ext>
              </c:extLst>
            </c:dLbl>
            <c:dLbl>
              <c:idx val="7"/>
              <c:layout>
                <c:manualLayout>
                  <c:x val="-4.917400489912209E-2"/>
                  <c:y val="-0.12023306166829267"/>
                </c:manualLayout>
              </c:layout>
              <c:tx>
                <c:rich>
                  <a:bodyPr/>
                  <a:lstStyle/>
                  <a:p>
                    <a:endParaRPr lang="en-US" dirty="0"/>
                  </a:p>
                  <a:p>
                    <a:r>
                      <a:rPr lang="en-US" dirty="0"/>
                      <a:t>23886,1; </a:t>
                    </a:r>
                  </a:p>
                  <a:p>
                    <a:r>
                      <a:rPr lang="en-US" dirty="0"/>
                      <a:t>7,4%</a:t>
                    </a:r>
                  </a:p>
                </c:rich>
              </c:tx>
              <c:showLegendKey val="0"/>
              <c:showVal val="1"/>
              <c:showCatName val="0"/>
              <c:showSerName val="0"/>
              <c:showPercent val="1"/>
              <c:showBubbleSize val="0"/>
              <c:extLst>
                <c:ext xmlns:c15="http://schemas.microsoft.com/office/drawing/2012/chart" uri="{CE6537A1-D6FC-4f65-9D91-7224C49458BB}">
                  <c15:layout>
                    <c:manualLayout>
                      <c:w val="0.12120386885790577"/>
                      <c:h val="0.1563953017661128"/>
                    </c:manualLayout>
                  </c15:layout>
                </c:ext>
                <c:ext xmlns:c16="http://schemas.microsoft.com/office/drawing/2014/chart" uri="{C3380CC4-5D6E-409C-BE32-E72D297353CC}">
                  <c16:uniqueId val="{00000007-6864-4B40-AB53-543932EC61CC}"/>
                </c:ext>
              </c:extLst>
            </c:dLbl>
            <c:dLbl>
              <c:idx val="8"/>
              <c:layout>
                <c:manualLayout>
                  <c:x val="-2.9155837379879052E-2"/>
                  <c:y val="-0.14080438679391619"/>
                </c:manualLayout>
              </c:layout>
              <c:tx>
                <c:rich>
                  <a:bodyPr/>
                  <a:lstStyle/>
                  <a:p>
                    <a:r>
                      <a:rPr lang="en-US" dirty="0"/>
                      <a:t> </a:t>
                    </a:r>
                  </a:p>
                  <a:p>
                    <a:r>
                      <a:rPr lang="en-US" dirty="0"/>
                      <a:t>191,6;</a:t>
                    </a:r>
                  </a:p>
                  <a:p>
                    <a:r>
                      <a:rPr lang="en-US" dirty="0"/>
                      <a:t>0,1%</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6864-4B40-AB53-543932EC61CC}"/>
                </c:ext>
              </c:extLst>
            </c:dLbl>
            <c:dLbl>
              <c:idx val="9"/>
              <c:tx>
                <c:rich>
                  <a:bodyPr/>
                  <a:lstStyle/>
                  <a:p>
                    <a:fld id="{2DDD2E8C-B7AC-42B5-B15E-7B28C38AFD49}" type="VALUE">
                      <a:rPr lang="en-US"/>
                      <a:pPr/>
                      <a:t>[ЗНАЧЕНИЕ]</a:t>
                    </a:fld>
                    <a:r>
                      <a:rPr lang="en-US" baseline="0"/>
                      <a:t>; 3,2%</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459-4A54-883C-05A7124A920F}"/>
                </c:ext>
              </c:extLst>
            </c:dLbl>
            <c:spPr>
              <a:noFill/>
              <a:ln>
                <a:noFill/>
              </a:ln>
              <a:effectLst/>
            </c:spPr>
            <c:txPr>
              <a:bodyPr/>
              <a:lstStyle/>
              <a:p>
                <a:pPr>
                  <a:defRPr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1"/>
            <c:showBubbleSize val="0"/>
            <c:showLeaderLines val="1"/>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Охрана окружающей среды</c:v>
                </c:pt>
                <c:pt idx="6">
                  <c:v>Образование</c:v>
                </c:pt>
                <c:pt idx="7">
                  <c:v>Культура</c:v>
                </c:pt>
                <c:pt idx="8">
                  <c:v>Социальная политика</c:v>
                </c:pt>
                <c:pt idx="9">
                  <c:v>Физическая культура и спорт</c:v>
                </c:pt>
              </c:strCache>
            </c:strRef>
          </c:cat>
          <c:val>
            <c:numRef>
              <c:f>Лист1!$B$2:$B$11</c:f>
              <c:numCache>
                <c:formatCode>General</c:formatCode>
                <c:ptCount val="10"/>
                <c:pt idx="0">
                  <c:v>16869.599999999999</c:v>
                </c:pt>
                <c:pt idx="1">
                  <c:v>464.6</c:v>
                </c:pt>
                <c:pt idx="2">
                  <c:v>461.6</c:v>
                </c:pt>
                <c:pt idx="3">
                  <c:v>20635</c:v>
                </c:pt>
                <c:pt idx="4">
                  <c:v>42045.1</c:v>
                </c:pt>
                <c:pt idx="5">
                  <c:v>208163.3</c:v>
                </c:pt>
                <c:pt idx="6">
                  <c:v>198.4</c:v>
                </c:pt>
                <c:pt idx="7">
                  <c:v>23886.1</c:v>
                </c:pt>
                <c:pt idx="8">
                  <c:v>191.6</c:v>
                </c:pt>
                <c:pt idx="9">
                  <c:v>10336</c:v>
                </c:pt>
              </c:numCache>
            </c:numRef>
          </c:val>
          <c:extLst>
            <c:ext xmlns:c16="http://schemas.microsoft.com/office/drawing/2014/chart" uri="{C3380CC4-5D6E-409C-BE32-E72D297353CC}">
              <c16:uniqueId val="{00000009-6864-4B40-AB53-543932EC61CC}"/>
            </c:ext>
          </c:extLst>
        </c:ser>
        <c:dLbls>
          <c:showLegendKey val="0"/>
          <c:showVal val="0"/>
          <c:showCatName val="0"/>
          <c:showSerName val="0"/>
          <c:showPercent val="0"/>
          <c:showBubbleSize val="0"/>
          <c:showLeaderLines val="1"/>
        </c:dLbls>
      </c:pie3DChart>
    </c:plotArea>
    <c:legend>
      <c:legendPos val="r"/>
      <c:layout>
        <c:manualLayout>
          <c:xMode val="edge"/>
          <c:yMode val="edge"/>
          <c:x val="0.61772978198282791"/>
          <c:y val="0.10634036847676648"/>
          <c:w val="0.38227021801717231"/>
          <c:h val="0.88939643750809061"/>
        </c:manualLayout>
      </c:layout>
      <c:overlay val="0"/>
      <c:txPr>
        <a:bodyPr/>
        <a:lstStyle/>
        <a:p>
          <a:pPr>
            <a:defRPr sz="1400" b="1">
              <a:solidFill>
                <a:schemeClr val="accent5">
                  <a:lumMod val="50000"/>
                </a:schemeClr>
              </a:solidFill>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002060"/>
                </a:solidFill>
                <a:latin typeface="Times New Roman" pitchFamily="18" charset="0"/>
                <a:cs typeface="Times New Roman" pitchFamily="18" charset="0"/>
              </a:defRPr>
            </a:pPr>
            <a:r>
              <a:rPr lang="ru-RU" sz="2800" dirty="0">
                <a:solidFill>
                  <a:srgbClr val="002060"/>
                </a:solidFill>
                <a:latin typeface="Times New Roman" pitchFamily="18" charset="0"/>
                <a:cs typeface="Times New Roman" pitchFamily="18" charset="0"/>
              </a:rPr>
              <a:t>42045,1 тыс.руб.   </a:t>
            </a:r>
          </a:p>
        </c:rich>
      </c:tx>
      <c:layout>
        <c:manualLayout>
          <c:xMode val="edge"/>
          <c:yMode val="edge"/>
          <c:x val="0.73613388117514267"/>
          <c:y val="0"/>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5.5743489317037265E-2"/>
          <c:y val="0.1493968351733127"/>
          <c:w val="0.58952352187815915"/>
          <c:h val="0.80134930522504366"/>
        </c:manualLayout>
      </c:layout>
      <c:pie3DChart>
        <c:varyColors val="1"/>
        <c:ser>
          <c:idx val="0"/>
          <c:order val="0"/>
          <c:tx>
            <c:strRef>
              <c:f>Лист1!$B$1</c:f>
              <c:strCache>
                <c:ptCount val="1"/>
                <c:pt idx="0">
                  <c:v>2021 год</c:v>
                </c:pt>
              </c:strCache>
            </c:strRef>
          </c:tx>
          <c:explosion val="25"/>
          <c:dLbls>
            <c:dLbl>
              <c:idx val="0"/>
              <c:layout>
                <c:manualLayout>
                  <c:x val="-8.3277202324547397E-2"/>
                  <c:y val="-0.1134188620435435"/>
                </c:manualLayout>
              </c:layout>
              <c:tx>
                <c:rich>
                  <a:bodyPr/>
                  <a:lstStyle/>
                  <a:p>
                    <a:r>
                      <a:rPr lang="en-US" dirty="0"/>
                      <a:t>2232,9; </a:t>
                    </a:r>
                  </a:p>
                  <a:p>
                    <a:r>
                      <a:rPr lang="en-US" dirty="0"/>
                      <a:t>5,3%</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2297-406C-9E2C-2E324185D6B0}"/>
                </c:ext>
              </c:extLst>
            </c:dLbl>
            <c:dLbl>
              <c:idx val="1"/>
              <c:layout>
                <c:manualLayout>
                  <c:x val="-0.12686050865014631"/>
                  <c:y val="0.11243821371134566"/>
                </c:manualLayout>
              </c:layout>
              <c:tx>
                <c:rich>
                  <a:bodyPr/>
                  <a:lstStyle/>
                  <a:p>
                    <a:r>
                      <a:rPr lang="en-US" dirty="0"/>
                      <a:t>10899; </a:t>
                    </a:r>
                  </a:p>
                  <a:p>
                    <a:r>
                      <a:rPr lang="en-US" dirty="0"/>
                      <a:t>25,9%</a:t>
                    </a:r>
                  </a:p>
                </c:rich>
              </c:tx>
              <c:showLegendKey val="0"/>
              <c:showVal val="1"/>
              <c:showCatName val="0"/>
              <c:showSerName val="0"/>
              <c:showPercent val="1"/>
              <c:showBubbleSize val="0"/>
              <c:extLst>
                <c:ext xmlns:c15="http://schemas.microsoft.com/office/drawing/2012/chart" uri="{CE6537A1-D6FC-4f65-9D91-7224C49458BB}">
                  <c15:layout>
                    <c:manualLayout>
                      <c:w val="0.16571629494059326"/>
                      <c:h val="0.10962886232350663"/>
                    </c:manualLayout>
                  </c15:layout>
                </c:ext>
                <c:ext xmlns:c16="http://schemas.microsoft.com/office/drawing/2014/chart" uri="{C3380CC4-5D6E-409C-BE32-E72D297353CC}">
                  <c16:uniqueId val="{00000001-2297-406C-9E2C-2E324185D6B0}"/>
                </c:ext>
              </c:extLst>
            </c:dLbl>
            <c:dLbl>
              <c:idx val="2"/>
              <c:layout>
                <c:manualLayout>
                  <c:x val="4.519742377057076E-2"/>
                  <c:y val="-0.40260610599400881"/>
                </c:manualLayout>
              </c:layout>
              <c:tx>
                <c:rich>
                  <a:bodyPr/>
                  <a:lstStyle/>
                  <a:p>
                    <a:endParaRPr lang="en-US" dirty="0"/>
                  </a:p>
                  <a:p>
                    <a:r>
                      <a:rPr lang="en-US" dirty="0"/>
                      <a:t>28913,2; </a:t>
                    </a:r>
                  </a:p>
                  <a:p>
                    <a:r>
                      <a:rPr lang="en-US" dirty="0"/>
                      <a:t>68,8%</a:t>
                    </a:r>
                  </a:p>
                </c:rich>
              </c:tx>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2297-406C-9E2C-2E324185D6B0}"/>
                </c:ext>
              </c:extLst>
            </c:dLbl>
            <c:spPr>
              <a:noFill/>
              <a:ln>
                <a:noFill/>
              </a:ln>
              <a:effectLst/>
            </c:spPr>
            <c:txPr>
              <a:bodyPr/>
              <a:lstStyle/>
              <a:p>
                <a:pPr>
                  <a:defRPr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1"/>
            <c:showBubbleSize val="0"/>
            <c:showLeaderLines val="1"/>
            <c:extLst>
              <c:ext xmlns:c15="http://schemas.microsoft.com/office/drawing/2012/chart" uri="{CE6537A1-D6FC-4f65-9D91-7224C49458BB}"/>
            </c:extLst>
          </c:dLbls>
          <c:cat>
            <c:strRef>
              <c:f>Лист1!$A$2:$A$4</c:f>
              <c:strCache>
                <c:ptCount val="3"/>
                <c:pt idx="0">
                  <c:v>Жилищное хозяйство</c:v>
                </c:pt>
                <c:pt idx="1">
                  <c:v>Коммунальное хозяйство</c:v>
                </c:pt>
                <c:pt idx="2">
                  <c:v>Благоустройство</c:v>
                </c:pt>
              </c:strCache>
            </c:strRef>
          </c:cat>
          <c:val>
            <c:numRef>
              <c:f>Лист1!$B$2:$B$4</c:f>
              <c:numCache>
                <c:formatCode>General</c:formatCode>
                <c:ptCount val="3"/>
                <c:pt idx="0">
                  <c:v>10899</c:v>
                </c:pt>
                <c:pt idx="1">
                  <c:v>2232.9</c:v>
                </c:pt>
                <c:pt idx="2">
                  <c:v>28913.200000000001</c:v>
                </c:pt>
              </c:numCache>
            </c:numRef>
          </c:val>
          <c:extLst>
            <c:ext xmlns:c16="http://schemas.microsoft.com/office/drawing/2014/chart" uri="{C3380CC4-5D6E-409C-BE32-E72D297353CC}">
              <c16:uniqueId val="{00000003-2297-406C-9E2C-2E324185D6B0}"/>
            </c:ext>
          </c:extLst>
        </c:ser>
        <c:dLbls>
          <c:showLegendKey val="0"/>
          <c:showVal val="0"/>
          <c:showCatName val="0"/>
          <c:showSerName val="0"/>
          <c:showPercent val="0"/>
          <c:showBubbleSize val="0"/>
          <c:showLeaderLines val="1"/>
        </c:dLbls>
      </c:pie3DChart>
    </c:plotArea>
    <c:legend>
      <c:legendPos val="r"/>
      <c:layout>
        <c:manualLayout>
          <c:xMode val="edge"/>
          <c:yMode val="edge"/>
          <c:x val="0.71829276162665168"/>
          <c:y val="0.34567659291195785"/>
          <c:w val="0.27116117282688185"/>
          <c:h val="0.55336309496035097"/>
        </c:manualLayout>
      </c:layout>
      <c:overlay val="0"/>
      <c:txPr>
        <a:bodyPr/>
        <a:lstStyle/>
        <a:p>
          <a:pPr>
            <a:defRPr sz="2000" b="1">
              <a:solidFill>
                <a:srgbClr val="002060"/>
              </a:solidFill>
              <a:latin typeface="Times New Roman" pitchFamily="18" charset="0"/>
              <a:cs typeface="Times New Roman"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5F77E2-C9B3-4838-A3D1-64C1BE87363F}" type="doc">
      <dgm:prSet loTypeId="urn:microsoft.com/office/officeart/2005/8/layout/arrow2" loCatId="process" qsTypeId="urn:microsoft.com/office/officeart/2005/8/quickstyle/simple5" qsCatId="simple" csTypeId="urn:microsoft.com/office/officeart/2005/8/colors/accent1_2" csCatId="accent1" phldr="1"/>
      <dgm:spPr/>
    </dgm:pt>
    <dgm:pt modelId="{9BC2E8D9-626A-4C35-8C16-645894B8DD7D}">
      <dgm:prSet phldrT="[Текст]" custT="1"/>
      <dgm:spPr/>
      <dgm:t>
        <a:bodyPr/>
        <a:lstStyle/>
        <a:p>
          <a:r>
            <a:rPr lang="ru-RU" sz="2400" b="1" dirty="0">
              <a:solidFill>
                <a:srgbClr val="002060"/>
              </a:solidFill>
              <a:latin typeface="Times New Roman" pitchFamily="18" charset="0"/>
              <a:cs typeface="Times New Roman" pitchFamily="18" charset="0"/>
            </a:rPr>
            <a:t>Рабочие места – 1196 ед.</a:t>
          </a:r>
        </a:p>
      </dgm:t>
    </dgm:pt>
    <dgm:pt modelId="{1019CBDA-0CD3-458B-9BD0-3EAE60C5B25B}" type="parTrans" cxnId="{2D3BAE2C-3FBD-4E2D-968B-944B547D369F}">
      <dgm:prSet/>
      <dgm:spPr/>
      <dgm:t>
        <a:bodyPr/>
        <a:lstStyle/>
        <a:p>
          <a:endParaRPr lang="ru-RU"/>
        </a:p>
      </dgm:t>
    </dgm:pt>
    <dgm:pt modelId="{0689419C-FFC3-4F6B-8AC5-30A842ECC824}" type="sibTrans" cxnId="{2D3BAE2C-3FBD-4E2D-968B-944B547D369F}">
      <dgm:prSet/>
      <dgm:spPr/>
      <dgm:t>
        <a:bodyPr/>
        <a:lstStyle/>
        <a:p>
          <a:endParaRPr lang="ru-RU"/>
        </a:p>
      </dgm:t>
    </dgm:pt>
    <dgm:pt modelId="{6480297F-FFD3-4A0C-BBFA-85F04C90828F}">
      <dgm:prSet phldrT="[Текст]" custT="1"/>
      <dgm:spPr/>
      <dgm:t>
        <a:bodyPr/>
        <a:lstStyle/>
        <a:p>
          <a:r>
            <a:rPr lang="ru-RU" sz="2400" b="1" dirty="0">
              <a:solidFill>
                <a:srgbClr val="002060"/>
              </a:solidFill>
              <a:latin typeface="Times New Roman" pitchFamily="18" charset="0"/>
              <a:cs typeface="Times New Roman" pitchFamily="18" charset="0"/>
            </a:rPr>
            <a:t>Инвестиции – 760,97 </a:t>
          </a:r>
          <a:r>
            <a:rPr lang="ru-RU" sz="2400" b="1" dirty="0" err="1">
              <a:solidFill>
                <a:srgbClr val="002060"/>
              </a:solidFill>
              <a:latin typeface="Times New Roman" pitchFamily="18" charset="0"/>
              <a:cs typeface="Times New Roman" pitchFamily="18" charset="0"/>
            </a:rPr>
            <a:t>млн.руб</a:t>
          </a:r>
          <a:r>
            <a:rPr lang="ru-RU" sz="2400" b="1" dirty="0">
              <a:solidFill>
                <a:srgbClr val="002060"/>
              </a:solidFill>
              <a:latin typeface="Times New Roman" pitchFamily="18" charset="0"/>
              <a:cs typeface="Times New Roman" pitchFamily="18" charset="0"/>
            </a:rPr>
            <a:t>.</a:t>
          </a:r>
        </a:p>
      </dgm:t>
    </dgm:pt>
    <dgm:pt modelId="{935FA580-D524-418F-9E19-A6B7DE6AB29D}" type="parTrans" cxnId="{54952E5D-5BBC-4D7C-8653-602B7C244EB1}">
      <dgm:prSet/>
      <dgm:spPr/>
      <dgm:t>
        <a:bodyPr/>
        <a:lstStyle/>
        <a:p>
          <a:endParaRPr lang="ru-RU"/>
        </a:p>
      </dgm:t>
    </dgm:pt>
    <dgm:pt modelId="{A11AC4DB-3825-49A6-8CC2-A51B8A1C215F}" type="sibTrans" cxnId="{54952E5D-5BBC-4D7C-8653-602B7C244EB1}">
      <dgm:prSet/>
      <dgm:spPr/>
      <dgm:t>
        <a:bodyPr/>
        <a:lstStyle/>
        <a:p>
          <a:endParaRPr lang="ru-RU"/>
        </a:p>
      </dgm:t>
    </dgm:pt>
    <dgm:pt modelId="{54C83C5F-D293-4CE2-9363-8B6186F9E860}">
      <dgm:prSet phldrT="[Текст]" custT="1"/>
      <dgm:spPr/>
      <dgm:t>
        <a:bodyPr/>
        <a:lstStyle/>
        <a:p>
          <a:r>
            <a:rPr lang="ru-RU" sz="2400" b="1" dirty="0">
              <a:solidFill>
                <a:srgbClr val="002060"/>
              </a:solidFill>
              <a:latin typeface="Times New Roman" pitchFamily="18" charset="0"/>
              <a:cs typeface="Times New Roman" pitchFamily="18" charset="0"/>
            </a:rPr>
            <a:t>Капитальные вложения – 636,6 </a:t>
          </a:r>
          <a:r>
            <a:rPr lang="ru-RU" sz="2400" b="1" dirty="0" err="1">
              <a:solidFill>
                <a:srgbClr val="002060"/>
              </a:solidFill>
              <a:latin typeface="Times New Roman" pitchFamily="18" charset="0"/>
              <a:cs typeface="Times New Roman" pitchFamily="18" charset="0"/>
            </a:rPr>
            <a:t>млн.руб</a:t>
          </a:r>
          <a:r>
            <a:rPr lang="ru-RU" sz="2400" b="1" dirty="0">
              <a:solidFill>
                <a:srgbClr val="002060"/>
              </a:solidFill>
              <a:latin typeface="Times New Roman" pitchFamily="18" charset="0"/>
              <a:cs typeface="Times New Roman" pitchFamily="18" charset="0"/>
            </a:rPr>
            <a:t>.</a:t>
          </a:r>
        </a:p>
      </dgm:t>
    </dgm:pt>
    <dgm:pt modelId="{65EFE540-23A9-4341-9FC3-674F1A59D358}" type="parTrans" cxnId="{3D1026D3-09D8-45B0-B7A2-CBF9EFDD4496}">
      <dgm:prSet/>
      <dgm:spPr/>
      <dgm:t>
        <a:bodyPr/>
        <a:lstStyle/>
        <a:p>
          <a:endParaRPr lang="ru-RU"/>
        </a:p>
      </dgm:t>
    </dgm:pt>
    <dgm:pt modelId="{2313970C-3497-4315-86F9-0F312E9282FD}" type="sibTrans" cxnId="{3D1026D3-09D8-45B0-B7A2-CBF9EFDD4496}">
      <dgm:prSet/>
      <dgm:spPr/>
      <dgm:t>
        <a:bodyPr/>
        <a:lstStyle/>
        <a:p>
          <a:endParaRPr lang="ru-RU"/>
        </a:p>
      </dgm:t>
    </dgm:pt>
    <dgm:pt modelId="{E0E664BF-A0D8-4216-A471-C624E8510C63}">
      <dgm:prSet phldrT="[Текст]" custT="1"/>
      <dgm:spPr/>
      <dgm:t>
        <a:bodyPr/>
        <a:lstStyle/>
        <a:p>
          <a:r>
            <a:rPr lang="ru-RU" sz="2400" b="1" dirty="0">
              <a:solidFill>
                <a:srgbClr val="002060"/>
              </a:solidFill>
              <a:latin typeface="Times New Roman" pitchFamily="18" charset="0"/>
              <a:cs typeface="Times New Roman" pitchFamily="18" charset="0"/>
            </a:rPr>
            <a:t>Выручка, полученная резидентами – 16254,7 млн.руб.</a:t>
          </a:r>
        </a:p>
      </dgm:t>
    </dgm:pt>
    <dgm:pt modelId="{20C5ED4B-4F67-429C-B35A-D183858EB6EC}" type="parTrans" cxnId="{B7CC553C-E72D-48D3-8DFA-74B2654EB28B}">
      <dgm:prSet/>
      <dgm:spPr/>
      <dgm:t>
        <a:bodyPr/>
        <a:lstStyle/>
        <a:p>
          <a:endParaRPr lang="ru-RU"/>
        </a:p>
      </dgm:t>
    </dgm:pt>
    <dgm:pt modelId="{F805A79E-6D17-4753-8DAD-DDD292E55624}" type="sibTrans" cxnId="{B7CC553C-E72D-48D3-8DFA-74B2654EB28B}">
      <dgm:prSet/>
      <dgm:spPr/>
      <dgm:t>
        <a:bodyPr/>
        <a:lstStyle/>
        <a:p>
          <a:endParaRPr lang="ru-RU"/>
        </a:p>
      </dgm:t>
    </dgm:pt>
    <dgm:pt modelId="{68C1E769-0F61-4150-8FF3-EAE68B0A0D55}" type="pres">
      <dgm:prSet presAssocID="{215F77E2-C9B3-4838-A3D1-64C1BE87363F}" presName="arrowDiagram" presStyleCnt="0">
        <dgm:presLayoutVars>
          <dgm:chMax val="5"/>
          <dgm:dir/>
          <dgm:resizeHandles val="exact"/>
        </dgm:presLayoutVars>
      </dgm:prSet>
      <dgm:spPr/>
    </dgm:pt>
    <dgm:pt modelId="{EBC986B9-B1BF-4A7E-BAFC-A65A90E59460}" type="pres">
      <dgm:prSet presAssocID="{215F77E2-C9B3-4838-A3D1-64C1BE87363F}" presName="arrow" presStyleLbl="bgShp" presStyleIdx="0" presStyleCnt="1"/>
      <dgm:spPr/>
    </dgm:pt>
    <dgm:pt modelId="{243681E0-8143-446C-A275-3BCD9248A599}" type="pres">
      <dgm:prSet presAssocID="{215F77E2-C9B3-4838-A3D1-64C1BE87363F}" presName="arrowDiagram4" presStyleCnt="0"/>
      <dgm:spPr/>
    </dgm:pt>
    <dgm:pt modelId="{69430F26-8F63-4609-8355-10B63575A95E}" type="pres">
      <dgm:prSet presAssocID="{9BC2E8D9-626A-4C35-8C16-645894B8DD7D}" presName="bullet4a" presStyleLbl="node1" presStyleIdx="0" presStyleCnt="4"/>
      <dgm:spPr/>
    </dgm:pt>
    <dgm:pt modelId="{DB32D3C8-477B-43FA-9F8B-8801FB569745}" type="pres">
      <dgm:prSet presAssocID="{9BC2E8D9-626A-4C35-8C16-645894B8DD7D}" presName="textBox4a" presStyleLbl="revTx" presStyleIdx="0" presStyleCnt="4" custScaleX="225727" custLinFactNeighborX="74914" custLinFactNeighborY="7107">
        <dgm:presLayoutVars>
          <dgm:bulletEnabled val="1"/>
        </dgm:presLayoutVars>
      </dgm:prSet>
      <dgm:spPr/>
      <dgm:t>
        <a:bodyPr/>
        <a:lstStyle/>
        <a:p>
          <a:endParaRPr lang="ru-RU"/>
        </a:p>
      </dgm:t>
    </dgm:pt>
    <dgm:pt modelId="{1C196648-C44D-42DC-9D6B-330538AE2474}" type="pres">
      <dgm:prSet presAssocID="{6480297F-FFD3-4A0C-BBFA-85F04C90828F}" presName="bullet4b" presStyleLbl="node1" presStyleIdx="1" presStyleCnt="4"/>
      <dgm:spPr/>
    </dgm:pt>
    <dgm:pt modelId="{B6B3C962-B01E-401F-A5E8-EFF2A76EDC49}" type="pres">
      <dgm:prSet presAssocID="{6480297F-FFD3-4A0C-BBFA-85F04C90828F}" presName="textBox4b" presStyleLbl="revTx" presStyleIdx="1" presStyleCnt="4" custScaleX="158477" custLinFactNeighborX="40687" custLinFactNeighborY="8513">
        <dgm:presLayoutVars>
          <dgm:bulletEnabled val="1"/>
        </dgm:presLayoutVars>
      </dgm:prSet>
      <dgm:spPr/>
      <dgm:t>
        <a:bodyPr/>
        <a:lstStyle/>
        <a:p>
          <a:endParaRPr lang="ru-RU"/>
        </a:p>
      </dgm:t>
    </dgm:pt>
    <dgm:pt modelId="{C85605DD-8298-4097-8A1E-75862FEE8100}" type="pres">
      <dgm:prSet presAssocID="{54C83C5F-D293-4CE2-9363-8B6186F9E860}" presName="bullet4c" presStyleLbl="node1" presStyleIdx="2" presStyleCnt="4"/>
      <dgm:spPr/>
    </dgm:pt>
    <dgm:pt modelId="{BADD862A-75D5-4A6B-B52A-950E62CB648A}" type="pres">
      <dgm:prSet presAssocID="{54C83C5F-D293-4CE2-9363-8B6186F9E860}" presName="textBox4c" presStyleLbl="revTx" presStyleIdx="2" presStyleCnt="4" custScaleX="183087" custScaleY="42917" custLinFactX="-61294" custLinFactNeighborX="-100000" custLinFactNeighborY="-57295">
        <dgm:presLayoutVars>
          <dgm:bulletEnabled val="1"/>
        </dgm:presLayoutVars>
      </dgm:prSet>
      <dgm:spPr/>
      <dgm:t>
        <a:bodyPr/>
        <a:lstStyle/>
        <a:p>
          <a:endParaRPr lang="ru-RU"/>
        </a:p>
      </dgm:t>
    </dgm:pt>
    <dgm:pt modelId="{4E4AD019-9D97-49EF-80DE-9270C45F8DAC}" type="pres">
      <dgm:prSet presAssocID="{E0E664BF-A0D8-4216-A471-C624E8510C63}" presName="bullet4d" presStyleLbl="node1" presStyleIdx="3" presStyleCnt="4"/>
      <dgm:spPr/>
    </dgm:pt>
    <dgm:pt modelId="{7D2310BE-91EF-444A-994F-533F451A2581}" type="pres">
      <dgm:prSet presAssocID="{E0E664BF-A0D8-4216-A471-C624E8510C63}" presName="textBox4d" presStyleLbl="revTx" presStyleIdx="3" presStyleCnt="4" custScaleX="179339" custScaleY="61228" custLinFactNeighborX="3438" custLinFactNeighborY="-7464">
        <dgm:presLayoutVars>
          <dgm:bulletEnabled val="1"/>
        </dgm:presLayoutVars>
      </dgm:prSet>
      <dgm:spPr/>
      <dgm:t>
        <a:bodyPr/>
        <a:lstStyle/>
        <a:p>
          <a:endParaRPr lang="ru-RU"/>
        </a:p>
      </dgm:t>
    </dgm:pt>
  </dgm:ptLst>
  <dgm:cxnLst>
    <dgm:cxn modelId="{0384DF68-E080-4FA1-8CD3-5B2FAFB27514}" type="presOf" srcId="{E0E664BF-A0D8-4216-A471-C624E8510C63}" destId="{7D2310BE-91EF-444A-994F-533F451A2581}" srcOrd="0" destOrd="0" presId="urn:microsoft.com/office/officeart/2005/8/layout/arrow2"/>
    <dgm:cxn modelId="{F835129E-A17A-4C4F-BAB6-A1A8EE3CFA48}" type="presOf" srcId="{9BC2E8D9-626A-4C35-8C16-645894B8DD7D}" destId="{DB32D3C8-477B-43FA-9F8B-8801FB569745}" srcOrd="0" destOrd="0" presId="urn:microsoft.com/office/officeart/2005/8/layout/arrow2"/>
    <dgm:cxn modelId="{2D3BAE2C-3FBD-4E2D-968B-944B547D369F}" srcId="{215F77E2-C9B3-4838-A3D1-64C1BE87363F}" destId="{9BC2E8D9-626A-4C35-8C16-645894B8DD7D}" srcOrd="0" destOrd="0" parTransId="{1019CBDA-0CD3-458B-9BD0-3EAE60C5B25B}" sibTransId="{0689419C-FFC3-4F6B-8AC5-30A842ECC824}"/>
    <dgm:cxn modelId="{B7CC553C-E72D-48D3-8DFA-74B2654EB28B}" srcId="{215F77E2-C9B3-4838-A3D1-64C1BE87363F}" destId="{E0E664BF-A0D8-4216-A471-C624E8510C63}" srcOrd="3" destOrd="0" parTransId="{20C5ED4B-4F67-429C-B35A-D183858EB6EC}" sibTransId="{F805A79E-6D17-4753-8DAD-DDD292E55624}"/>
    <dgm:cxn modelId="{3D1026D3-09D8-45B0-B7A2-CBF9EFDD4496}" srcId="{215F77E2-C9B3-4838-A3D1-64C1BE87363F}" destId="{54C83C5F-D293-4CE2-9363-8B6186F9E860}" srcOrd="2" destOrd="0" parTransId="{65EFE540-23A9-4341-9FC3-674F1A59D358}" sibTransId="{2313970C-3497-4315-86F9-0F312E9282FD}"/>
    <dgm:cxn modelId="{54952E5D-5BBC-4D7C-8653-602B7C244EB1}" srcId="{215F77E2-C9B3-4838-A3D1-64C1BE87363F}" destId="{6480297F-FFD3-4A0C-BBFA-85F04C90828F}" srcOrd="1" destOrd="0" parTransId="{935FA580-D524-418F-9E19-A6B7DE6AB29D}" sibTransId="{A11AC4DB-3825-49A6-8CC2-A51B8A1C215F}"/>
    <dgm:cxn modelId="{53A6ED07-DAD7-4ABB-81E8-1139EC3B0DCF}" type="presOf" srcId="{6480297F-FFD3-4A0C-BBFA-85F04C90828F}" destId="{B6B3C962-B01E-401F-A5E8-EFF2A76EDC49}" srcOrd="0" destOrd="0" presId="urn:microsoft.com/office/officeart/2005/8/layout/arrow2"/>
    <dgm:cxn modelId="{534F65A9-285C-47F4-913C-6297587EE99B}" type="presOf" srcId="{215F77E2-C9B3-4838-A3D1-64C1BE87363F}" destId="{68C1E769-0F61-4150-8FF3-EAE68B0A0D55}" srcOrd="0" destOrd="0" presId="urn:microsoft.com/office/officeart/2005/8/layout/arrow2"/>
    <dgm:cxn modelId="{076D0142-EF11-4A00-BC59-356C41650AC0}" type="presOf" srcId="{54C83C5F-D293-4CE2-9363-8B6186F9E860}" destId="{BADD862A-75D5-4A6B-B52A-950E62CB648A}" srcOrd="0" destOrd="0" presId="urn:microsoft.com/office/officeart/2005/8/layout/arrow2"/>
    <dgm:cxn modelId="{3DA59CA4-8F92-4F87-93B7-545AAF5154E1}" type="presParOf" srcId="{68C1E769-0F61-4150-8FF3-EAE68B0A0D55}" destId="{EBC986B9-B1BF-4A7E-BAFC-A65A90E59460}" srcOrd="0" destOrd="0" presId="urn:microsoft.com/office/officeart/2005/8/layout/arrow2"/>
    <dgm:cxn modelId="{110824A5-0E18-435A-991A-9DE3D0C4384E}" type="presParOf" srcId="{68C1E769-0F61-4150-8FF3-EAE68B0A0D55}" destId="{243681E0-8143-446C-A275-3BCD9248A599}" srcOrd="1" destOrd="0" presId="urn:microsoft.com/office/officeart/2005/8/layout/arrow2"/>
    <dgm:cxn modelId="{62A4AAC3-17BC-4E0D-B2BC-9B9A22945E83}" type="presParOf" srcId="{243681E0-8143-446C-A275-3BCD9248A599}" destId="{69430F26-8F63-4609-8355-10B63575A95E}" srcOrd="0" destOrd="0" presId="urn:microsoft.com/office/officeart/2005/8/layout/arrow2"/>
    <dgm:cxn modelId="{F71712F6-BA9C-4D85-A712-F119A87897C0}" type="presParOf" srcId="{243681E0-8143-446C-A275-3BCD9248A599}" destId="{DB32D3C8-477B-43FA-9F8B-8801FB569745}" srcOrd="1" destOrd="0" presId="urn:microsoft.com/office/officeart/2005/8/layout/arrow2"/>
    <dgm:cxn modelId="{7150B5CB-A9DF-4EE6-ADC1-3229306976E9}" type="presParOf" srcId="{243681E0-8143-446C-A275-3BCD9248A599}" destId="{1C196648-C44D-42DC-9D6B-330538AE2474}" srcOrd="2" destOrd="0" presId="urn:microsoft.com/office/officeart/2005/8/layout/arrow2"/>
    <dgm:cxn modelId="{B1025EBC-1FE0-4B4A-931E-FB47CA84EFB2}" type="presParOf" srcId="{243681E0-8143-446C-A275-3BCD9248A599}" destId="{B6B3C962-B01E-401F-A5E8-EFF2A76EDC49}" srcOrd="3" destOrd="0" presId="urn:microsoft.com/office/officeart/2005/8/layout/arrow2"/>
    <dgm:cxn modelId="{D73C6D4F-4911-46A5-B2F0-4E1D026AD4D4}" type="presParOf" srcId="{243681E0-8143-446C-A275-3BCD9248A599}" destId="{C85605DD-8298-4097-8A1E-75862FEE8100}" srcOrd="4" destOrd="0" presId="urn:microsoft.com/office/officeart/2005/8/layout/arrow2"/>
    <dgm:cxn modelId="{3CD9591F-1EBD-4D25-B229-9F91CD73A699}" type="presParOf" srcId="{243681E0-8143-446C-A275-3BCD9248A599}" destId="{BADD862A-75D5-4A6B-B52A-950E62CB648A}" srcOrd="5" destOrd="0" presId="urn:microsoft.com/office/officeart/2005/8/layout/arrow2"/>
    <dgm:cxn modelId="{0BBDB271-9823-4F74-AA72-E56A09654A87}" type="presParOf" srcId="{243681E0-8143-446C-A275-3BCD9248A599}" destId="{4E4AD019-9D97-49EF-80DE-9270C45F8DAC}" srcOrd="6" destOrd="0" presId="urn:microsoft.com/office/officeart/2005/8/layout/arrow2"/>
    <dgm:cxn modelId="{598EC4E9-CC41-4CBD-AF67-DB00CD2A3490}" type="presParOf" srcId="{243681E0-8143-446C-A275-3BCD9248A599}" destId="{7D2310BE-91EF-444A-994F-533F451A2581}"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70A5BD-6545-4435-BBB1-16225E5323D8}" type="doc">
      <dgm:prSet loTypeId="urn:microsoft.com/office/officeart/2005/8/layout/vList2" loCatId="list" qsTypeId="urn:microsoft.com/office/officeart/2005/8/quickstyle/simple3" qsCatId="simple" csTypeId="urn:microsoft.com/office/officeart/2005/8/colors/accent2_4" csCatId="accent2" phldr="1"/>
      <dgm:spPr/>
      <dgm:t>
        <a:bodyPr/>
        <a:lstStyle/>
        <a:p>
          <a:endParaRPr lang="ru-RU"/>
        </a:p>
      </dgm:t>
    </dgm:pt>
    <dgm:pt modelId="{4E7E3F08-1D70-45CB-8271-27580CA458F9}">
      <dgm:prSet phldrT="[Текст]" custT="1"/>
      <dgm:spPr/>
      <dgm:t>
        <a:bodyPr/>
        <a:lstStyle/>
        <a:p>
          <a:r>
            <a:rPr lang="ru-RU" sz="1800" dirty="0">
              <a:solidFill>
                <a:schemeClr val="accent5">
                  <a:lumMod val="50000"/>
                </a:schemeClr>
              </a:solidFill>
              <a:effectLst/>
              <a:latin typeface="Times New Roman" pitchFamily="18" charset="0"/>
              <a:ea typeface="Times New Roman"/>
              <a:cs typeface="Times New Roman" pitchFamily="18" charset="0"/>
            </a:rPr>
            <a:t>Ямочный ремонт асфальтобетонного покрытия автомобильных дорог – 1114,1 </a:t>
          </a:r>
          <a:r>
            <a:rPr lang="ru-RU" sz="1800" dirty="0" err="1">
              <a:solidFill>
                <a:schemeClr val="accent5">
                  <a:lumMod val="50000"/>
                </a:schemeClr>
              </a:solidFill>
              <a:effectLst/>
              <a:latin typeface="Times New Roman" pitchFamily="18" charset="0"/>
              <a:ea typeface="Times New Roman"/>
              <a:cs typeface="Times New Roman" pitchFamily="18" charset="0"/>
            </a:rPr>
            <a:t>тыс.руб</a:t>
          </a:r>
          <a:r>
            <a:rPr lang="ru-RU" sz="1800" dirty="0">
              <a:solidFill>
                <a:schemeClr val="accent5">
                  <a:lumMod val="50000"/>
                </a:schemeClr>
              </a:solidFill>
              <a:effectLst/>
              <a:latin typeface="Times New Roman" pitchFamily="18" charset="0"/>
              <a:ea typeface="Times New Roman"/>
              <a:cs typeface="Times New Roman" pitchFamily="18" charset="0"/>
            </a:rPr>
            <a:t>.</a:t>
          </a:r>
          <a:endParaRPr lang="ru-RU" sz="1800" dirty="0">
            <a:solidFill>
              <a:schemeClr val="accent5">
                <a:lumMod val="50000"/>
              </a:schemeClr>
            </a:solidFill>
            <a:latin typeface="Times New Roman" pitchFamily="18" charset="0"/>
            <a:cs typeface="Times New Roman" pitchFamily="18" charset="0"/>
          </a:endParaRPr>
        </a:p>
      </dgm:t>
    </dgm:pt>
    <dgm:pt modelId="{83548CBE-FA8E-432F-BB01-7D8AB5CDF046}" type="parTrans" cxnId="{2374B7F5-380A-44EC-99FE-6D2D3A046F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30F9BDB2-3560-4E63-8D34-5C1375B3B081}" type="sibTrans" cxnId="{2374B7F5-380A-44EC-99FE-6D2D3A046F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071122AD-4E4A-4095-A704-8F4AD4BF1303}">
      <dgm:prSet phldrT="[Текст]" custT="1"/>
      <dgm:spPr/>
      <dgm:t>
        <a:bodyPr/>
        <a:lstStyle/>
        <a:p>
          <a:r>
            <a:rPr lang="ru-RU" sz="18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Юбилейная, ул. Октябрьская, ул. Социалистическая, проезд Первый г.Наволоки (3</a:t>
          </a:r>
          <a:r>
            <a:rPr lang="en-US" sz="1800" dirty="0">
              <a:solidFill>
                <a:schemeClr val="accent5">
                  <a:lumMod val="50000"/>
                </a:schemeClr>
              </a:solidFill>
              <a:effectLst/>
              <a:latin typeface="Times New Roman" pitchFamily="18" charset="0"/>
              <a:ea typeface="Times New Roman"/>
              <a:cs typeface="Times New Roman" pitchFamily="18" charset="0"/>
            </a:rPr>
            <a:t>982</a:t>
          </a:r>
          <a:r>
            <a:rPr lang="ru-RU" sz="1800" dirty="0">
              <a:solidFill>
                <a:schemeClr val="accent5">
                  <a:lumMod val="50000"/>
                </a:schemeClr>
              </a:solidFill>
              <a:effectLst/>
              <a:latin typeface="Times New Roman" pitchFamily="18" charset="0"/>
              <a:ea typeface="Times New Roman"/>
              <a:cs typeface="Times New Roman" pitchFamily="18" charset="0"/>
            </a:rPr>
            <a:t> кв.м.) – </a:t>
          </a:r>
          <a:r>
            <a:rPr lang="en-US" sz="1800" dirty="0">
              <a:solidFill>
                <a:schemeClr val="accent5">
                  <a:lumMod val="50000"/>
                </a:schemeClr>
              </a:solidFill>
              <a:effectLst/>
              <a:latin typeface="Times New Roman" pitchFamily="18" charset="0"/>
              <a:ea typeface="Times New Roman"/>
              <a:cs typeface="Times New Roman" pitchFamily="18" charset="0"/>
            </a:rPr>
            <a:t>5540</a:t>
          </a:r>
          <a:r>
            <a:rPr lang="ru-RU" sz="1800" dirty="0">
              <a:solidFill>
                <a:schemeClr val="accent5">
                  <a:lumMod val="50000"/>
                </a:schemeClr>
              </a:solidFill>
              <a:effectLst/>
              <a:latin typeface="Times New Roman" pitchFamily="18" charset="0"/>
              <a:ea typeface="Times New Roman"/>
              <a:cs typeface="Times New Roman" pitchFamily="18" charset="0"/>
            </a:rPr>
            <a:t>,</a:t>
          </a:r>
          <a:r>
            <a:rPr lang="en-US" sz="1800" dirty="0">
              <a:solidFill>
                <a:schemeClr val="accent5">
                  <a:lumMod val="50000"/>
                </a:schemeClr>
              </a:solidFill>
              <a:effectLst/>
              <a:latin typeface="Times New Roman" pitchFamily="18" charset="0"/>
              <a:ea typeface="Times New Roman"/>
              <a:cs typeface="Times New Roman" pitchFamily="18" charset="0"/>
            </a:rPr>
            <a:t>1</a:t>
          </a:r>
          <a:r>
            <a:rPr lang="ru-RU" sz="1800" dirty="0">
              <a:solidFill>
                <a:schemeClr val="accent5">
                  <a:lumMod val="50000"/>
                </a:schemeClr>
              </a:solidFill>
              <a:effectLst/>
              <a:latin typeface="Times New Roman" pitchFamily="18" charset="0"/>
              <a:ea typeface="Times New Roman"/>
              <a:cs typeface="Times New Roman" pitchFamily="18" charset="0"/>
            </a:rPr>
            <a:t> тыс.руб.</a:t>
          </a:r>
          <a:endParaRPr lang="ru-RU" sz="1800" dirty="0">
            <a:solidFill>
              <a:schemeClr val="accent5">
                <a:lumMod val="50000"/>
              </a:schemeClr>
            </a:solidFill>
            <a:latin typeface="Times New Roman" pitchFamily="18" charset="0"/>
            <a:cs typeface="Times New Roman" pitchFamily="18" charset="0"/>
          </a:endParaRPr>
        </a:p>
      </dgm:t>
    </dgm:pt>
    <dgm:pt modelId="{F017A2F1-4B50-4E50-A978-4ED5D3BB5671}" type="parTrans" cxnId="{1C7D6B5D-C01E-4629-8278-1274BA19AAD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BB7574CC-D6A6-466A-A499-5DB1E2535DBA}" type="sibTrans" cxnId="{1C7D6B5D-C01E-4629-8278-1274BA19AAD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8E1B5C88-DC44-4C7D-9A49-5295135654A3}">
      <dgm:prSet phldrT="[Текст]" custT="1"/>
      <dgm:spPr/>
      <dgm:t>
        <a:bodyPr/>
        <a:lstStyle/>
        <a:p>
          <a:r>
            <a:rPr lang="ru-RU" sz="18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a:t>
          </a:r>
          <a:r>
            <a:rPr lang="en-US" sz="1800" dirty="0">
              <a:solidFill>
                <a:schemeClr val="accent5">
                  <a:lumMod val="50000"/>
                </a:schemeClr>
              </a:solidFill>
              <a:effectLst/>
              <a:latin typeface="Times New Roman" pitchFamily="18" charset="0"/>
              <a:ea typeface="Times New Roman"/>
              <a:cs typeface="Times New Roman" pitchFamily="18" charset="0"/>
            </a:rPr>
            <a:t>3 </a:t>
          </a:r>
          <a:r>
            <a:rPr lang="ru-RU" sz="1800" dirty="0">
              <a:solidFill>
                <a:schemeClr val="accent5">
                  <a:lumMod val="50000"/>
                </a:schemeClr>
              </a:solidFill>
              <a:effectLst/>
              <a:latin typeface="Times New Roman" pitchFamily="18" charset="0"/>
              <a:ea typeface="Times New Roman"/>
              <a:cs typeface="Times New Roman" pitchFamily="18" charset="0"/>
            </a:rPr>
            <a:t>Пятилетка г. Наволоки (1583 кв.м.) – 2093,6 тыс.руб.</a:t>
          </a:r>
          <a:endParaRPr lang="ru-RU" sz="1800" dirty="0">
            <a:solidFill>
              <a:schemeClr val="accent5">
                <a:lumMod val="50000"/>
              </a:schemeClr>
            </a:solidFill>
            <a:latin typeface="Times New Roman" pitchFamily="18" charset="0"/>
            <a:cs typeface="Times New Roman" pitchFamily="18" charset="0"/>
          </a:endParaRPr>
        </a:p>
      </dgm:t>
    </dgm:pt>
    <dgm:pt modelId="{36F1F134-BCBD-45B2-98E4-D6DBBB487655}" type="parTrans" cxnId="{A771290C-5D18-42B6-B25D-24A3FA54ED3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6FFF242-398B-40F7-BF76-B318195FA9E0}" type="sibTrans" cxnId="{A771290C-5D18-42B6-B25D-24A3FA54ED3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5AB82FA1-D056-43BA-A91B-6B26840B24BF}">
      <dgm:prSet phldrT="[Текст]" custT="1"/>
      <dgm:spPr/>
      <dgm:t>
        <a:bodyPr/>
        <a:lstStyle/>
        <a:p>
          <a:r>
            <a:rPr lang="ru-RU" sz="1800" dirty="0">
              <a:solidFill>
                <a:schemeClr val="accent5">
                  <a:lumMod val="50000"/>
                </a:schemeClr>
              </a:solidFill>
              <a:effectLst/>
              <a:latin typeface="Times New Roman" pitchFamily="18" charset="0"/>
              <a:ea typeface="Times New Roman"/>
              <a:cs typeface="Times New Roman" pitchFamily="18" charset="0"/>
            </a:rPr>
            <a:t>Частичный ремонт грунтовых дорог ул. Крупской, ул. Комсомольская, ул. Веселова г. Наволоки –  117,9 тыс.руб.</a:t>
          </a:r>
          <a:endParaRPr lang="ru-RU" sz="1800" dirty="0">
            <a:solidFill>
              <a:schemeClr val="accent5">
                <a:lumMod val="50000"/>
              </a:schemeClr>
            </a:solidFill>
            <a:latin typeface="Times New Roman" pitchFamily="18" charset="0"/>
            <a:cs typeface="Times New Roman" pitchFamily="18" charset="0"/>
          </a:endParaRPr>
        </a:p>
      </dgm:t>
    </dgm:pt>
    <dgm:pt modelId="{E9B1C698-59C3-487F-A1E6-57AAA4E5D882}" type="parTrans" cxnId="{B2237A29-2473-4E33-8E58-9807A8A9B337}">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39CE523-503A-48EE-B934-1C64143331C9}" type="sibTrans" cxnId="{B2237A29-2473-4E33-8E58-9807A8A9B337}">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23AD756B-0563-4E7E-A26E-76F22680612A}">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Отсыпка щебнем  дорог </a:t>
          </a:r>
          <a:r>
            <a:rPr lang="ru-RU" sz="1800" dirty="0" err="1">
              <a:solidFill>
                <a:schemeClr val="accent5">
                  <a:lumMod val="50000"/>
                </a:schemeClr>
              </a:solidFill>
              <a:latin typeface="Times New Roman" pitchFamily="18" charset="0"/>
              <a:cs typeface="Times New Roman" pitchFamily="18" charset="0"/>
            </a:rPr>
            <a:t>г.Наволоки</a:t>
          </a:r>
          <a:r>
            <a:rPr lang="ru-RU" sz="1800" dirty="0">
              <a:solidFill>
                <a:schemeClr val="accent5">
                  <a:lumMod val="50000"/>
                </a:schemeClr>
              </a:solidFill>
              <a:latin typeface="Times New Roman" pitchFamily="18" charset="0"/>
              <a:cs typeface="Times New Roman" pitchFamily="18" charset="0"/>
            </a:rPr>
            <a:t> (1205 м) – 1994,3 тыс.руб.</a:t>
          </a:r>
        </a:p>
      </dgm:t>
    </dgm:pt>
    <dgm:pt modelId="{35821BD9-2F82-4E12-B909-B4015F2487DC}" type="parTrans" cxnId="{53581E2E-24C0-43A8-890F-A61A6D7951E3}">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7386F659-E41C-424B-91CC-ED58773EBD34}" type="sibTrans" cxnId="{53581E2E-24C0-43A8-890F-A61A6D7951E3}">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BFB6F71B-2C0D-4C1F-8767-95FBAA09EA91}">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Прочие мероприятия – 176,2 тыс.руб.</a:t>
          </a:r>
        </a:p>
      </dgm:t>
    </dgm:pt>
    <dgm:pt modelId="{A5DB7709-5128-4069-B963-CD361F2F6986}" type="parTrans" cxnId="{A3CF1161-0806-43B1-9C25-B1FD3F208D63}">
      <dgm:prSet/>
      <dgm:spPr/>
      <dgm:t>
        <a:bodyPr/>
        <a:lstStyle/>
        <a:p>
          <a:endParaRPr lang="ru-RU"/>
        </a:p>
      </dgm:t>
    </dgm:pt>
    <dgm:pt modelId="{6D898D5B-C7F2-4CDF-B853-D4917834763D}" type="sibTrans" cxnId="{A3CF1161-0806-43B1-9C25-B1FD3F208D63}">
      <dgm:prSet/>
      <dgm:spPr/>
      <dgm:t>
        <a:bodyPr/>
        <a:lstStyle/>
        <a:p>
          <a:endParaRPr lang="ru-RU"/>
        </a:p>
      </dgm:t>
    </dgm:pt>
    <dgm:pt modelId="{A3EED7D1-C3AB-4EDF-BC84-161D67EDF698}" type="pres">
      <dgm:prSet presAssocID="{3770A5BD-6545-4435-BBB1-16225E5323D8}" presName="linear" presStyleCnt="0">
        <dgm:presLayoutVars>
          <dgm:animLvl val="lvl"/>
          <dgm:resizeHandles val="exact"/>
        </dgm:presLayoutVars>
      </dgm:prSet>
      <dgm:spPr/>
      <dgm:t>
        <a:bodyPr/>
        <a:lstStyle/>
        <a:p>
          <a:endParaRPr lang="ru-RU"/>
        </a:p>
      </dgm:t>
    </dgm:pt>
    <dgm:pt modelId="{1D874DB2-88DF-48C8-9C1A-AD67A9B2C1B1}" type="pres">
      <dgm:prSet presAssocID="{4E7E3F08-1D70-45CB-8271-27580CA458F9}" presName="parentText" presStyleLbl="node1" presStyleIdx="0" presStyleCnt="6">
        <dgm:presLayoutVars>
          <dgm:chMax val="0"/>
          <dgm:bulletEnabled val="1"/>
        </dgm:presLayoutVars>
      </dgm:prSet>
      <dgm:spPr/>
      <dgm:t>
        <a:bodyPr/>
        <a:lstStyle/>
        <a:p>
          <a:endParaRPr lang="ru-RU"/>
        </a:p>
      </dgm:t>
    </dgm:pt>
    <dgm:pt modelId="{86A9333D-56EE-4BCC-B890-4003148F7E78}" type="pres">
      <dgm:prSet presAssocID="{30F9BDB2-3560-4E63-8D34-5C1375B3B081}" presName="spacer" presStyleCnt="0"/>
      <dgm:spPr/>
    </dgm:pt>
    <dgm:pt modelId="{B9D5C95D-6277-4C90-9C0B-FC663C8F5D69}" type="pres">
      <dgm:prSet presAssocID="{071122AD-4E4A-4095-A704-8F4AD4BF1303}" presName="parentText" presStyleLbl="node1" presStyleIdx="1" presStyleCnt="6">
        <dgm:presLayoutVars>
          <dgm:chMax val="0"/>
          <dgm:bulletEnabled val="1"/>
        </dgm:presLayoutVars>
      </dgm:prSet>
      <dgm:spPr/>
      <dgm:t>
        <a:bodyPr/>
        <a:lstStyle/>
        <a:p>
          <a:endParaRPr lang="ru-RU"/>
        </a:p>
      </dgm:t>
    </dgm:pt>
    <dgm:pt modelId="{D981C92B-483A-4D2D-AF77-07ED7926E7D4}" type="pres">
      <dgm:prSet presAssocID="{BB7574CC-D6A6-466A-A499-5DB1E2535DBA}" presName="spacer" presStyleCnt="0"/>
      <dgm:spPr/>
    </dgm:pt>
    <dgm:pt modelId="{2722D7C5-4B6D-4B8F-9B85-404EE7CE9682}" type="pres">
      <dgm:prSet presAssocID="{8E1B5C88-DC44-4C7D-9A49-5295135654A3}" presName="parentText" presStyleLbl="node1" presStyleIdx="2" presStyleCnt="6">
        <dgm:presLayoutVars>
          <dgm:chMax val="0"/>
          <dgm:bulletEnabled val="1"/>
        </dgm:presLayoutVars>
      </dgm:prSet>
      <dgm:spPr/>
      <dgm:t>
        <a:bodyPr/>
        <a:lstStyle/>
        <a:p>
          <a:endParaRPr lang="ru-RU"/>
        </a:p>
      </dgm:t>
    </dgm:pt>
    <dgm:pt modelId="{2A6C1EF6-5EC4-4F2B-894C-8A9213E59F51}" type="pres">
      <dgm:prSet presAssocID="{C6FFF242-398B-40F7-BF76-B318195FA9E0}" presName="spacer" presStyleCnt="0"/>
      <dgm:spPr/>
    </dgm:pt>
    <dgm:pt modelId="{DDC75CE6-197C-4BEB-84AF-FCB4C5D43B69}" type="pres">
      <dgm:prSet presAssocID="{5AB82FA1-D056-43BA-A91B-6B26840B24BF}" presName="parentText" presStyleLbl="node1" presStyleIdx="3" presStyleCnt="6">
        <dgm:presLayoutVars>
          <dgm:chMax val="0"/>
          <dgm:bulletEnabled val="1"/>
        </dgm:presLayoutVars>
      </dgm:prSet>
      <dgm:spPr/>
      <dgm:t>
        <a:bodyPr/>
        <a:lstStyle/>
        <a:p>
          <a:endParaRPr lang="ru-RU"/>
        </a:p>
      </dgm:t>
    </dgm:pt>
    <dgm:pt modelId="{695A936E-39BA-426F-8607-71B9A839B7A2}" type="pres">
      <dgm:prSet presAssocID="{C39CE523-503A-48EE-B934-1C64143331C9}" presName="spacer" presStyleCnt="0"/>
      <dgm:spPr/>
    </dgm:pt>
    <dgm:pt modelId="{0FFA2408-CBBF-4B33-AFE5-52BA034ADF38}" type="pres">
      <dgm:prSet presAssocID="{23AD756B-0563-4E7E-A26E-76F22680612A}" presName="parentText" presStyleLbl="node1" presStyleIdx="4" presStyleCnt="6">
        <dgm:presLayoutVars>
          <dgm:chMax val="0"/>
          <dgm:bulletEnabled val="1"/>
        </dgm:presLayoutVars>
      </dgm:prSet>
      <dgm:spPr/>
      <dgm:t>
        <a:bodyPr/>
        <a:lstStyle/>
        <a:p>
          <a:endParaRPr lang="ru-RU"/>
        </a:p>
      </dgm:t>
    </dgm:pt>
    <dgm:pt modelId="{14262583-C0A2-4FEA-985A-EF8EEA693A52}" type="pres">
      <dgm:prSet presAssocID="{7386F659-E41C-424B-91CC-ED58773EBD34}" presName="spacer" presStyleCnt="0"/>
      <dgm:spPr/>
    </dgm:pt>
    <dgm:pt modelId="{9330447C-29D6-4589-BA41-523BECAC2CD8}" type="pres">
      <dgm:prSet presAssocID="{BFB6F71B-2C0D-4C1F-8767-95FBAA09EA91}" presName="parentText" presStyleLbl="node1" presStyleIdx="5" presStyleCnt="6">
        <dgm:presLayoutVars>
          <dgm:chMax val="0"/>
          <dgm:bulletEnabled val="1"/>
        </dgm:presLayoutVars>
      </dgm:prSet>
      <dgm:spPr/>
      <dgm:t>
        <a:bodyPr/>
        <a:lstStyle/>
        <a:p>
          <a:endParaRPr lang="ru-RU"/>
        </a:p>
      </dgm:t>
    </dgm:pt>
  </dgm:ptLst>
  <dgm:cxnLst>
    <dgm:cxn modelId="{08CE785B-0EF0-42C1-B859-FAC4237B1E83}" type="presOf" srcId="{BFB6F71B-2C0D-4C1F-8767-95FBAA09EA91}" destId="{9330447C-29D6-4589-BA41-523BECAC2CD8}" srcOrd="0" destOrd="0" presId="urn:microsoft.com/office/officeart/2005/8/layout/vList2"/>
    <dgm:cxn modelId="{0173D573-328A-46B2-8434-621066AD08F4}" type="presOf" srcId="{23AD756B-0563-4E7E-A26E-76F22680612A}" destId="{0FFA2408-CBBF-4B33-AFE5-52BA034ADF38}" srcOrd="0" destOrd="0" presId="urn:microsoft.com/office/officeart/2005/8/layout/vList2"/>
    <dgm:cxn modelId="{6F74056A-D6F5-46D8-B571-3E24E853856A}" type="presOf" srcId="{5AB82FA1-D056-43BA-A91B-6B26840B24BF}" destId="{DDC75CE6-197C-4BEB-84AF-FCB4C5D43B69}" srcOrd="0" destOrd="0" presId="urn:microsoft.com/office/officeart/2005/8/layout/vList2"/>
    <dgm:cxn modelId="{A3CF1161-0806-43B1-9C25-B1FD3F208D63}" srcId="{3770A5BD-6545-4435-BBB1-16225E5323D8}" destId="{BFB6F71B-2C0D-4C1F-8767-95FBAA09EA91}" srcOrd="5" destOrd="0" parTransId="{A5DB7709-5128-4069-B963-CD361F2F6986}" sibTransId="{6D898D5B-C7F2-4CDF-B853-D4917834763D}"/>
    <dgm:cxn modelId="{B2237A29-2473-4E33-8E58-9807A8A9B337}" srcId="{3770A5BD-6545-4435-BBB1-16225E5323D8}" destId="{5AB82FA1-D056-43BA-A91B-6B26840B24BF}" srcOrd="3" destOrd="0" parTransId="{E9B1C698-59C3-487F-A1E6-57AAA4E5D882}" sibTransId="{C39CE523-503A-48EE-B934-1C64143331C9}"/>
    <dgm:cxn modelId="{211AA19C-2F24-42A3-B1F4-7660FF97AD75}" type="presOf" srcId="{3770A5BD-6545-4435-BBB1-16225E5323D8}" destId="{A3EED7D1-C3AB-4EDF-BC84-161D67EDF698}" srcOrd="0" destOrd="0" presId="urn:microsoft.com/office/officeart/2005/8/layout/vList2"/>
    <dgm:cxn modelId="{53581E2E-24C0-43A8-890F-A61A6D7951E3}" srcId="{3770A5BD-6545-4435-BBB1-16225E5323D8}" destId="{23AD756B-0563-4E7E-A26E-76F22680612A}" srcOrd="4" destOrd="0" parTransId="{35821BD9-2F82-4E12-B909-B4015F2487DC}" sibTransId="{7386F659-E41C-424B-91CC-ED58773EBD34}"/>
    <dgm:cxn modelId="{2374B7F5-380A-44EC-99FE-6D2D3A046F09}" srcId="{3770A5BD-6545-4435-BBB1-16225E5323D8}" destId="{4E7E3F08-1D70-45CB-8271-27580CA458F9}" srcOrd="0" destOrd="0" parTransId="{83548CBE-FA8E-432F-BB01-7D8AB5CDF046}" sibTransId="{30F9BDB2-3560-4E63-8D34-5C1375B3B081}"/>
    <dgm:cxn modelId="{1C7D6B5D-C01E-4629-8278-1274BA19AAD4}" srcId="{3770A5BD-6545-4435-BBB1-16225E5323D8}" destId="{071122AD-4E4A-4095-A704-8F4AD4BF1303}" srcOrd="1" destOrd="0" parTransId="{F017A2F1-4B50-4E50-A978-4ED5D3BB5671}" sibTransId="{BB7574CC-D6A6-466A-A499-5DB1E2535DBA}"/>
    <dgm:cxn modelId="{7583B84F-205E-49A9-81AD-1CB5FD81EDED}" type="presOf" srcId="{8E1B5C88-DC44-4C7D-9A49-5295135654A3}" destId="{2722D7C5-4B6D-4B8F-9B85-404EE7CE9682}" srcOrd="0" destOrd="0" presId="urn:microsoft.com/office/officeart/2005/8/layout/vList2"/>
    <dgm:cxn modelId="{D712B5C0-D707-4425-ADD9-46D5AAC3252C}" type="presOf" srcId="{4E7E3F08-1D70-45CB-8271-27580CA458F9}" destId="{1D874DB2-88DF-48C8-9C1A-AD67A9B2C1B1}" srcOrd="0" destOrd="0" presId="urn:microsoft.com/office/officeart/2005/8/layout/vList2"/>
    <dgm:cxn modelId="{A771290C-5D18-42B6-B25D-24A3FA54ED34}" srcId="{3770A5BD-6545-4435-BBB1-16225E5323D8}" destId="{8E1B5C88-DC44-4C7D-9A49-5295135654A3}" srcOrd="2" destOrd="0" parTransId="{36F1F134-BCBD-45B2-98E4-D6DBBB487655}" sibTransId="{C6FFF242-398B-40F7-BF76-B318195FA9E0}"/>
    <dgm:cxn modelId="{4B9AFF3E-7D28-4FED-A3A7-8CAC094DEE1C}" type="presOf" srcId="{071122AD-4E4A-4095-A704-8F4AD4BF1303}" destId="{B9D5C95D-6277-4C90-9C0B-FC663C8F5D69}" srcOrd="0" destOrd="0" presId="urn:microsoft.com/office/officeart/2005/8/layout/vList2"/>
    <dgm:cxn modelId="{48A38B37-4D23-4309-BFA6-7CCA3C176441}" type="presParOf" srcId="{A3EED7D1-C3AB-4EDF-BC84-161D67EDF698}" destId="{1D874DB2-88DF-48C8-9C1A-AD67A9B2C1B1}" srcOrd="0" destOrd="0" presId="urn:microsoft.com/office/officeart/2005/8/layout/vList2"/>
    <dgm:cxn modelId="{14E4CD24-225B-40A8-B213-DFB586FB6BE9}" type="presParOf" srcId="{A3EED7D1-C3AB-4EDF-BC84-161D67EDF698}" destId="{86A9333D-56EE-4BCC-B890-4003148F7E78}" srcOrd="1" destOrd="0" presId="urn:microsoft.com/office/officeart/2005/8/layout/vList2"/>
    <dgm:cxn modelId="{54508999-E47B-4E50-AED7-3991ECBD9E08}" type="presParOf" srcId="{A3EED7D1-C3AB-4EDF-BC84-161D67EDF698}" destId="{B9D5C95D-6277-4C90-9C0B-FC663C8F5D69}" srcOrd="2" destOrd="0" presId="urn:microsoft.com/office/officeart/2005/8/layout/vList2"/>
    <dgm:cxn modelId="{D08E4551-2E2E-4311-BA1E-5E93F6F420C6}" type="presParOf" srcId="{A3EED7D1-C3AB-4EDF-BC84-161D67EDF698}" destId="{D981C92B-483A-4D2D-AF77-07ED7926E7D4}" srcOrd="3" destOrd="0" presId="urn:microsoft.com/office/officeart/2005/8/layout/vList2"/>
    <dgm:cxn modelId="{B6913D24-A338-4EA6-9B12-8F46670BD4F4}" type="presParOf" srcId="{A3EED7D1-C3AB-4EDF-BC84-161D67EDF698}" destId="{2722D7C5-4B6D-4B8F-9B85-404EE7CE9682}" srcOrd="4" destOrd="0" presId="urn:microsoft.com/office/officeart/2005/8/layout/vList2"/>
    <dgm:cxn modelId="{20259DEA-1615-49F2-B940-1114F13BA172}" type="presParOf" srcId="{A3EED7D1-C3AB-4EDF-BC84-161D67EDF698}" destId="{2A6C1EF6-5EC4-4F2B-894C-8A9213E59F51}" srcOrd="5" destOrd="0" presId="urn:microsoft.com/office/officeart/2005/8/layout/vList2"/>
    <dgm:cxn modelId="{5F160EC6-9E21-4AA6-A6FB-C36923491937}" type="presParOf" srcId="{A3EED7D1-C3AB-4EDF-BC84-161D67EDF698}" destId="{DDC75CE6-197C-4BEB-84AF-FCB4C5D43B69}" srcOrd="6" destOrd="0" presId="urn:microsoft.com/office/officeart/2005/8/layout/vList2"/>
    <dgm:cxn modelId="{B92F08DA-B5A1-4E04-BE37-86816F08E91A}" type="presParOf" srcId="{A3EED7D1-C3AB-4EDF-BC84-161D67EDF698}" destId="{695A936E-39BA-426F-8607-71B9A839B7A2}" srcOrd="7" destOrd="0" presId="urn:microsoft.com/office/officeart/2005/8/layout/vList2"/>
    <dgm:cxn modelId="{940F1471-1436-495E-A665-B31E97903056}" type="presParOf" srcId="{A3EED7D1-C3AB-4EDF-BC84-161D67EDF698}" destId="{0FFA2408-CBBF-4B33-AFE5-52BA034ADF38}" srcOrd="8" destOrd="0" presId="urn:microsoft.com/office/officeart/2005/8/layout/vList2"/>
    <dgm:cxn modelId="{A3D893B3-4AA7-40DE-A459-EA6EE2A0C386}" type="presParOf" srcId="{A3EED7D1-C3AB-4EDF-BC84-161D67EDF698}" destId="{14262583-C0A2-4FEA-985A-EF8EEA693A52}" srcOrd="9" destOrd="0" presId="urn:microsoft.com/office/officeart/2005/8/layout/vList2"/>
    <dgm:cxn modelId="{16BB5D0A-CD0B-4A58-9A00-1D473E07F8E1}" type="presParOf" srcId="{A3EED7D1-C3AB-4EDF-BC84-161D67EDF698}" destId="{9330447C-29D6-4589-BA41-523BECAC2CD8}" srcOrd="1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30DDBBA-5A00-4803-9DEB-E9CC4E36B66E}" type="doc">
      <dgm:prSet loTypeId="urn:microsoft.com/office/officeart/2005/8/layout/chevron2" loCatId="list" qsTypeId="urn:microsoft.com/office/officeart/2005/8/quickstyle/3d1" qsCatId="3D" csTypeId="urn:microsoft.com/office/officeart/2005/8/colors/accent1_3" csCatId="accent1" phldr="1"/>
      <dgm:spPr/>
      <dgm:t>
        <a:bodyPr/>
        <a:lstStyle/>
        <a:p>
          <a:endParaRPr lang="ru-RU"/>
        </a:p>
      </dgm:t>
    </dgm:pt>
    <dgm:pt modelId="{8D546B02-8D9B-4819-9870-456598F24F94}">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91</a:t>
          </a:r>
        </a:p>
      </dgm:t>
    </dgm:pt>
    <dgm:pt modelId="{151B02B2-09D9-4FCB-A24D-4D164779F709}" type="parTrans" cxnId="{96AFDF4C-110D-4FB3-8B2F-3B9CA43F700A}">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9DE5DE3D-F221-46A2-A6F2-75D652921772}" type="sibTrans" cxnId="{96AFDF4C-110D-4FB3-8B2F-3B9CA43F700A}">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D142F180-3A93-4346-BFAE-A1645EAAE215}">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34</a:t>
          </a:r>
        </a:p>
      </dgm:t>
    </dgm:pt>
    <dgm:pt modelId="{4BD33F05-0398-402F-BB2D-6BEFB2692F80}" type="parTrans" cxnId="{129E321A-84A9-4026-B4B1-3CBBC5142A56}">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161C4952-716E-4ED8-836E-CC2C5465B14C}" type="sibTrans" cxnId="{129E321A-84A9-4026-B4B1-3CBBC5142A56}">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B99952C7-DA72-4ABB-81D3-A562B21D8013}">
      <dgm:prSet phldrT="[Текст]" custT="1"/>
      <dgm:spPr/>
      <dgm:t>
        <a:bodyPr/>
        <a:lstStyle/>
        <a:p>
          <a:r>
            <a:rPr lang="ru-RU" sz="1800" dirty="0">
              <a:solidFill>
                <a:schemeClr val="accent5">
                  <a:lumMod val="50000"/>
                </a:schemeClr>
              </a:solidFill>
              <a:effectLst/>
              <a:latin typeface="Times New Roman" pitchFamily="18" charset="0"/>
              <a:cs typeface="Times New Roman" pitchFamily="18" charset="0"/>
            </a:rPr>
            <a:t>уличного</a:t>
          </a:r>
          <a:r>
            <a:rPr lang="ru-RU" sz="18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dirty="0">
              <a:solidFill>
                <a:schemeClr val="accent5">
                  <a:lumMod val="50000"/>
                </a:schemeClr>
              </a:solidFill>
              <a:effectLst/>
              <a:latin typeface="Times New Roman" pitchFamily="18" charset="0"/>
              <a:cs typeface="Times New Roman" pitchFamily="18" charset="0"/>
            </a:rPr>
            <a:t>освещения</a:t>
          </a:r>
        </a:p>
      </dgm:t>
    </dgm:pt>
    <dgm:pt modelId="{1D318AAA-468F-42AB-B985-073783E28FDF}" type="parTrans" cxnId="{649D62E5-D3E7-4467-B207-657D34BDA5DD}">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4A2F2EBD-8C5F-4BD4-B305-F8B3BC715798}" type="sibTrans" cxnId="{649D62E5-D3E7-4467-B207-657D34BDA5DD}">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630720B7-5E87-4E8B-BF1C-117BC075644D}">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54</a:t>
          </a:r>
        </a:p>
      </dgm:t>
    </dgm:pt>
    <dgm:pt modelId="{2F74E628-38C8-4E41-A319-6CC5109F01F0}" type="parTrans" cxnId="{E0B709CA-D059-49FE-B449-58C9178F8AA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EBF3686F-7BA6-4586-9853-3985DD95C327}" type="sibTrans" cxnId="{E0B709CA-D059-49FE-B449-58C9178F8AA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F933ABD7-B99D-41A1-80FF-1857B02B6F8F}">
      <dgm:prSet phldrT="[Текст]" custT="1"/>
      <dgm:spPr/>
      <dgm:t>
        <a:bodyPr/>
        <a:lstStyle/>
        <a:p>
          <a:r>
            <a:rPr lang="ru-RU" sz="1800" dirty="0">
              <a:solidFill>
                <a:schemeClr val="accent5">
                  <a:lumMod val="50000"/>
                </a:schemeClr>
              </a:solidFill>
              <a:effectLst/>
              <a:latin typeface="Times New Roman" pitchFamily="18" charset="0"/>
              <a:cs typeface="Times New Roman" pitchFamily="18" charset="0"/>
            </a:rPr>
            <a:t>жилищно-коммунального обслуживания</a:t>
          </a:r>
        </a:p>
      </dgm:t>
    </dgm:pt>
    <dgm:pt modelId="{9F53B610-CBF1-4A7B-B2A7-D481251D90EF}" type="parTrans" cxnId="{9DFDD107-3AC6-4707-95E3-A0448AF96970}">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EE30EB15-F1E1-4372-AE39-3DBE0F061ABB}" type="sibTrans" cxnId="{9DFDD107-3AC6-4707-95E3-A0448AF96970}">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04B80E34-F3B9-4DC1-AC37-978E04547C8E}">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130</a:t>
          </a:r>
        </a:p>
      </dgm:t>
    </dgm:pt>
    <dgm:pt modelId="{176ED4B2-A3EA-45B8-8D29-D4E8EAFE8CBF}" type="parTrans" cxnId="{735CF66F-C883-4F10-9BAE-A568669E7CC0}">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F4577354-C9CE-49A9-AAA0-7198A146C4D0}" type="sibTrans" cxnId="{735CF66F-C883-4F10-9BAE-A568669E7CC0}">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30ACBFDE-A781-4E49-BBCB-C6BEBB374BE6}">
      <dgm:prSet custT="1"/>
      <dgm:spPr/>
      <dgm:t>
        <a:bodyPr/>
        <a:lstStyle/>
        <a:p>
          <a:r>
            <a:rPr lang="ru-RU" sz="1800" dirty="0">
              <a:solidFill>
                <a:schemeClr val="accent5">
                  <a:lumMod val="50000"/>
                </a:schemeClr>
              </a:solidFill>
              <a:effectLst/>
              <a:latin typeface="Times New Roman" pitchFamily="18" charset="0"/>
              <a:cs typeface="Times New Roman" pitchFamily="18" charset="0"/>
            </a:rPr>
            <a:t>благоустройства территорий</a:t>
          </a:r>
        </a:p>
      </dgm:t>
    </dgm:pt>
    <dgm:pt modelId="{600A48E6-5C52-4C00-9F22-26A877D596A3}" type="parTrans" cxnId="{CA956016-D03D-4F01-B918-43EAC169DF8B}">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6F4545E8-E7B2-4BC1-9865-786E62703594}" type="sibTrans" cxnId="{CA956016-D03D-4F01-B918-43EAC169DF8B}">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7E350B0B-BE88-4768-84B2-E9AA5EC063B6}">
      <dgm:prSet custT="1"/>
      <dgm:spPr/>
      <dgm:t>
        <a:bodyPr/>
        <a:lstStyle/>
        <a:p>
          <a:r>
            <a:rPr lang="ru-RU" sz="1800" dirty="0">
              <a:solidFill>
                <a:schemeClr val="accent5">
                  <a:lumMod val="50000"/>
                </a:schemeClr>
              </a:solidFill>
              <a:effectLst/>
              <a:latin typeface="Times New Roman" pitchFamily="18" charset="0"/>
              <a:cs typeface="Times New Roman" pitchFamily="18" charset="0"/>
            </a:rPr>
            <a:t>ремонта дорог</a:t>
          </a:r>
        </a:p>
      </dgm:t>
    </dgm:pt>
    <dgm:pt modelId="{107788C7-5FD8-4768-BC9F-B8DC1E7B1A74}" type="parTrans" cxnId="{9D0AE688-EC50-4A13-BB14-3EF9D681D957}">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99691B07-33AD-4190-970C-C0AE55069D14}" type="sibTrans" cxnId="{9D0AE688-EC50-4A13-BB14-3EF9D681D957}">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1090D13-B277-4C3B-8B0F-E454F962576C}">
      <dgm:prSet custT="1"/>
      <dgm:spPr/>
      <dgm:t>
        <a:bodyPr/>
        <a:lstStyle/>
        <a:p>
          <a:r>
            <a:rPr lang="ru-RU" sz="1800" dirty="0">
              <a:solidFill>
                <a:schemeClr val="accent5">
                  <a:lumMod val="50000"/>
                </a:schemeClr>
              </a:solidFill>
              <a:effectLst/>
              <a:latin typeface="Times New Roman" pitchFamily="18" charset="0"/>
              <a:cs typeface="Times New Roman" pitchFamily="18" charset="0"/>
            </a:rPr>
            <a:t>иным вопросам</a:t>
          </a:r>
        </a:p>
      </dgm:t>
    </dgm:pt>
    <dgm:pt modelId="{448CD5F4-F704-450B-ADB6-155A38E7A906}" type="parTrans" cxnId="{6CA6E612-DA75-4F40-8080-1E67617A879C}">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90132685-8733-4C6C-A6B0-9786712A7D67}" type="sibTrans" cxnId="{6CA6E612-DA75-4F40-8080-1E67617A879C}">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3775C193-F4CA-4C62-80E8-A523EB1FEB8D}">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69</a:t>
          </a:r>
        </a:p>
      </dgm:t>
    </dgm:pt>
    <dgm:pt modelId="{9AC08370-B1C0-4949-AB2B-ACA1C4DFE14D}" type="sibTrans" cxnId="{C5546F49-4941-4FC9-8334-52E7BC12DD22}">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06873B0B-8275-4043-A6B2-18B84FA15432}" type="parTrans" cxnId="{C5546F49-4941-4FC9-8334-52E7BC12DD22}">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E87EE0BA-A350-4EB2-82A0-71FADA6F86F0}" type="pres">
      <dgm:prSet presAssocID="{530DDBBA-5A00-4803-9DEB-E9CC4E36B66E}" presName="linearFlow" presStyleCnt="0">
        <dgm:presLayoutVars>
          <dgm:dir/>
          <dgm:animLvl val="lvl"/>
          <dgm:resizeHandles val="exact"/>
        </dgm:presLayoutVars>
      </dgm:prSet>
      <dgm:spPr/>
      <dgm:t>
        <a:bodyPr/>
        <a:lstStyle/>
        <a:p>
          <a:endParaRPr lang="ru-RU"/>
        </a:p>
      </dgm:t>
    </dgm:pt>
    <dgm:pt modelId="{6DDCFFAA-FC49-4C7F-BA8E-93ABC5366B3B}" type="pres">
      <dgm:prSet presAssocID="{8D546B02-8D9B-4819-9870-456598F24F94}" presName="composite" presStyleCnt="0"/>
      <dgm:spPr/>
    </dgm:pt>
    <dgm:pt modelId="{7F9B0F1E-C958-413D-9599-CA06E951F5EB}" type="pres">
      <dgm:prSet presAssocID="{8D546B02-8D9B-4819-9870-456598F24F94}" presName="parentText" presStyleLbl="alignNode1" presStyleIdx="0" presStyleCnt="5" custLinFactNeighborX="-10343" custLinFactNeighborY="-182">
        <dgm:presLayoutVars>
          <dgm:chMax val="1"/>
          <dgm:bulletEnabled val="1"/>
        </dgm:presLayoutVars>
      </dgm:prSet>
      <dgm:spPr/>
      <dgm:t>
        <a:bodyPr/>
        <a:lstStyle/>
        <a:p>
          <a:endParaRPr lang="ru-RU"/>
        </a:p>
      </dgm:t>
    </dgm:pt>
    <dgm:pt modelId="{B00B28A9-43DA-46BF-BC4D-BE6D19DE0BCA}" type="pres">
      <dgm:prSet presAssocID="{8D546B02-8D9B-4819-9870-456598F24F94}" presName="descendantText" presStyleLbl="alignAcc1" presStyleIdx="0" presStyleCnt="5">
        <dgm:presLayoutVars>
          <dgm:bulletEnabled val="1"/>
        </dgm:presLayoutVars>
      </dgm:prSet>
      <dgm:spPr/>
      <dgm:t>
        <a:bodyPr/>
        <a:lstStyle/>
        <a:p>
          <a:endParaRPr lang="ru-RU"/>
        </a:p>
      </dgm:t>
    </dgm:pt>
    <dgm:pt modelId="{CD88D668-CEE2-491F-A0E1-30DF18D78577}" type="pres">
      <dgm:prSet presAssocID="{9DE5DE3D-F221-46A2-A6F2-75D652921772}" presName="sp" presStyleCnt="0"/>
      <dgm:spPr/>
    </dgm:pt>
    <dgm:pt modelId="{EED91905-2992-4443-8D42-3D0541B6C9DF}" type="pres">
      <dgm:prSet presAssocID="{D142F180-3A93-4346-BFAE-A1645EAAE215}" presName="composite" presStyleCnt="0"/>
      <dgm:spPr/>
    </dgm:pt>
    <dgm:pt modelId="{905E3221-9487-4197-8C0A-FC6D0A3A2027}" type="pres">
      <dgm:prSet presAssocID="{D142F180-3A93-4346-BFAE-A1645EAAE215}" presName="parentText" presStyleLbl="alignNode1" presStyleIdx="1" presStyleCnt="5" custLinFactNeighborX="-10343" custLinFactNeighborY="-182">
        <dgm:presLayoutVars>
          <dgm:chMax val="1"/>
          <dgm:bulletEnabled val="1"/>
        </dgm:presLayoutVars>
      </dgm:prSet>
      <dgm:spPr/>
      <dgm:t>
        <a:bodyPr/>
        <a:lstStyle/>
        <a:p>
          <a:endParaRPr lang="ru-RU"/>
        </a:p>
      </dgm:t>
    </dgm:pt>
    <dgm:pt modelId="{15B2B3C7-B195-4EC6-A80F-92DEB5DBB5EA}" type="pres">
      <dgm:prSet presAssocID="{D142F180-3A93-4346-BFAE-A1645EAAE215}" presName="descendantText" presStyleLbl="alignAcc1" presStyleIdx="1" presStyleCnt="5">
        <dgm:presLayoutVars>
          <dgm:bulletEnabled val="1"/>
        </dgm:presLayoutVars>
      </dgm:prSet>
      <dgm:spPr/>
      <dgm:t>
        <a:bodyPr/>
        <a:lstStyle/>
        <a:p>
          <a:endParaRPr lang="ru-RU"/>
        </a:p>
      </dgm:t>
    </dgm:pt>
    <dgm:pt modelId="{960EAF76-CC92-45FB-BD4D-3083BDDEC81B}" type="pres">
      <dgm:prSet presAssocID="{161C4952-716E-4ED8-836E-CC2C5465B14C}" presName="sp" presStyleCnt="0"/>
      <dgm:spPr/>
    </dgm:pt>
    <dgm:pt modelId="{DCD1D742-615F-44FA-9455-F91983278291}" type="pres">
      <dgm:prSet presAssocID="{630720B7-5E87-4E8B-BF1C-117BC075644D}" presName="composite" presStyleCnt="0"/>
      <dgm:spPr/>
    </dgm:pt>
    <dgm:pt modelId="{E4E122E1-7D76-49D1-A6C4-91A9A18C3C7F}" type="pres">
      <dgm:prSet presAssocID="{630720B7-5E87-4E8B-BF1C-117BC075644D}" presName="parentText" presStyleLbl="alignNode1" presStyleIdx="2" presStyleCnt="5" custLinFactNeighborX="-10343" custLinFactNeighborY="-182">
        <dgm:presLayoutVars>
          <dgm:chMax val="1"/>
          <dgm:bulletEnabled val="1"/>
        </dgm:presLayoutVars>
      </dgm:prSet>
      <dgm:spPr/>
      <dgm:t>
        <a:bodyPr/>
        <a:lstStyle/>
        <a:p>
          <a:endParaRPr lang="ru-RU"/>
        </a:p>
      </dgm:t>
    </dgm:pt>
    <dgm:pt modelId="{80E7170A-4E81-4742-B3CC-EC9ED46B894D}" type="pres">
      <dgm:prSet presAssocID="{630720B7-5E87-4E8B-BF1C-117BC075644D}" presName="descendantText" presStyleLbl="alignAcc1" presStyleIdx="2" presStyleCnt="5">
        <dgm:presLayoutVars>
          <dgm:bulletEnabled val="1"/>
        </dgm:presLayoutVars>
      </dgm:prSet>
      <dgm:spPr/>
      <dgm:t>
        <a:bodyPr/>
        <a:lstStyle/>
        <a:p>
          <a:endParaRPr lang="ru-RU"/>
        </a:p>
      </dgm:t>
    </dgm:pt>
    <dgm:pt modelId="{94B24468-9242-4BDC-871B-4AB0523E4EAD}" type="pres">
      <dgm:prSet presAssocID="{EBF3686F-7BA6-4586-9853-3985DD95C327}" presName="sp" presStyleCnt="0"/>
      <dgm:spPr/>
    </dgm:pt>
    <dgm:pt modelId="{7C708A87-FAF1-45E2-94FD-C7477D3BE148}" type="pres">
      <dgm:prSet presAssocID="{3775C193-F4CA-4C62-80E8-A523EB1FEB8D}" presName="composite" presStyleCnt="0"/>
      <dgm:spPr/>
    </dgm:pt>
    <dgm:pt modelId="{6F0E6B4F-1843-4E37-8907-4725CD762269}" type="pres">
      <dgm:prSet presAssocID="{3775C193-F4CA-4C62-80E8-A523EB1FEB8D}" presName="parentText" presStyleLbl="alignNode1" presStyleIdx="3" presStyleCnt="5" custLinFactNeighborX="-10343" custLinFactNeighborY="-182">
        <dgm:presLayoutVars>
          <dgm:chMax val="1"/>
          <dgm:bulletEnabled val="1"/>
        </dgm:presLayoutVars>
      </dgm:prSet>
      <dgm:spPr/>
      <dgm:t>
        <a:bodyPr/>
        <a:lstStyle/>
        <a:p>
          <a:endParaRPr lang="ru-RU"/>
        </a:p>
      </dgm:t>
    </dgm:pt>
    <dgm:pt modelId="{CCD8FE94-B69B-444E-8EFA-3A50B6FB76C5}" type="pres">
      <dgm:prSet presAssocID="{3775C193-F4CA-4C62-80E8-A523EB1FEB8D}" presName="descendantText" presStyleLbl="alignAcc1" presStyleIdx="3" presStyleCnt="5">
        <dgm:presLayoutVars>
          <dgm:bulletEnabled val="1"/>
        </dgm:presLayoutVars>
      </dgm:prSet>
      <dgm:spPr/>
      <dgm:t>
        <a:bodyPr/>
        <a:lstStyle/>
        <a:p>
          <a:endParaRPr lang="ru-RU"/>
        </a:p>
      </dgm:t>
    </dgm:pt>
    <dgm:pt modelId="{642E3E39-01BE-4020-846F-5BDA751F13C2}" type="pres">
      <dgm:prSet presAssocID="{9AC08370-B1C0-4949-AB2B-ACA1C4DFE14D}" presName="sp" presStyleCnt="0"/>
      <dgm:spPr/>
    </dgm:pt>
    <dgm:pt modelId="{0BF32AE7-EA16-4FB8-B9E8-C42A177206A8}" type="pres">
      <dgm:prSet presAssocID="{04B80E34-F3B9-4DC1-AC37-978E04547C8E}" presName="composite" presStyleCnt="0"/>
      <dgm:spPr/>
    </dgm:pt>
    <dgm:pt modelId="{D83544BB-CFD9-47C4-9FC2-08B3C6D55609}" type="pres">
      <dgm:prSet presAssocID="{04B80E34-F3B9-4DC1-AC37-978E04547C8E}" presName="parentText" presStyleLbl="alignNode1" presStyleIdx="4" presStyleCnt="5">
        <dgm:presLayoutVars>
          <dgm:chMax val="1"/>
          <dgm:bulletEnabled val="1"/>
        </dgm:presLayoutVars>
      </dgm:prSet>
      <dgm:spPr/>
      <dgm:t>
        <a:bodyPr/>
        <a:lstStyle/>
        <a:p>
          <a:endParaRPr lang="ru-RU"/>
        </a:p>
      </dgm:t>
    </dgm:pt>
    <dgm:pt modelId="{43938514-4C1B-456F-9163-EA5BFE7C253D}" type="pres">
      <dgm:prSet presAssocID="{04B80E34-F3B9-4DC1-AC37-978E04547C8E}" presName="descendantText" presStyleLbl="alignAcc1" presStyleIdx="4" presStyleCnt="5">
        <dgm:presLayoutVars>
          <dgm:bulletEnabled val="1"/>
        </dgm:presLayoutVars>
      </dgm:prSet>
      <dgm:spPr/>
      <dgm:t>
        <a:bodyPr/>
        <a:lstStyle/>
        <a:p>
          <a:endParaRPr lang="ru-RU"/>
        </a:p>
      </dgm:t>
    </dgm:pt>
  </dgm:ptLst>
  <dgm:cxnLst>
    <dgm:cxn modelId="{C8B1E817-9F26-4F8D-9AAE-C126076502AB}" type="presOf" srcId="{630720B7-5E87-4E8B-BF1C-117BC075644D}" destId="{E4E122E1-7D76-49D1-A6C4-91A9A18C3C7F}" srcOrd="0" destOrd="0" presId="urn:microsoft.com/office/officeart/2005/8/layout/chevron2"/>
    <dgm:cxn modelId="{5DCA87FA-82C0-4891-974D-C2631C6B257B}" type="presOf" srcId="{C1090D13-B277-4C3B-8B0F-E454F962576C}" destId="{43938514-4C1B-456F-9163-EA5BFE7C253D}" srcOrd="0" destOrd="0" presId="urn:microsoft.com/office/officeart/2005/8/layout/chevron2"/>
    <dgm:cxn modelId="{6CA6E612-DA75-4F40-8080-1E67617A879C}" srcId="{04B80E34-F3B9-4DC1-AC37-978E04547C8E}" destId="{C1090D13-B277-4C3B-8B0F-E454F962576C}" srcOrd="0" destOrd="0" parTransId="{448CD5F4-F704-450B-ADB6-155A38E7A906}" sibTransId="{90132685-8733-4C6C-A6B0-9786712A7D67}"/>
    <dgm:cxn modelId="{5D2E746C-BE88-4A68-8D16-EEC7E8D0E919}" type="presOf" srcId="{04B80E34-F3B9-4DC1-AC37-978E04547C8E}" destId="{D83544BB-CFD9-47C4-9FC2-08B3C6D55609}" srcOrd="0" destOrd="0" presId="urn:microsoft.com/office/officeart/2005/8/layout/chevron2"/>
    <dgm:cxn modelId="{9D0AE688-EC50-4A13-BB14-3EF9D681D957}" srcId="{3775C193-F4CA-4C62-80E8-A523EB1FEB8D}" destId="{7E350B0B-BE88-4768-84B2-E9AA5EC063B6}" srcOrd="0" destOrd="0" parTransId="{107788C7-5FD8-4768-BC9F-B8DC1E7B1A74}" sibTransId="{99691B07-33AD-4190-970C-C0AE55069D14}"/>
    <dgm:cxn modelId="{3EB95ED4-3D6E-4CE4-B477-81F6FDAE26E3}" type="presOf" srcId="{D142F180-3A93-4346-BFAE-A1645EAAE215}" destId="{905E3221-9487-4197-8C0A-FC6D0A3A2027}" srcOrd="0" destOrd="0" presId="urn:microsoft.com/office/officeart/2005/8/layout/chevron2"/>
    <dgm:cxn modelId="{735CF66F-C883-4F10-9BAE-A568669E7CC0}" srcId="{530DDBBA-5A00-4803-9DEB-E9CC4E36B66E}" destId="{04B80E34-F3B9-4DC1-AC37-978E04547C8E}" srcOrd="4" destOrd="0" parTransId="{176ED4B2-A3EA-45B8-8D29-D4E8EAFE8CBF}" sibTransId="{F4577354-C9CE-49A9-AAA0-7198A146C4D0}"/>
    <dgm:cxn modelId="{CA956016-D03D-4F01-B918-43EAC169DF8B}" srcId="{8D546B02-8D9B-4819-9870-456598F24F94}" destId="{30ACBFDE-A781-4E49-BBCB-C6BEBB374BE6}" srcOrd="0" destOrd="0" parTransId="{600A48E6-5C52-4C00-9F22-26A877D596A3}" sibTransId="{6F4545E8-E7B2-4BC1-9865-786E62703594}"/>
    <dgm:cxn modelId="{D5874298-8FB9-4392-9424-2AA9A5E8F1F2}" type="presOf" srcId="{8D546B02-8D9B-4819-9870-456598F24F94}" destId="{7F9B0F1E-C958-413D-9599-CA06E951F5EB}" srcOrd="0" destOrd="0" presId="urn:microsoft.com/office/officeart/2005/8/layout/chevron2"/>
    <dgm:cxn modelId="{CE57CD08-7116-4C62-91BF-91347A5A12BE}" type="presOf" srcId="{30ACBFDE-A781-4E49-BBCB-C6BEBB374BE6}" destId="{B00B28A9-43DA-46BF-BC4D-BE6D19DE0BCA}" srcOrd="0" destOrd="0" presId="urn:microsoft.com/office/officeart/2005/8/layout/chevron2"/>
    <dgm:cxn modelId="{BC715C33-5979-4CB0-9A64-FA109560657E}" type="presOf" srcId="{530DDBBA-5A00-4803-9DEB-E9CC4E36B66E}" destId="{E87EE0BA-A350-4EB2-82A0-71FADA6F86F0}" srcOrd="0" destOrd="0" presId="urn:microsoft.com/office/officeart/2005/8/layout/chevron2"/>
    <dgm:cxn modelId="{2C9CF49A-1FE4-4539-B90C-2D9B02700301}" type="presOf" srcId="{7E350B0B-BE88-4768-84B2-E9AA5EC063B6}" destId="{CCD8FE94-B69B-444E-8EFA-3A50B6FB76C5}" srcOrd="0" destOrd="0" presId="urn:microsoft.com/office/officeart/2005/8/layout/chevron2"/>
    <dgm:cxn modelId="{B7F4ADAC-34D5-482E-895F-331B6E49B55F}" type="presOf" srcId="{3775C193-F4CA-4C62-80E8-A523EB1FEB8D}" destId="{6F0E6B4F-1843-4E37-8907-4725CD762269}" srcOrd="0" destOrd="0" presId="urn:microsoft.com/office/officeart/2005/8/layout/chevron2"/>
    <dgm:cxn modelId="{129E321A-84A9-4026-B4B1-3CBBC5142A56}" srcId="{530DDBBA-5A00-4803-9DEB-E9CC4E36B66E}" destId="{D142F180-3A93-4346-BFAE-A1645EAAE215}" srcOrd="1" destOrd="0" parTransId="{4BD33F05-0398-402F-BB2D-6BEFB2692F80}" sibTransId="{161C4952-716E-4ED8-836E-CC2C5465B14C}"/>
    <dgm:cxn modelId="{E0B709CA-D059-49FE-B449-58C9178F8AA4}" srcId="{530DDBBA-5A00-4803-9DEB-E9CC4E36B66E}" destId="{630720B7-5E87-4E8B-BF1C-117BC075644D}" srcOrd="2" destOrd="0" parTransId="{2F74E628-38C8-4E41-A319-6CC5109F01F0}" sibTransId="{EBF3686F-7BA6-4586-9853-3985DD95C327}"/>
    <dgm:cxn modelId="{C5546F49-4941-4FC9-8334-52E7BC12DD22}" srcId="{530DDBBA-5A00-4803-9DEB-E9CC4E36B66E}" destId="{3775C193-F4CA-4C62-80E8-A523EB1FEB8D}" srcOrd="3" destOrd="0" parTransId="{06873B0B-8275-4043-A6B2-18B84FA15432}" sibTransId="{9AC08370-B1C0-4949-AB2B-ACA1C4DFE14D}"/>
    <dgm:cxn modelId="{96AFDF4C-110D-4FB3-8B2F-3B9CA43F700A}" srcId="{530DDBBA-5A00-4803-9DEB-E9CC4E36B66E}" destId="{8D546B02-8D9B-4819-9870-456598F24F94}" srcOrd="0" destOrd="0" parTransId="{151B02B2-09D9-4FCB-A24D-4D164779F709}" sibTransId="{9DE5DE3D-F221-46A2-A6F2-75D652921772}"/>
    <dgm:cxn modelId="{649D62E5-D3E7-4467-B207-657D34BDA5DD}" srcId="{D142F180-3A93-4346-BFAE-A1645EAAE215}" destId="{B99952C7-DA72-4ABB-81D3-A562B21D8013}" srcOrd="0" destOrd="0" parTransId="{1D318AAA-468F-42AB-B985-073783E28FDF}" sibTransId="{4A2F2EBD-8C5F-4BD4-B305-F8B3BC715798}"/>
    <dgm:cxn modelId="{9DFDD107-3AC6-4707-95E3-A0448AF96970}" srcId="{630720B7-5E87-4E8B-BF1C-117BC075644D}" destId="{F933ABD7-B99D-41A1-80FF-1857B02B6F8F}" srcOrd="0" destOrd="0" parTransId="{9F53B610-CBF1-4A7B-B2A7-D481251D90EF}" sibTransId="{EE30EB15-F1E1-4372-AE39-3DBE0F061ABB}"/>
    <dgm:cxn modelId="{F4DA9D39-B484-4379-A02F-78C34DAD832B}" type="presOf" srcId="{F933ABD7-B99D-41A1-80FF-1857B02B6F8F}" destId="{80E7170A-4E81-4742-B3CC-EC9ED46B894D}" srcOrd="0" destOrd="0" presId="urn:microsoft.com/office/officeart/2005/8/layout/chevron2"/>
    <dgm:cxn modelId="{CAE9D6A3-D2AE-4E2F-BA30-6FE5517814FE}" type="presOf" srcId="{B99952C7-DA72-4ABB-81D3-A562B21D8013}" destId="{15B2B3C7-B195-4EC6-A80F-92DEB5DBB5EA}" srcOrd="0" destOrd="0" presId="urn:microsoft.com/office/officeart/2005/8/layout/chevron2"/>
    <dgm:cxn modelId="{6CB4CFB4-3AE9-4033-B105-4C9262030DAD}" type="presParOf" srcId="{E87EE0BA-A350-4EB2-82A0-71FADA6F86F0}" destId="{6DDCFFAA-FC49-4C7F-BA8E-93ABC5366B3B}" srcOrd="0" destOrd="0" presId="urn:microsoft.com/office/officeart/2005/8/layout/chevron2"/>
    <dgm:cxn modelId="{56C6ABCC-3916-4113-A7E4-1920D04EB2D0}" type="presParOf" srcId="{6DDCFFAA-FC49-4C7F-BA8E-93ABC5366B3B}" destId="{7F9B0F1E-C958-413D-9599-CA06E951F5EB}" srcOrd="0" destOrd="0" presId="urn:microsoft.com/office/officeart/2005/8/layout/chevron2"/>
    <dgm:cxn modelId="{53214F08-E45C-4734-B213-E654030A249E}" type="presParOf" srcId="{6DDCFFAA-FC49-4C7F-BA8E-93ABC5366B3B}" destId="{B00B28A9-43DA-46BF-BC4D-BE6D19DE0BCA}" srcOrd="1" destOrd="0" presId="urn:microsoft.com/office/officeart/2005/8/layout/chevron2"/>
    <dgm:cxn modelId="{13AA69F7-0372-4EFF-A292-F19337D095EE}" type="presParOf" srcId="{E87EE0BA-A350-4EB2-82A0-71FADA6F86F0}" destId="{CD88D668-CEE2-491F-A0E1-30DF18D78577}" srcOrd="1" destOrd="0" presId="urn:microsoft.com/office/officeart/2005/8/layout/chevron2"/>
    <dgm:cxn modelId="{AADD13B2-4C94-4483-AFB3-C1B4294A0E58}" type="presParOf" srcId="{E87EE0BA-A350-4EB2-82A0-71FADA6F86F0}" destId="{EED91905-2992-4443-8D42-3D0541B6C9DF}" srcOrd="2" destOrd="0" presId="urn:microsoft.com/office/officeart/2005/8/layout/chevron2"/>
    <dgm:cxn modelId="{91B44E6D-ECCB-4F30-B80D-6394C7E64F07}" type="presParOf" srcId="{EED91905-2992-4443-8D42-3D0541B6C9DF}" destId="{905E3221-9487-4197-8C0A-FC6D0A3A2027}" srcOrd="0" destOrd="0" presId="urn:microsoft.com/office/officeart/2005/8/layout/chevron2"/>
    <dgm:cxn modelId="{854446FB-0F1C-442E-A971-2A828DDF327B}" type="presParOf" srcId="{EED91905-2992-4443-8D42-3D0541B6C9DF}" destId="{15B2B3C7-B195-4EC6-A80F-92DEB5DBB5EA}" srcOrd="1" destOrd="0" presId="urn:microsoft.com/office/officeart/2005/8/layout/chevron2"/>
    <dgm:cxn modelId="{6FF4E9C2-50B3-487F-98F8-8AEDB9971442}" type="presParOf" srcId="{E87EE0BA-A350-4EB2-82A0-71FADA6F86F0}" destId="{960EAF76-CC92-45FB-BD4D-3083BDDEC81B}" srcOrd="3" destOrd="0" presId="urn:microsoft.com/office/officeart/2005/8/layout/chevron2"/>
    <dgm:cxn modelId="{7E3251DB-1630-4739-8B43-1B6B87E35A99}" type="presParOf" srcId="{E87EE0BA-A350-4EB2-82A0-71FADA6F86F0}" destId="{DCD1D742-615F-44FA-9455-F91983278291}" srcOrd="4" destOrd="0" presId="urn:microsoft.com/office/officeart/2005/8/layout/chevron2"/>
    <dgm:cxn modelId="{E0DD01B4-0E43-469B-B5B8-D3CD28923B09}" type="presParOf" srcId="{DCD1D742-615F-44FA-9455-F91983278291}" destId="{E4E122E1-7D76-49D1-A6C4-91A9A18C3C7F}" srcOrd="0" destOrd="0" presId="urn:microsoft.com/office/officeart/2005/8/layout/chevron2"/>
    <dgm:cxn modelId="{77DF7A69-F3A6-403B-A12E-94C8B2BBCCC6}" type="presParOf" srcId="{DCD1D742-615F-44FA-9455-F91983278291}" destId="{80E7170A-4E81-4742-B3CC-EC9ED46B894D}" srcOrd="1" destOrd="0" presId="urn:microsoft.com/office/officeart/2005/8/layout/chevron2"/>
    <dgm:cxn modelId="{083C3B75-FA36-43D7-A45F-F4A5708503FA}" type="presParOf" srcId="{E87EE0BA-A350-4EB2-82A0-71FADA6F86F0}" destId="{94B24468-9242-4BDC-871B-4AB0523E4EAD}" srcOrd="5" destOrd="0" presId="urn:microsoft.com/office/officeart/2005/8/layout/chevron2"/>
    <dgm:cxn modelId="{7482BB25-21EA-4A7C-93CA-56357093F344}" type="presParOf" srcId="{E87EE0BA-A350-4EB2-82A0-71FADA6F86F0}" destId="{7C708A87-FAF1-45E2-94FD-C7477D3BE148}" srcOrd="6" destOrd="0" presId="urn:microsoft.com/office/officeart/2005/8/layout/chevron2"/>
    <dgm:cxn modelId="{5F26E868-9260-4F37-9FD7-A906A5D612C1}" type="presParOf" srcId="{7C708A87-FAF1-45E2-94FD-C7477D3BE148}" destId="{6F0E6B4F-1843-4E37-8907-4725CD762269}" srcOrd="0" destOrd="0" presId="urn:microsoft.com/office/officeart/2005/8/layout/chevron2"/>
    <dgm:cxn modelId="{8DE8C75B-19FD-49F6-BFA0-196BA98E69E2}" type="presParOf" srcId="{7C708A87-FAF1-45E2-94FD-C7477D3BE148}" destId="{CCD8FE94-B69B-444E-8EFA-3A50B6FB76C5}" srcOrd="1" destOrd="0" presId="urn:microsoft.com/office/officeart/2005/8/layout/chevron2"/>
    <dgm:cxn modelId="{EC4944A3-6652-4B9F-9A7B-65B404D3A200}" type="presParOf" srcId="{E87EE0BA-A350-4EB2-82A0-71FADA6F86F0}" destId="{642E3E39-01BE-4020-846F-5BDA751F13C2}" srcOrd="7" destOrd="0" presId="urn:microsoft.com/office/officeart/2005/8/layout/chevron2"/>
    <dgm:cxn modelId="{973C63C8-C98C-4F92-919A-D1ACC8BF216A}" type="presParOf" srcId="{E87EE0BA-A350-4EB2-82A0-71FADA6F86F0}" destId="{0BF32AE7-EA16-4FB8-B9E8-C42A177206A8}" srcOrd="8" destOrd="0" presId="urn:microsoft.com/office/officeart/2005/8/layout/chevron2"/>
    <dgm:cxn modelId="{8CEF6F7D-8E05-487F-85A4-080AF2E0A969}" type="presParOf" srcId="{0BF32AE7-EA16-4FB8-B9E8-C42A177206A8}" destId="{D83544BB-CFD9-47C4-9FC2-08B3C6D55609}" srcOrd="0" destOrd="0" presId="urn:microsoft.com/office/officeart/2005/8/layout/chevron2"/>
    <dgm:cxn modelId="{C01B0B12-F287-47C6-89CD-BEED90F290A9}" type="presParOf" srcId="{0BF32AE7-EA16-4FB8-B9E8-C42A177206A8}" destId="{43938514-4C1B-456F-9163-EA5BFE7C253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9590BD2-59DB-40ED-8004-508D2BE27001}" type="doc">
      <dgm:prSet loTypeId="urn:microsoft.com/office/officeart/2005/8/layout/radial3" loCatId="relationship" qsTypeId="urn:microsoft.com/office/officeart/2005/8/quickstyle/simple1" qsCatId="simple" csTypeId="urn:microsoft.com/office/officeart/2005/8/colors/accent2_4" csCatId="accent2" phldr="1"/>
      <dgm:spPr/>
      <dgm:t>
        <a:bodyPr/>
        <a:lstStyle/>
        <a:p>
          <a:endParaRPr lang="ru-RU"/>
        </a:p>
      </dgm:t>
    </dgm:pt>
    <dgm:pt modelId="{1D891D2D-4E02-4248-8BA1-2EF87EB1F1BB}">
      <dgm:prSet/>
      <dgm:spPr/>
      <dgm:t>
        <a:bodyPr/>
        <a:lstStyle/>
        <a:p>
          <a:r>
            <a:rPr lang="ru-RU" dirty="0">
              <a:solidFill>
                <a:schemeClr val="accent5">
                  <a:lumMod val="50000"/>
                </a:schemeClr>
              </a:solidFill>
              <a:latin typeface="Times New Roman" pitchFamily="18" charset="0"/>
              <a:cs typeface="Times New Roman" pitchFamily="18" charset="0"/>
            </a:rPr>
            <a:t>Выплата пенсий за выслугу лет работникам, замещавшим должности муниципальной службы – 151,6 тыс.руб.</a:t>
          </a:r>
        </a:p>
      </dgm:t>
    </dgm:pt>
    <dgm:pt modelId="{0808BC2D-4A19-4DFA-A95B-BEF286C76930}" type="parTrans" cxnId="{0C5E25AD-5B65-457B-9D75-8FCE5B64E9D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4BA07F6B-665D-435E-910F-B89BCD20C0B3}" type="sibTrans" cxnId="{0C5E25AD-5B65-457B-9D75-8FCE5B64E9D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A1511DB2-8D65-4F1A-88FE-207E412D68A1}">
      <dgm:prSet phldrT="[Текст]"/>
      <dgm:spPr/>
      <dgm:t>
        <a:bodyPr/>
        <a:lstStyle/>
        <a:p>
          <a:endParaRPr lang="ru-RU" dirty="0">
            <a:solidFill>
              <a:schemeClr val="accent5">
                <a:lumMod val="50000"/>
              </a:schemeClr>
            </a:solidFill>
            <a:latin typeface="Times New Roman" pitchFamily="18" charset="0"/>
            <a:cs typeface="Times New Roman" pitchFamily="18" charset="0"/>
          </a:endParaRPr>
        </a:p>
      </dgm:t>
    </dgm:pt>
    <dgm:pt modelId="{1928AB7A-D617-4451-8CF4-FD6CEC545D28}" type="parTrans" cxnId="{786A589E-9F7B-4698-B045-1774B97D2933}">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827AC41E-C439-4D65-BBF5-7EDE66BB94DC}" type="sibTrans" cxnId="{786A589E-9F7B-4698-B045-1774B97D2933}">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411AAF8C-97D5-4577-887C-4FA09005D14E}">
      <dgm:prSet phldrT="[Текст]"/>
      <dgm:spPr/>
      <dgm:t>
        <a:bodyPr/>
        <a:lstStyle/>
        <a:p>
          <a:endParaRPr lang="ru-RU" dirty="0">
            <a:solidFill>
              <a:schemeClr val="accent5">
                <a:lumMod val="50000"/>
              </a:schemeClr>
            </a:solidFill>
            <a:latin typeface="Times New Roman" pitchFamily="18" charset="0"/>
            <a:cs typeface="Times New Roman" pitchFamily="18" charset="0"/>
          </a:endParaRPr>
        </a:p>
      </dgm:t>
    </dgm:pt>
    <dgm:pt modelId="{D6A0412A-B520-42D8-8989-71180A27881C}" type="parTrans" cxnId="{81CD5A1B-F06D-4EAA-9E07-C598FE88B70B}">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02A0D776-C0C8-4519-9C96-199E04303D76}" type="sibTrans" cxnId="{81CD5A1B-F06D-4EAA-9E07-C598FE88B70B}">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25732C33-05D6-49B0-8891-3CAFEC9353E7}">
      <dgm:prSet phldrT="[Текст]"/>
      <dgm:spPr/>
      <dgm:t>
        <a:bodyPr/>
        <a:lstStyle/>
        <a:p>
          <a:r>
            <a:rPr lang="ru-RU" dirty="0">
              <a:solidFill>
                <a:schemeClr val="accent5">
                  <a:lumMod val="50000"/>
                </a:schemeClr>
              </a:solidFill>
              <a:latin typeface="Times New Roman" pitchFamily="18" charset="0"/>
              <a:cs typeface="Times New Roman" pitchFamily="18" charset="0"/>
            </a:rPr>
            <a:t>Социальная политика</a:t>
          </a:r>
        </a:p>
      </dgm:t>
    </dgm:pt>
    <dgm:pt modelId="{1F1AB46F-BE76-4B89-B908-0BCF7F6C304C}" type="sibTrans" cxnId="{0F2564D5-C8BD-4804-BB10-CF3DE93C5D3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588276F5-166C-46B7-9E8B-6FC3B89639F5}" type="parTrans" cxnId="{0F2564D5-C8BD-4804-BB10-CF3DE93C5D3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C05DEF7-8D26-4230-9E9F-6C85C1163A0A}">
      <dgm:prSet phldrT="[Текст]"/>
      <dgm:spPr/>
      <dgm:t>
        <a:bodyPr/>
        <a:lstStyle/>
        <a:p>
          <a:r>
            <a:rPr lang="ru-RU" dirty="0">
              <a:solidFill>
                <a:schemeClr val="accent5">
                  <a:lumMod val="50000"/>
                </a:schemeClr>
              </a:solidFill>
              <a:latin typeface="Times New Roman" pitchFamily="18" charset="0"/>
              <a:cs typeface="Times New Roman" pitchFamily="18" charset="0"/>
            </a:rPr>
            <a:t>Оказана помощь 4 гражданам, пострадавшим от пожара - 40,0 </a:t>
          </a:r>
          <a:r>
            <a:rPr lang="ru-RU" dirty="0" err="1">
              <a:solidFill>
                <a:schemeClr val="accent5">
                  <a:lumMod val="50000"/>
                </a:schemeClr>
              </a:solidFill>
              <a:latin typeface="Times New Roman" pitchFamily="18" charset="0"/>
              <a:cs typeface="Times New Roman" pitchFamily="18" charset="0"/>
            </a:rPr>
            <a:t>тыс.руб</a:t>
          </a:r>
          <a:r>
            <a:rPr lang="ru-RU" dirty="0">
              <a:solidFill>
                <a:schemeClr val="accent5">
                  <a:lumMod val="50000"/>
                </a:schemeClr>
              </a:solidFill>
              <a:latin typeface="Times New Roman" pitchFamily="18" charset="0"/>
              <a:cs typeface="Times New Roman" pitchFamily="18" charset="0"/>
            </a:rPr>
            <a:t>.</a:t>
          </a:r>
        </a:p>
      </dgm:t>
    </dgm:pt>
    <dgm:pt modelId="{A6706B38-421C-4C54-8E5C-C5F12ED84C4D}" type="parTrans" cxnId="{406EB15F-D7DD-4FD4-A848-D552C0435B3F}">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8E55CD52-14D8-4F04-AAA6-DF0FED91A1B0}" type="sibTrans" cxnId="{406EB15F-D7DD-4FD4-A848-D552C0435B3F}">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453D3171-6F6D-48B5-A81A-6DDF0AF76EC0}" type="pres">
      <dgm:prSet presAssocID="{69590BD2-59DB-40ED-8004-508D2BE27001}" presName="composite" presStyleCnt="0">
        <dgm:presLayoutVars>
          <dgm:chMax val="1"/>
          <dgm:dir/>
          <dgm:resizeHandles val="exact"/>
        </dgm:presLayoutVars>
      </dgm:prSet>
      <dgm:spPr/>
      <dgm:t>
        <a:bodyPr/>
        <a:lstStyle/>
        <a:p>
          <a:endParaRPr lang="ru-RU"/>
        </a:p>
      </dgm:t>
    </dgm:pt>
    <dgm:pt modelId="{0189E7B8-0F9C-40DA-8F9E-DA30A6237989}" type="pres">
      <dgm:prSet presAssocID="{69590BD2-59DB-40ED-8004-508D2BE27001}" presName="radial" presStyleCnt="0">
        <dgm:presLayoutVars>
          <dgm:animLvl val="ctr"/>
        </dgm:presLayoutVars>
      </dgm:prSet>
      <dgm:spPr/>
    </dgm:pt>
    <dgm:pt modelId="{C4F967DA-89D0-4677-A3D8-4A67215BEA2F}" type="pres">
      <dgm:prSet presAssocID="{25732C33-05D6-49B0-8891-3CAFEC9353E7}" presName="centerShape" presStyleLbl="vennNode1" presStyleIdx="0" presStyleCnt="3" custLinFactNeighborX="-729" custLinFactNeighborY="5289"/>
      <dgm:spPr/>
      <dgm:t>
        <a:bodyPr/>
        <a:lstStyle/>
        <a:p>
          <a:endParaRPr lang="ru-RU"/>
        </a:p>
      </dgm:t>
    </dgm:pt>
    <dgm:pt modelId="{8F57F058-626F-45CF-A724-E208119F6639}" type="pres">
      <dgm:prSet presAssocID="{1D891D2D-4E02-4248-8BA1-2EF87EB1F1BB}" presName="node" presStyleLbl="vennNode1" presStyleIdx="1" presStyleCnt="3" custScaleX="208987" custScaleY="133801" custRadScaleRad="103623" custRadScaleInc="17502">
        <dgm:presLayoutVars>
          <dgm:bulletEnabled val="1"/>
        </dgm:presLayoutVars>
      </dgm:prSet>
      <dgm:spPr/>
      <dgm:t>
        <a:bodyPr/>
        <a:lstStyle/>
        <a:p>
          <a:endParaRPr lang="ru-RU"/>
        </a:p>
      </dgm:t>
    </dgm:pt>
    <dgm:pt modelId="{057C44C7-24CC-47B4-A0A4-4844B5AD1F58}" type="pres">
      <dgm:prSet presAssocID="{CC05DEF7-8D26-4230-9E9F-6C85C1163A0A}" presName="node" presStyleLbl="vennNode1" presStyleIdx="2" presStyleCnt="3" custScaleX="198606" custScaleY="141309" custRadScaleRad="119719" custRadScaleInc="17382">
        <dgm:presLayoutVars>
          <dgm:bulletEnabled val="1"/>
        </dgm:presLayoutVars>
      </dgm:prSet>
      <dgm:spPr/>
      <dgm:t>
        <a:bodyPr/>
        <a:lstStyle/>
        <a:p>
          <a:endParaRPr lang="ru-RU"/>
        </a:p>
      </dgm:t>
    </dgm:pt>
  </dgm:ptLst>
  <dgm:cxnLst>
    <dgm:cxn modelId="{81CD5A1B-F06D-4EAA-9E07-C598FE88B70B}" srcId="{69590BD2-59DB-40ED-8004-508D2BE27001}" destId="{411AAF8C-97D5-4577-887C-4FA09005D14E}" srcOrd="1" destOrd="0" parTransId="{D6A0412A-B520-42D8-8989-71180A27881C}" sibTransId="{02A0D776-C0C8-4519-9C96-199E04303D76}"/>
    <dgm:cxn modelId="{44402CDD-4AA3-481D-AE99-B12C82BD3033}" type="presOf" srcId="{69590BD2-59DB-40ED-8004-508D2BE27001}" destId="{453D3171-6F6D-48B5-A81A-6DDF0AF76EC0}" srcOrd="0" destOrd="0" presId="urn:microsoft.com/office/officeart/2005/8/layout/radial3"/>
    <dgm:cxn modelId="{8F97D180-73FC-4BD0-BEEE-7DF0E5780DB3}" type="presOf" srcId="{1D891D2D-4E02-4248-8BA1-2EF87EB1F1BB}" destId="{8F57F058-626F-45CF-A724-E208119F6639}" srcOrd="0" destOrd="0" presId="urn:microsoft.com/office/officeart/2005/8/layout/radial3"/>
    <dgm:cxn modelId="{0F2564D5-C8BD-4804-BB10-CF3DE93C5D39}" srcId="{69590BD2-59DB-40ED-8004-508D2BE27001}" destId="{25732C33-05D6-49B0-8891-3CAFEC9353E7}" srcOrd="0" destOrd="0" parTransId="{588276F5-166C-46B7-9E8B-6FC3B89639F5}" sibTransId="{1F1AB46F-BE76-4B89-B908-0BCF7F6C304C}"/>
    <dgm:cxn modelId="{786A589E-9F7B-4698-B045-1774B97D2933}" srcId="{69590BD2-59DB-40ED-8004-508D2BE27001}" destId="{A1511DB2-8D65-4F1A-88FE-207E412D68A1}" srcOrd="2" destOrd="0" parTransId="{1928AB7A-D617-4451-8CF4-FD6CEC545D28}" sibTransId="{827AC41E-C439-4D65-BBF5-7EDE66BB94DC}"/>
    <dgm:cxn modelId="{5147A2D4-C74C-4AF7-93DD-121C363D4359}" type="presOf" srcId="{25732C33-05D6-49B0-8891-3CAFEC9353E7}" destId="{C4F967DA-89D0-4677-A3D8-4A67215BEA2F}" srcOrd="0" destOrd="0" presId="urn:microsoft.com/office/officeart/2005/8/layout/radial3"/>
    <dgm:cxn modelId="{406EB15F-D7DD-4FD4-A848-D552C0435B3F}" srcId="{25732C33-05D6-49B0-8891-3CAFEC9353E7}" destId="{CC05DEF7-8D26-4230-9E9F-6C85C1163A0A}" srcOrd="1" destOrd="0" parTransId="{A6706B38-421C-4C54-8E5C-C5F12ED84C4D}" sibTransId="{8E55CD52-14D8-4F04-AAA6-DF0FED91A1B0}"/>
    <dgm:cxn modelId="{203FF203-64BB-4A51-B2C5-DB4BE6BF5C03}" type="presOf" srcId="{CC05DEF7-8D26-4230-9E9F-6C85C1163A0A}" destId="{057C44C7-24CC-47B4-A0A4-4844B5AD1F58}" srcOrd="0" destOrd="0" presId="urn:microsoft.com/office/officeart/2005/8/layout/radial3"/>
    <dgm:cxn modelId="{0C5E25AD-5B65-457B-9D75-8FCE5B64E9D9}" srcId="{25732C33-05D6-49B0-8891-3CAFEC9353E7}" destId="{1D891D2D-4E02-4248-8BA1-2EF87EB1F1BB}" srcOrd="0" destOrd="0" parTransId="{0808BC2D-4A19-4DFA-A95B-BEF286C76930}" sibTransId="{4BA07F6B-665D-435E-910F-B89BCD20C0B3}"/>
    <dgm:cxn modelId="{07006B77-C2D8-4E26-AD41-3C00C534774C}" type="presParOf" srcId="{453D3171-6F6D-48B5-A81A-6DDF0AF76EC0}" destId="{0189E7B8-0F9C-40DA-8F9E-DA30A6237989}" srcOrd="0" destOrd="0" presId="urn:microsoft.com/office/officeart/2005/8/layout/radial3"/>
    <dgm:cxn modelId="{C929E255-7B02-436E-84E6-15529A39BCA5}" type="presParOf" srcId="{0189E7B8-0F9C-40DA-8F9E-DA30A6237989}" destId="{C4F967DA-89D0-4677-A3D8-4A67215BEA2F}" srcOrd="0" destOrd="0" presId="urn:microsoft.com/office/officeart/2005/8/layout/radial3"/>
    <dgm:cxn modelId="{B6D0B753-AC83-4402-A793-2E9073DFA1B0}" type="presParOf" srcId="{0189E7B8-0F9C-40DA-8F9E-DA30A6237989}" destId="{8F57F058-626F-45CF-A724-E208119F6639}" srcOrd="1" destOrd="0" presId="urn:microsoft.com/office/officeart/2005/8/layout/radial3"/>
    <dgm:cxn modelId="{D0578564-5C19-4C27-98A7-712C5722E220}" type="presParOf" srcId="{0189E7B8-0F9C-40DA-8F9E-DA30A6237989}" destId="{057C44C7-24CC-47B4-A0A4-4844B5AD1F58}" srcOrd="2"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Поэтапное доведение средней  заработной платы работникам культуры муниципальных учреждений культуры Ивановской области до средней заработной платы в Ивановской области – 3596,8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861A7226-9007-4364-A023-A3238B924FD6}">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Обеспечение деятельности -  20289,3 тыс.руб. </a:t>
          </a:r>
        </a:p>
      </dgm:t>
    </dgm:pt>
    <dgm:pt modelId="{2EA5C460-9A5D-4155-8442-6CB1ED50F40C}" type="parTrans" cxnId="{0DD3C162-E817-4ED7-938D-6B1411E91535}">
      <dgm:prSet/>
      <dgm:spPr/>
      <dgm:t>
        <a:bodyPr/>
        <a:lstStyle/>
        <a:p>
          <a:endParaRPr lang="ru-RU"/>
        </a:p>
      </dgm:t>
    </dgm:pt>
    <dgm:pt modelId="{5493251C-EA1F-4A22-8DDE-1A816B60F28E}" type="sibTrans" cxnId="{0DD3C162-E817-4ED7-938D-6B1411E91535}">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2"/>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2"/>
      <dgm:spPr/>
    </dgm:pt>
    <dgm:pt modelId="{9FBE8D94-B585-4A73-B4EF-DD02E90B7C55}" type="pres">
      <dgm:prSet presAssocID="{315699C9-F5A1-4F9E-A9C2-31B6ACCD52EF}" presName="dstNode" presStyleLbl="node1" presStyleIdx="0" presStyleCnt="2"/>
      <dgm:spPr/>
    </dgm:pt>
    <dgm:pt modelId="{10B51664-6B3A-4A3D-A95B-A719BB6FAE73}" type="pres">
      <dgm:prSet presAssocID="{861A7226-9007-4364-A023-A3238B924FD6}" presName="text_1" presStyleLbl="node1" presStyleIdx="0" presStyleCnt="2">
        <dgm:presLayoutVars>
          <dgm:bulletEnabled val="1"/>
        </dgm:presLayoutVars>
      </dgm:prSet>
      <dgm:spPr/>
      <dgm:t>
        <a:bodyPr/>
        <a:lstStyle/>
        <a:p>
          <a:endParaRPr lang="ru-RU"/>
        </a:p>
      </dgm:t>
    </dgm:pt>
    <dgm:pt modelId="{DFF5477D-DD77-4658-A920-B630EF57A1AF}" type="pres">
      <dgm:prSet presAssocID="{861A7226-9007-4364-A023-A3238B924FD6}" presName="accent_1" presStyleCnt="0"/>
      <dgm:spPr/>
    </dgm:pt>
    <dgm:pt modelId="{E0C5AECE-1B8D-4322-BA27-A0E5BC07777E}" type="pres">
      <dgm:prSet presAssocID="{861A7226-9007-4364-A023-A3238B924FD6}" presName="accentRepeatNode" presStyleLbl="solidFgAcc1" presStyleIdx="0" presStyleCnt="2"/>
      <dgm:spPr/>
    </dgm:pt>
    <dgm:pt modelId="{D878CA82-299D-4058-8DAC-FD24F5C58A31}" type="pres">
      <dgm:prSet presAssocID="{D6697977-6FE2-40F5-B910-5DC1316331D7}" presName="text_2" presStyleLbl="node1" presStyleIdx="1" presStyleCnt="2" custScaleY="130848">
        <dgm:presLayoutVars>
          <dgm:bulletEnabled val="1"/>
        </dgm:presLayoutVars>
      </dgm:prSet>
      <dgm:spPr/>
      <dgm:t>
        <a:bodyPr/>
        <a:lstStyle/>
        <a:p>
          <a:endParaRPr lang="ru-RU"/>
        </a:p>
      </dgm:t>
    </dgm:pt>
    <dgm:pt modelId="{6A7CDE55-EC73-4FB4-8D6B-6BDC380E94D4}" type="pres">
      <dgm:prSet presAssocID="{D6697977-6FE2-40F5-B910-5DC1316331D7}" presName="accent_2" presStyleCnt="0"/>
      <dgm:spPr/>
    </dgm:pt>
    <dgm:pt modelId="{052F6C1F-EB67-4700-AA9B-912E0BCD417F}" type="pres">
      <dgm:prSet presAssocID="{D6697977-6FE2-40F5-B910-5DC1316331D7}" presName="accentRepeatNode" presStyleLbl="solidFgAcc1" presStyleIdx="1" presStyleCnt="2"/>
      <dgm:spPr/>
    </dgm:pt>
  </dgm:ptLst>
  <dgm:cxnLst>
    <dgm:cxn modelId="{1944F1F1-D7F5-4934-95C9-A0DFE8AE7DDB}" srcId="{315699C9-F5A1-4F9E-A9C2-31B6ACCD52EF}" destId="{D6697977-6FE2-40F5-B910-5DC1316331D7}" srcOrd="1" destOrd="0" parTransId="{1064911C-9C4C-425D-8F92-03C0E2696F0E}" sibTransId="{D2A63BA7-4DD9-4D81-B59F-0939833470FD}"/>
    <dgm:cxn modelId="{B404DA1F-832E-4185-9708-5D189111E01D}" type="presOf" srcId="{315699C9-F5A1-4F9E-A9C2-31B6ACCD52EF}" destId="{C1768847-A479-40DD-AB73-04B5AE468FE6}" srcOrd="0" destOrd="0" presId="urn:microsoft.com/office/officeart/2008/layout/VerticalCurvedList"/>
    <dgm:cxn modelId="{0DD3C162-E817-4ED7-938D-6B1411E91535}" srcId="{315699C9-F5A1-4F9E-A9C2-31B6ACCD52EF}" destId="{861A7226-9007-4364-A023-A3238B924FD6}" srcOrd="0" destOrd="0" parTransId="{2EA5C460-9A5D-4155-8442-6CB1ED50F40C}" sibTransId="{5493251C-EA1F-4A22-8DDE-1A816B60F28E}"/>
    <dgm:cxn modelId="{C41983A2-9473-4AE6-9F39-8F0D04F30BA9}" type="presOf" srcId="{D6697977-6FE2-40F5-B910-5DC1316331D7}" destId="{D878CA82-299D-4058-8DAC-FD24F5C58A31}" srcOrd="0" destOrd="0" presId="urn:microsoft.com/office/officeart/2008/layout/VerticalCurvedList"/>
    <dgm:cxn modelId="{3AFDB307-06C8-4911-AF57-7A76747783FB}" type="presOf" srcId="{5493251C-EA1F-4A22-8DDE-1A816B60F28E}" destId="{19185CE7-8543-41F1-9AE9-6B616CA58444}" srcOrd="0" destOrd="0" presId="urn:microsoft.com/office/officeart/2008/layout/VerticalCurvedList"/>
    <dgm:cxn modelId="{AB513EFA-7AAE-4CBA-A957-6175D23F1134}" type="presOf" srcId="{861A7226-9007-4364-A023-A3238B924FD6}" destId="{10B51664-6B3A-4A3D-A95B-A719BB6FAE73}" srcOrd="0" destOrd="0" presId="urn:microsoft.com/office/officeart/2008/layout/VerticalCurvedList"/>
    <dgm:cxn modelId="{642D4647-CEEB-4C22-B087-87242E171D7F}" type="presParOf" srcId="{C1768847-A479-40DD-AB73-04B5AE468FE6}" destId="{AF04EB4B-18A0-45FE-9C3B-AE6E82E0FEBD}" srcOrd="0" destOrd="0" presId="urn:microsoft.com/office/officeart/2008/layout/VerticalCurvedList"/>
    <dgm:cxn modelId="{C7FE79E9-10A1-4820-AB70-C2BEFEA94CDE}" type="presParOf" srcId="{AF04EB4B-18A0-45FE-9C3B-AE6E82E0FEBD}" destId="{5C7A0B86-63F1-4C07-BC1A-7C0FB584BB2A}" srcOrd="0" destOrd="0" presId="urn:microsoft.com/office/officeart/2008/layout/VerticalCurvedList"/>
    <dgm:cxn modelId="{3E4803A2-5944-4CFD-9747-0BFEC47517B9}" type="presParOf" srcId="{5C7A0B86-63F1-4C07-BC1A-7C0FB584BB2A}" destId="{3BD598F3-F25A-4F42-BEED-E1D976A31EDD}" srcOrd="0" destOrd="0" presId="urn:microsoft.com/office/officeart/2008/layout/VerticalCurvedList"/>
    <dgm:cxn modelId="{E9754766-CD56-4489-95A4-C28949052B25}" type="presParOf" srcId="{5C7A0B86-63F1-4C07-BC1A-7C0FB584BB2A}" destId="{19185CE7-8543-41F1-9AE9-6B616CA58444}" srcOrd="1" destOrd="0" presId="urn:microsoft.com/office/officeart/2008/layout/VerticalCurvedList"/>
    <dgm:cxn modelId="{36C8ABEB-D9D9-4B8E-8C23-6B14BDCCA295}" type="presParOf" srcId="{5C7A0B86-63F1-4C07-BC1A-7C0FB584BB2A}" destId="{A1481B2D-3761-4797-BEB6-284CA48B147D}" srcOrd="2" destOrd="0" presId="urn:microsoft.com/office/officeart/2008/layout/VerticalCurvedList"/>
    <dgm:cxn modelId="{7E86EA18-12F5-4E56-9EB5-E309A95F0A18}" type="presParOf" srcId="{5C7A0B86-63F1-4C07-BC1A-7C0FB584BB2A}" destId="{9FBE8D94-B585-4A73-B4EF-DD02E90B7C55}" srcOrd="3" destOrd="0" presId="urn:microsoft.com/office/officeart/2008/layout/VerticalCurvedList"/>
    <dgm:cxn modelId="{BEBEF65F-CF69-4189-933D-A5F0AE2FC115}" type="presParOf" srcId="{AF04EB4B-18A0-45FE-9C3B-AE6E82E0FEBD}" destId="{10B51664-6B3A-4A3D-A95B-A719BB6FAE73}" srcOrd="1" destOrd="0" presId="urn:microsoft.com/office/officeart/2008/layout/VerticalCurvedList"/>
    <dgm:cxn modelId="{077547AA-5E2C-43AC-B9FF-D2FC94181FCC}" type="presParOf" srcId="{AF04EB4B-18A0-45FE-9C3B-AE6E82E0FEBD}" destId="{DFF5477D-DD77-4658-A920-B630EF57A1AF}" srcOrd="2" destOrd="0" presId="urn:microsoft.com/office/officeart/2008/layout/VerticalCurvedList"/>
    <dgm:cxn modelId="{1044DA35-41E3-4AC1-AA3C-2E3098EB8591}" type="presParOf" srcId="{DFF5477D-DD77-4658-A920-B630EF57A1AF}" destId="{E0C5AECE-1B8D-4322-BA27-A0E5BC07777E}" srcOrd="0" destOrd="0" presId="urn:microsoft.com/office/officeart/2008/layout/VerticalCurvedList"/>
    <dgm:cxn modelId="{47CD5A05-3F3E-4338-B8A6-538CECCEAD02}" type="presParOf" srcId="{AF04EB4B-18A0-45FE-9C3B-AE6E82E0FEBD}" destId="{D878CA82-299D-4058-8DAC-FD24F5C58A31}" srcOrd="3" destOrd="0" presId="urn:microsoft.com/office/officeart/2008/layout/VerticalCurvedList"/>
    <dgm:cxn modelId="{BBC30265-3933-4F4E-BD87-4EF4E80631DC}" type="presParOf" srcId="{AF04EB4B-18A0-45FE-9C3B-AE6E82E0FEBD}" destId="{6A7CDE55-EC73-4FB4-8D6B-6BDC380E94D4}" srcOrd="4" destOrd="0" presId="urn:microsoft.com/office/officeart/2008/layout/VerticalCurvedList"/>
    <dgm:cxn modelId="{0E51DA76-1173-4F44-A779-22EDA221D888}" type="presParOf" srcId="{6A7CDE55-EC73-4FB4-8D6B-6BDC380E94D4}" destId="{052F6C1F-EB67-4700-AA9B-912E0BCD417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2000" dirty="0">
              <a:solidFill>
                <a:srgbClr val="002060"/>
              </a:solidFill>
              <a:latin typeface="Times New Roman" pitchFamily="18" charset="0"/>
              <a:ea typeface="+mn-ea"/>
              <a:cs typeface="Times New Roman" pitchFamily="18" charset="0"/>
            </a:rPr>
            <a:t>Укрепление материально-технической базы спортивных организаций </a:t>
          </a:r>
          <a:r>
            <a:rPr lang="ru-RU" sz="2000" dirty="0">
              <a:solidFill>
                <a:srgbClr val="002060"/>
              </a:solidFill>
              <a:latin typeface="Times New Roman" pitchFamily="18" charset="0"/>
              <a:cs typeface="Times New Roman" pitchFamily="18" charset="0"/>
            </a:rPr>
            <a:t>– 105,3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861A7226-9007-4364-A023-A3238B924FD6}">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Обеспечение деятельности -  10230,7 тыс.руб. </a:t>
          </a:r>
        </a:p>
      </dgm:t>
    </dgm:pt>
    <dgm:pt modelId="{2EA5C460-9A5D-4155-8442-6CB1ED50F40C}" type="parTrans" cxnId="{0DD3C162-E817-4ED7-938D-6B1411E91535}">
      <dgm:prSet/>
      <dgm:spPr/>
      <dgm:t>
        <a:bodyPr/>
        <a:lstStyle/>
        <a:p>
          <a:endParaRPr lang="ru-RU"/>
        </a:p>
      </dgm:t>
    </dgm:pt>
    <dgm:pt modelId="{5493251C-EA1F-4A22-8DDE-1A816B60F28E}" type="sibTrans" cxnId="{0DD3C162-E817-4ED7-938D-6B1411E91535}">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2"/>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2"/>
      <dgm:spPr/>
    </dgm:pt>
    <dgm:pt modelId="{9FBE8D94-B585-4A73-B4EF-DD02E90B7C55}" type="pres">
      <dgm:prSet presAssocID="{315699C9-F5A1-4F9E-A9C2-31B6ACCD52EF}" presName="dstNode" presStyleLbl="node1" presStyleIdx="0" presStyleCnt="2"/>
      <dgm:spPr/>
    </dgm:pt>
    <dgm:pt modelId="{10B51664-6B3A-4A3D-A95B-A719BB6FAE73}" type="pres">
      <dgm:prSet presAssocID="{861A7226-9007-4364-A023-A3238B924FD6}" presName="text_1" presStyleLbl="node1" presStyleIdx="0" presStyleCnt="2">
        <dgm:presLayoutVars>
          <dgm:bulletEnabled val="1"/>
        </dgm:presLayoutVars>
      </dgm:prSet>
      <dgm:spPr/>
      <dgm:t>
        <a:bodyPr/>
        <a:lstStyle/>
        <a:p>
          <a:endParaRPr lang="ru-RU"/>
        </a:p>
      </dgm:t>
    </dgm:pt>
    <dgm:pt modelId="{DFF5477D-DD77-4658-A920-B630EF57A1AF}" type="pres">
      <dgm:prSet presAssocID="{861A7226-9007-4364-A023-A3238B924FD6}" presName="accent_1" presStyleCnt="0"/>
      <dgm:spPr/>
    </dgm:pt>
    <dgm:pt modelId="{E0C5AECE-1B8D-4322-BA27-A0E5BC07777E}" type="pres">
      <dgm:prSet presAssocID="{861A7226-9007-4364-A023-A3238B924FD6}" presName="accentRepeatNode" presStyleLbl="solidFgAcc1" presStyleIdx="0" presStyleCnt="2"/>
      <dgm:spPr/>
    </dgm:pt>
    <dgm:pt modelId="{D878CA82-299D-4058-8DAC-FD24F5C58A31}" type="pres">
      <dgm:prSet presAssocID="{D6697977-6FE2-40F5-B910-5DC1316331D7}" presName="text_2" presStyleLbl="node1" presStyleIdx="1" presStyleCnt="2" custScaleY="130848">
        <dgm:presLayoutVars>
          <dgm:bulletEnabled val="1"/>
        </dgm:presLayoutVars>
      </dgm:prSet>
      <dgm:spPr/>
      <dgm:t>
        <a:bodyPr/>
        <a:lstStyle/>
        <a:p>
          <a:endParaRPr lang="ru-RU"/>
        </a:p>
      </dgm:t>
    </dgm:pt>
    <dgm:pt modelId="{6A7CDE55-EC73-4FB4-8D6B-6BDC380E94D4}" type="pres">
      <dgm:prSet presAssocID="{D6697977-6FE2-40F5-B910-5DC1316331D7}" presName="accent_2" presStyleCnt="0"/>
      <dgm:spPr/>
    </dgm:pt>
    <dgm:pt modelId="{052F6C1F-EB67-4700-AA9B-912E0BCD417F}" type="pres">
      <dgm:prSet presAssocID="{D6697977-6FE2-40F5-B910-5DC1316331D7}" presName="accentRepeatNode" presStyleLbl="solidFgAcc1" presStyleIdx="1" presStyleCnt="2"/>
      <dgm:spPr/>
    </dgm:pt>
  </dgm:ptLst>
  <dgm:cxnLst>
    <dgm:cxn modelId="{1944F1F1-D7F5-4934-95C9-A0DFE8AE7DDB}" srcId="{315699C9-F5A1-4F9E-A9C2-31B6ACCD52EF}" destId="{D6697977-6FE2-40F5-B910-5DC1316331D7}" srcOrd="1" destOrd="0" parTransId="{1064911C-9C4C-425D-8F92-03C0E2696F0E}" sibTransId="{D2A63BA7-4DD9-4D81-B59F-0939833470FD}"/>
    <dgm:cxn modelId="{226BD3E6-2A9B-4EA4-A479-35FEDA5716E3}" type="presOf" srcId="{315699C9-F5A1-4F9E-A9C2-31B6ACCD52EF}" destId="{C1768847-A479-40DD-AB73-04B5AE468FE6}" srcOrd="0" destOrd="0" presId="urn:microsoft.com/office/officeart/2008/layout/VerticalCurvedList"/>
    <dgm:cxn modelId="{906D8455-F7C3-43BB-AFA6-9E390CEE3337}" type="presOf" srcId="{D6697977-6FE2-40F5-B910-5DC1316331D7}" destId="{D878CA82-299D-4058-8DAC-FD24F5C58A31}" srcOrd="0" destOrd="0" presId="urn:microsoft.com/office/officeart/2008/layout/VerticalCurvedList"/>
    <dgm:cxn modelId="{7EEC633A-325B-45A6-8D7F-35D77C1B422B}" type="presOf" srcId="{5493251C-EA1F-4A22-8DDE-1A816B60F28E}" destId="{19185CE7-8543-41F1-9AE9-6B616CA58444}" srcOrd="0" destOrd="0" presId="urn:microsoft.com/office/officeart/2008/layout/VerticalCurvedList"/>
    <dgm:cxn modelId="{6CE9A493-4A71-4620-AD76-C0555B46FF6C}" type="presOf" srcId="{861A7226-9007-4364-A023-A3238B924FD6}" destId="{10B51664-6B3A-4A3D-A95B-A719BB6FAE73}" srcOrd="0" destOrd="0" presId="urn:microsoft.com/office/officeart/2008/layout/VerticalCurvedList"/>
    <dgm:cxn modelId="{0DD3C162-E817-4ED7-938D-6B1411E91535}" srcId="{315699C9-F5A1-4F9E-A9C2-31B6ACCD52EF}" destId="{861A7226-9007-4364-A023-A3238B924FD6}" srcOrd="0" destOrd="0" parTransId="{2EA5C460-9A5D-4155-8442-6CB1ED50F40C}" sibTransId="{5493251C-EA1F-4A22-8DDE-1A816B60F28E}"/>
    <dgm:cxn modelId="{05BC8F04-A8FA-40CA-8FF8-DCAE4AC08C23}" type="presParOf" srcId="{C1768847-A479-40DD-AB73-04B5AE468FE6}" destId="{AF04EB4B-18A0-45FE-9C3B-AE6E82E0FEBD}" srcOrd="0" destOrd="0" presId="urn:microsoft.com/office/officeart/2008/layout/VerticalCurvedList"/>
    <dgm:cxn modelId="{D1B5B85D-4CB7-4782-9DC6-5C007A5CCE48}" type="presParOf" srcId="{AF04EB4B-18A0-45FE-9C3B-AE6E82E0FEBD}" destId="{5C7A0B86-63F1-4C07-BC1A-7C0FB584BB2A}" srcOrd="0" destOrd="0" presId="urn:microsoft.com/office/officeart/2008/layout/VerticalCurvedList"/>
    <dgm:cxn modelId="{EC7330AB-40C2-4630-ADF5-1DA9EA4E662A}" type="presParOf" srcId="{5C7A0B86-63F1-4C07-BC1A-7C0FB584BB2A}" destId="{3BD598F3-F25A-4F42-BEED-E1D976A31EDD}" srcOrd="0" destOrd="0" presId="urn:microsoft.com/office/officeart/2008/layout/VerticalCurvedList"/>
    <dgm:cxn modelId="{68B33B92-E575-4B1F-8CA0-18F99DB0BE2F}" type="presParOf" srcId="{5C7A0B86-63F1-4C07-BC1A-7C0FB584BB2A}" destId="{19185CE7-8543-41F1-9AE9-6B616CA58444}" srcOrd="1" destOrd="0" presId="urn:microsoft.com/office/officeart/2008/layout/VerticalCurvedList"/>
    <dgm:cxn modelId="{0BEAA457-B9EC-4C5A-B0E5-8B329E6121ED}" type="presParOf" srcId="{5C7A0B86-63F1-4C07-BC1A-7C0FB584BB2A}" destId="{A1481B2D-3761-4797-BEB6-284CA48B147D}" srcOrd="2" destOrd="0" presId="urn:microsoft.com/office/officeart/2008/layout/VerticalCurvedList"/>
    <dgm:cxn modelId="{AE8FC028-4663-43C9-9631-169D5D113976}" type="presParOf" srcId="{5C7A0B86-63F1-4C07-BC1A-7C0FB584BB2A}" destId="{9FBE8D94-B585-4A73-B4EF-DD02E90B7C55}" srcOrd="3" destOrd="0" presId="urn:microsoft.com/office/officeart/2008/layout/VerticalCurvedList"/>
    <dgm:cxn modelId="{B3050CF4-AF68-4CD2-80D7-7601547AE9C7}" type="presParOf" srcId="{AF04EB4B-18A0-45FE-9C3B-AE6E82E0FEBD}" destId="{10B51664-6B3A-4A3D-A95B-A719BB6FAE73}" srcOrd="1" destOrd="0" presId="urn:microsoft.com/office/officeart/2008/layout/VerticalCurvedList"/>
    <dgm:cxn modelId="{C9A6A090-536A-414F-9002-2478B6F08C2F}" type="presParOf" srcId="{AF04EB4B-18A0-45FE-9C3B-AE6E82E0FEBD}" destId="{DFF5477D-DD77-4658-A920-B630EF57A1AF}" srcOrd="2" destOrd="0" presId="urn:microsoft.com/office/officeart/2008/layout/VerticalCurvedList"/>
    <dgm:cxn modelId="{88CC2AC6-BF33-4AE3-9A35-3FA2AAA1D056}" type="presParOf" srcId="{DFF5477D-DD77-4658-A920-B630EF57A1AF}" destId="{E0C5AECE-1B8D-4322-BA27-A0E5BC07777E}" srcOrd="0" destOrd="0" presId="urn:microsoft.com/office/officeart/2008/layout/VerticalCurvedList"/>
    <dgm:cxn modelId="{AED21D76-57F4-4813-823F-C49232B0ED37}" type="presParOf" srcId="{AF04EB4B-18A0-45FE-9C3B-AE6E82E0FEBD}" destId="{D878CA82-299D-4058-8DAC-FD24F5C58A31}" srcOrd="3" destOrd="0" presId="urn:microsoft.com/office/officeart/2008/layout/VerticalCurvedList"/>
    <dgm:cxn modelId="{D4899BB9-BAF4-4DF0-A4FD-0C4CF96AB931}" type="presParOf" srcId="{AF04EB4B-18A0-45FE-9C3B-AE6E82E0FEBD}" destId="{6A7CDE55-EC73-4FB4-8D6B-6BDC380E94D4}" srcOrd="4" destOrd="0" presId="urn:microsoft.com/office/officeart/2008/layout/VerticalCurvedList"/>
    <dgm:cxn modelId="{BE6C254E-6B79-4927-B6BF-3CEF37A31E32}" type="presParOf" srcId="{6A7CDE55-EC73-4FB4-8D6B-6BDC380E94D4}" destId="{052F6C1F-EB67-4700-AA9B-912E0BCD417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Общественный Совет Наволокского городского поселения. </a:t>
          </a:r>
          <a:endParaRPr lang="ru-RU" sz="1800" dirty="0">
            <a:solidFill>
              <a:schemeClr val="accent5">
                <a:lumMod val="50000"/>
              </a:schemeClr>
            </a:solidFill>
            <a:latin typeface="Times New Roman" pitchFamily="18" charset="0"/>
            <a:cs typeface="Times New Roman" pitchFamily="18" charset="0"/>
          </a:endParaRPr>
        </a:p>
      </dgm:t>
    </dgm:pt>
    <dgm:pt modelId="{1064911C-9C4C-425D-8F92-03C0E2696F0E}" type="par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2A63BA7-4DD9-4D81-B59F-0939833470FD}" type="sib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1975AAD-FDB2-4E6F-AE2A-4B2F4702BD58}">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Союз пенсионеров России по Кинешемскому району</a:t>
          </a:r>
        </a:p>
      </dgm:t>
    </dgm:pt>
    <dgm:pt modelId="{B2131C15-CCBA-4A35-883D-C4825C6F89AA}" type="par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C1D35FD1-F35F-4AF7-9CD3-10C9694ED40D}" type="sib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1E16827D-BC3D-45AF-99BB-CD927A0FDA85}">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Совет ветеранов города Наволоки. </a:t>
          </a:r>
          <a:endParaRPr lang="ru-RU" sz="1800" dirty="0">
            <a:solidFill>
              <a:schemeClr val="accent5">
                <a:lumMod val="50000"/>
              </a:schemeClr>
            </a:solidFill>
            <a:latin typeface="Times New Roman" pitchFamily="18" charset="0"/>
            <a:cs typeface="Times New Roman" pitchFamily="18" charset="0"/>
          </a:endParaRPr>
        </a:p>
      </dgm:t>
    </dgm:pt>
    <dgm:pt modelId="{8B160238-7476-4B6D-AB54-7100858C53FA}" type="parTrans" cxnId="{4D3AFD75-C501-4BC5-93CD-EB79B98A634E}">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5091D13E-92E6-4E0B-BDDD-DAA95C1ADD3C}" type="sibTrans" cxnId="{4D3AFD75-C501-4BC5-93CD-EB79B98A634E}">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2C33D10A-D8E7-471F-9CED-1E81C9491717}">
      <dgm:prSet custT="1"/>
      <dgm:spPr/>
      <dgm:t>
        <a:bodyPr/>
        <a:lstStyle/>
        <a:p>
          <a:r>
            <a:rPr lang="ru-RU" sz="1800" dirty="0">
              <a:solidFill>
                <a:schemeClr val="accent5">
                  <a:lumMod val="50000"/>
                </a:schemeClr>
              </a:solidFill>
              <a:latin typeface="Times New Roman" pitchFamily="18" charset="0"/>
              <a:ea typeface="+mn-ea"/>
              <a:cs typeface="Times New Roman" pitchFamily="18" charset="0"/>
            </a:rPr>
            <a:t>Наволокское отделение Всероссийского общества инвалидов</a:t>
          </a:r>
        </a:p>
      </dgm:t>
    </dgm:pt>
    <dgm:pt modelId="{371A4C96-FD44-497D-A425-132B19D459FF}" type="parTrans" cxnId="{BEB0C4CF-377F-40DE-9CF6-23B596E5A26E}">
      <dgm:prSet/>
      <dgm:spPr/>
      <dgm:t>
        <a:bodyPr/>
        <a:lstStyle/>
        <a:p>
          <a:endParaRPr lang="ru-RU"/>
        </a:p>
      </dgm:t>
    </dgm:pt>
    <dgm:pt modelId="{D48DD75C-3C64-40E8-8B4E-27657A7B4A27}" type="sibTrans" cxnId="{BEB0C4CF-377F-40DE-9CF6-23B596E5A26E}">
      <dgm:prSet/>
      <dgm:spPr/>
      <dgm:t>
        <a:bodyPr/>
        <a:lstStyle/>
        <a:p>
          <a:endParaRPr lang="ru-RU"/>
        </a:p>
      </dgm:t>
    </dgm:pt>
    <dgm:pt modelId="{B986E308-2AE1-41AD-8416-E91AAD947EA5}">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Общественное правозащитное движение «За Наволокский край»</a:t>
          </a:r>
          <a:endParaRPr lang="ru-RU" sz="1800" dirty="0">
            <a:solidFill>
              <a:schemeClr val="accent5">
                <a:lumMod val="50000"/>
              </a:schemeClr>
            </a:solidFill>
            <a:latin typeface="Times New Roman" pitchFamily="18" charset="0"/>
            <a:cs typeface="Times New Roman" pitchFamily="18" charset="0"/>
          </a:endParaRPr>
        </a:p>
      </dgm:t>
    </dgm:pt>
    <dgm:pt modelId="{5BDDE02F-C367-4029-BEC7-9BFEBC7F8C2C}" type="parTrans" cxnId="{C4D46C57-EE4F-4ADC-9A52-81E182D11D2D}">
      <dgm:prSet/>
      <dgm:spPr/>
      <dgm:t>
        <a:bodyPr/>
        <a:lstStyle/>
        <a:p>
          <a:endParaRPr lang="ru-RU"/>
        </a:p>
      </dgm:t>
    </dgm:pt>
    <dgm:pt modelId="{4A305D39-59C7-4235-AEF2-CF45CDB38971}" type="sibTrans" cxnId="{C4D46C57-EE4F-4ADC-9A52-81E182D11D2D}">
      <dgm:prSet/>
      <dgm:spPr/>
      <dgm:t>
        <a:bodyPr/>
        <a:lstStyle/>
        <a:p>
          <a:endParaRPr lang="ru-RU"/>
        </a:p>
      </dgm:t>
    </dgm:pt>
    <dgm:pt modelId="{633BE6FE-6E33-4D18-8192-06A0A9E5AD7B}">
      <dgm:prSet custT="1"/>
      <dgm:spPr/>
      <dgm:t>
        <a:bodyPr/>
        <a:lstStyle/>
        <a:p>
          <a:r>
            <a:rPr lang="ru-RU" sz="1800" dirty="0">
              <a:solidFill>
                <a:schemeClr val="accent5">
                  <a:lumMod val="50000"/>
                </a:schemeClr>
              </a:solidFill>
              <a:latin typeface="Times New Roman" pitchFamily="18" charset="0"/>
              <a:ea typeface="+mn-ea"/>
              <a:cs typeface="Times New Roman" pitchFamily="18" charset="0"/>
            </a:rPr>
            <a:t>Совет женщин Наволокского городского поселения</a:t>
          </a:r>
        </a:p>
      </dgm:t>
    </dgm:pt>
    <dgm:pt modelId="{AE8C2D2D-299A-4FE9-8687-F3BF78F12A7F}" type="parTrans" cxnId="{4EF70417-669D-43D8-A62E-842BB2B50F14}">
      <dgm:prSet/>
      <dgm:spPr/>
      <dgm:t>
        <a:bodyPr/>
        <a:lstStyle/>
        <a:p>
          <a:endParaRPr lang="ru-RU"/>
        </a:p>
      </dgm:t>
    </dgm:pt>
    <dgm:pt modelId="{DE540DA5-97AC-4563-8DDB-5C7ABA0A8848}" type="sibTrans" cxnId="{4EF70417-669D-43D8-A62E-842BB2B50F14}">
      <dgm:prSet/>
      <dgm:spPr/>
      <dgm:t>
        <a:bodyPr/>
        <a:lstStyle/>
        <a:p>
          <a:endParaRPr lang="ru-RU"/>
        </a:p>
      </dgm:t>
    </dgm:pt>
    <dgm:pt modelId="{687E54EA-761B-418F-8892-ED0B69E30461}">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Союз участников боевых действий, Союз «Чернобыль»</a:t>
          </a:r>
        </a:p>
      </dgm:t>
    </dgm:pt>
    <dgm:pt modelId="{92BF0374-83DB-4F73-B157-ED7FCB5A4E75}" type="parTrans" cxnId="{47A34A6C-2D7B-414B-93BB-67D0FC4C8170}">
      <dgm:prSet/>
      <dgm:spPr/>
      <dgm:t>
        <a:bodyPr/>
        <a:lstStyle/>
        <a:p>
          <a:endParaRPr lang="ru-RU"/>
        </a:p>
      </dgm:t>
    </dgm:pt>
    <dgm:pt modelId="{5568C995-6929-4687-A06D-303C6272D83C}" type="sibTrans" cxnId="{47A34A6C-2D7B-414B-93BB-67D0FC4C8170}">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7"/>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7"/>
      <dgm:spPr/>
    </dgm:pt>
    <dgm:pt modelId="{9FBE8D94-B585-4A73-B4EF-DD02E90B7C55}" type="pres">
      <dgm:prSet presAssocID="{315699C9-F5A1-4F9E-A9C2-31B6ACCD52EF}" presName="dstNode" presStyleLbl="node1" presStyleIdx="0" presStyleCnt="7"/>
      <dgm:spPr/>
    </dgm:pt>
    <dgm:pt modelId="{BA38E1CD-FD6E-4431-A276-A51AE78A344E}" type="pres">
      <dgm:prSet presAssocID="{D6697977-6FE2-40F5-B910-5DC1316331D7}" presName="text_1" presStyleLbl="node1" presStyleIdx="0" presStyleCnt="7">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7"/>
      <dgm:spPr/>
    </dgm:pt>
    <dgm:pt modelId="{2EE0194C-A934-49AE-B657-CD53805F4411}" type="pres">
      <dgm:prSet presAssocID="{B986E308-2AE1-41AD-8416-E91AAD947EA5}" presName="text_2" presStyleLbl="node1" presStyleIdx="1" presStyleCnt="7">
        <dgm:presLayoutVars>
          <dgm:bulletEnabled val="1"/>
        </dgm:presLayoutVars>
      </dgm:prSet>
      <dgm:spPr/>
      <dgm:t>
        <a:bodyPr/>
        <a:lstStyle/>
        <a:p>
          <a:endParaRPr lang="ru-RU"/>
        </a:p>
      </dgm:t>
    </dgm:pt>
    <dgm:pt modelId="{C770586A-C997-4ABE-A705-5634D3C1F2CA}" type="pres">
      <dgm:prSet presAssocID="{B986E308-2AE1-41AD-8416-E91AAD947EA5}" presName="accent_2" presStyleCnt="0"/>
      <dgm:spPr/>
    </dgm:pt>
    <dgm:pt modelId="{B4E39AA4-9E96-4330-A1D9-46982F19DFB4}" type="pres">
      <dgm:prSet presAssocID="{B986E308-2AE1-41AD-8416-E91AAD947EA5}" presName="accentRepeatNode" presStyleLbl="solidFgAcc1" presStyleIdx="1" presStyleCnt="7"/>
      <dgm:spPr/>
    </dgm:pt>
    <dgm:pt modelId="{2D62403F-DA34-4861-8336-70BEE416D85E}" type="pres">
      <dgm:prSet presAssocID="{2C33D10A-D8E7-471F-9CED-1E81C9491717}" presName="text_3" presStyleLbl="node1" presStyleIdx="2" presStyleCnt="7">
        <dgm:presLayoutVars>
          <dgm:bulletEnabled val="1"/>
        </dgm:presLayoutVars>
      </dgm:prSet>
      <dgm:spPr/>
      <dgm:t>
        <a:bodyPr/>
        <a:lstStyle/>
        <a:p>
          <a:endParaRPr lang="ru-RU"/>
        </a:p>
      </dgm:t>
    </dgm:pt>
    <dgm:pt modelId="{446E8FC3-E0C1-41C2-A211-22D3AE82B79C}" type="pres">
      <dgm:prSet presAssocID="{2C33D10A-D8E7-471F-9CED-1E81C9491717}" presName="accent_3" presStyleCnt="0"/>
      <dgm:spPr/>
    </dgm:pt>
    <dgm:pt modelId="{233CDEA7-051C-4FF8-9773-2E9E730FE084}" type="pres">
      <dgm:prSet presAssocID="{2C33D10A-D8E7-471F-9CED-1E81C9491717}" presName="accentRepeatNode" presStyleLbl="solidFgAcc1" presStyleIdx="2" presStyleCnt="7"/>
      <dgm:spPr/>
    </dgm:pt>
    <dgm:pt modelId="{A90551B1-C7DC-4C46-BF85-73BA5FCCD1BE}" type="pres">
      <dgm:prSet presAssocID="{633BE6FE-6E33-4D18-8192-06A0A9E5AD7B}" presName="text_4" presStyleLbl="node1" presStyleIdx="3" presStyleCnt="7">
        <dgm:presLayoutVars>
          <dgm:bulletEnabled val="1"/>
        </dgm:presLayoutVars>
      </dgm:prSet>
      <dgm:spPr/>
      <dgm:t>
        <a:bodyPr/>
        <a:lstStyle/>
        <a:p>
          <a:endParaRPr lang="ru-RU"/>
        </a:p>
      </dgm:t>
    </dgm:pt>
    <dgm:pt modelId="{E8581426-4130-4101-BDF4-6E314175E7BE}" type="pres">
      <dgm:prSet presAssocID="{633BE6FE-6E33-4D18-8192-06A0A9E5AD7B}" presName="accent_4" presStyleCnt="0"/>
      <dgm:spPr/>
    </dgm:pt>
    <dgm:pt modelId="{A7D8C7E9-83E7-4703-A30D-F8BDEFB045CD}" type="pres">
      <dgm:prSet presAssocID="{633BE6FE-6E33-4D18-8192-06A0A9E5AD7B}" presName="accentRepeatNode" presStyleLbl="solidFgAcc1" presStyleIdx="3" presStyleCnt="7"/>
      <dgm:spPr/>
    </dgm:pt>
    <dgm:pt modelId="{B778FA84-3097-4819-9CE2-E311F62C389E}" type="pres">
      <dgm:prSet presAssocID="{1E16827D-BC3D-45AF-99BB-CD927A0FDA85}" presName="text_5" presStyleLbl="node1" presStyleIdx="4" presStyleCnt="7">
        <dgm:presLayoutVars>
          <dgm:bulletEnabled val="1"/>
        </dgm:presLayoutVars>
      </dgm:prSet>
      <dgm:spPr/>
      <dgm:t>
        <a:bodyPr/>
        <a:lstStyle/>
        <a:p>
          <a:endParaRPr lang="ru-RU"/>
        </a:p>
      </dgm:t>
    </dgm:pt>
    <dgm:pt modelId="{A78B5749-6E04-48D1-8A41-7CFC7E9A6C70}" type="pres">
      <dgm:prSet presAssocID="{1E16827D-BC3D-45AF-99BB-CD927A0FDA85}" presName="accent_5" presStyleCnt="0"/>
      <dgm:spPr/>
    </dgm:pt>
    <dgm:pt modelId="{41232CCE-2CEE-4D43-A886-002C2227574E}" type="pres">
      <dgm:prSet presAssocID="{1E16827D-BC3D-45AF-99BB-CD927A0FDA85}" presName="accentRepeatNode" presStyleLbl="solidFgAcc1" presStyleIdx="4" presStyleCnt="7"/>
      <dgm:spPr/>
    </dgm:pt>
    <dgm:pt modelId="{7087B26E-1ACE-4570-834C-2BF1F4076ED7}" type="pres">
      <dgm:prSet presAssocID="{D1975AAD-FDB2-4E6F-AE2A-4B2F4702BD58}" presName="text_6" presStyleLbl="node1" presStyleIdx="5" presStyleCnt="7">
        <dgm:presLayoutVars>
          <dgm:bulletEnabled val="1"/>
        </dgm:presLayoutVars>
      </dgm:prSet>
      <dgm:spPr/>
      <dgm:t>
        <a:bodyPr/>
        <a:lstStyle/>
        <a:p>
          <a:endParaRPr lang="ru-RU"/>
        </a:p>
      </dgm:t>
    </dgm:pt>
    <dgm:pt modelId="{AB147648-9E5F-46F3-8734-6C4A32F9FD42}" type="pres">
      <dgm:prSet presAssocID="{D1975AAD-FDB2-4E6F-AE2A-4B2F4702BD58}" presName="accent_6" presStyleCnt="0"/>
      <dgm:spPr/>
    </dgm:pt>
    <dgm:pt modelId="{1700BC00-DC0E-4C9B-BC51-5F75907F6CED}" type="pres">
      <dgm:prSet presAssocID="{D1975AAD-FDB2-4E6F-AE2A-4B2F4702BD58}" presName="accentRepeatNode" presStyleLbl="solidFgAcc1" presStyleIdx="5" presStyleCnt="7"/>
      <dgm:spPr/>
    </dgm:pt>
    <dgm:pt modelId="{7DCDB8C3-AFC7-447B-A461-114DD5BA1DD6}" type="pres">
      <dgm:prSet presAssocID="{687E54EA-761B-418F-8892-ED0B69E30461}" presName="text_7" presStyleLbl="node1" presStyleIdx="6" presStyleCnt="7">
        <dgm:presLayoutVars>
          <dgm:bulletEnabled val="1"/>
        </dgm:presLayoutVars>
      </dgm:prSet>
      <dgm:spPr/>
      <dgm:t>
        <a:bodyPr/>
        <a:lstStyle/>
        <a:p>
          <a:endParaRPr lang="ru-RU"/>
        </a:p>
      </dgm:t>
    </dgm:pt>
    <dgm:pt modelId="{4057B9CB-1C29-4E7E-8943-0C64F6B1743E}" type="pres">
      <dgm:prSet presAssocID="{687E54EA-761B-418F-8892-ED0B69E30461}" presName="accent_7" presStyleCnt="0"/>
      <dgm:spPr/>
    </dgm:pt>
    <dgm:pt modelId="{3554DA01-4424-4AF4-BD98-DCC8EAF97636}" type="pres">
      <dgm:prSet presAssocID="{687E54EA-761B-418F-8892-ED0B69E30461}" presName="accentRepeatNode" presStyleLbl="solidFgAcc1" presStyleIdx="6" presStyleCnt="7"/>
      <dgm:spPr/>
    </dgm:pt>
  </dgm:ptLst>
  <dgm:cxnLst>
    <dgm:cxn modelId="{4D3AFD75-C501-4BC5-93CD-EB79B98A634E}" srcId="{315699C9-F5A1-4F9E-A9C2-31B6ACCD52EF}" destId="{1E16827D-BC3D-45AF-99BB-CD927A0FDA85}" srcOrd="4" destOrd="0" parTransId="{8B160238-7476-4B6D-AB54-7100858C53FA}" sibTransId="{5091D13E-92E6-4E0B-BDDD-DAA95C1ADD3C}"/>
    <dgm:cxn modelId="{47A34A6C-2D7B-414B-93BB-67D0FC4C8170}" srcId="{315699C9-F5A1-4F9E-A9C2-31B6ACCD52EF}" destId="{687E54EA-761B-418F-8892-ED0B69E30461}" srcOrd="6" destOrd="0" parTransId="{92BF0374-83DB-4F73-B157-ED7FCB5A4E75}" sibTransId="{5568C995-6929-4687-A06D-303C6272D83C}"/>
    <dgm:cxn modelId="{BEB0C4CF-377F-40DE-9CF6-23B596E5A26E}" srcId="{315699C9-F5A1-4F9E-A9C2-31B6ACCD52EF}" destId="{2C33D10A-D8E7-471F-9CED-1E81C9491717}" srcOrd="2" destOrd="0" parTransId="{371A4C96-FD44-497D-A425-132B19D459FF}" sibTransId="{D48DD75C-3C64-40E8-8B4E-27657A7B4A27}"/>
    <dgm:cxn modelId="{F4F74E66-8E97-4823-8784-387374683FF7}" type="presOf" srcId="{D2A63BA7-4DD9-4D81-B59F-0939833470FD}" destId="{19185CE7-8543-41F1-9AE9-6B616CA58444}" srcOrd="0" destOrd="0" presId="urn:microsoft.com/office/officeart/2008/layout/VerticalCurvedList"/>
    <dgm:cxn modelId="{1944F1F1-D7F5-4934-95C9-A0DFE8AE7DDB}" srcId="{315699C9-F5A1-4F9E-A9C2-31B6ACCD52EF}" destId="{D6697977-6FE2-40F5-B910-5DC1316331D7}" srcOrd="0" destOrd="0" parTransId="{1064911C-9C4C-425D-8F92-03C0E2696F0E}" sibTransId="{D2A63BA7-4DD9-4D81-B59F-0939833470FD}"/>
    <dgm:cxn modelId="{7B7D466D-A909-4C80-86DA-AA13BFC02B84}" type="presOf" srcId="{D6697977-6FE2-40F5-B910-5DC1316331D7}" destId="{BA38E1CD-FD6E-4431-A276-A51AE78A344E}" srcOrd="0" destOrd="0" presId="urn:microsoft.com/office/officeart/2008/layout/VerticalCurvedList"/>
    <dgm:cxn modelId="{C4D46C57-EE4F-4ADC-9A52-81E182D11D2D}" srcId="{315699C9-F5A1-4F9E-A9C2-31B6ACCD52EF}" destId="{B986E308-2AE1-41AD-8416-E91AAD947EA5}" srcOrd="1" destOrd="0" parTransId="{5BDDE02F-C367-4029-BEC7-9BFEBC7F8C2C}" sibTransId="{4A305D39-59C7-4235-AEF2-CF45CDB38971}"/>
    <dgm:cxn modelId="{0941E65D-CA04-4477-BAB5-89C9F4ABAC39}" type="presOf" srcId="{633BE6FE-6E33-4D18-8192-06A0A9E5AD7B}" destId="{A90551B1-C7DC-4C46-BF85-73BA5FCCD1BE}" srcOrd="0" destOrd="0" presId="urn:microsoft.com/office/officeart/2008/layout/VerticalCurvedList"/>
    <dgm:cxn modelId="{BF541BC9-95AE-468D-85E2-0A63DF7E390D}" type="presOf" srcId="{687E54EA-761B-418F-8892-ED0B69E30461}" destId="{7DCDB8C3-AFC7-447B-A461-114DD5BA1DD6}" srcOrd="0" destOrd="0" presId="urn:microsoft.com/office/officeart/2008/layout/VerticalCurvedList"/>
    <dgm:cxn modelId="{4058C186-65C9-4B9E-B850-A10915981040}" srcId="{315699C9-F5A1-4F9E-A9C2-31B6ACCD52EF}" destId="{D1975AAD-FDB2-4E6F-AE2A-4B2F4702BD58}" srcOrd="5" destOrd="0" parTransId="{B2131C15-CCBA-4A35-883D-C4825C6F89AA}" sibTransId="{C1D35FD1-F35F-4AF7-9CD3-10C9694ED40D}"/>
    <dgm:cxn modelId="{1650CC43-F3A8-4A99-937A-4D44F538C57A}" type="presOf" srcId="{1E16827D-BC3D-45AF-99BB-CD927A0FDA85}" destId="{B778FA84-3097-4819-9CE2-E311F62C389E}" srcOrd="0" destOrd="0" presId="urn:microsoft.com/office/officeart/2008/layout/VerticalCurvedList"/>
    <dgm:cxn modelId="{DDEA49E4-4E93-43AF-9EE1-3E93D6A2ED4F}" type="presOf" srcId="{315699C9-F5A1-4F9E-A9C2-31B6ACCD52EF}" destId="{C1768847-A479-40DD-AB73-04B5AE468FE6}" srcOrd="0" destOrd="0" presId="urn:microsoft.com/office/officeart/2008/layout/VerticalCurvedList"/>
    <dgm:cxn modelId="{82DE38F0-95A9-49D8-B004-22DE8757F2BC}" type="presOf" srcId="{B986E308-2AE1-41AD-8416-E91AAD947EA5}" destId="{2EE0194C-A934-49AE-B657-CD53805F4411}" srcOrd="0" destOrd="0" presId="urn:microsoft.com/office/officeart/2008/layout/VerticalCurvedList"/>
    <dgm:cxn modelId="{FFA2C710-5421-4C61-A554-E87BAC7BA293}" type="presOf" srcId="{2C33D10A-D8E7-471F-9CED-1E81C9491717}" destId="{2D62403F-DA34-4861-8336-70BEE416D85E}" srcOrd="0" destOrd="0" presId="urn:microsoft.com/office/officeart/2008/layout/VerticalCurvedList"/>
    <dgm:cxn modelId="{4EF70417-669D-43D8-A62E-842BB2B50F14}" srcId="{315699C9-F5A1-4F9E-A9C2-31B6ACCD52EF}" destId="{633BE6FE-6E33-4D18-8192-06A0A9E5AD7B}" srcOrd="3" destOrd="0" parTransId="{AE8C2D2D-299A-4FE9-8687-F3BF78F12A7F}" sibTransId="{DE540DA5-97AC-4563-8DDB-5C7ABA0A8848}"/>
    <dgm:cxn modelId="{5019EB9F-AA27-420B-8C6D-EA2A73EE5166}" type="presOf" srcId="{D1975AAD-FDB2-4E6F-AE2A-4B2F4702BD58}" destId="{7087B26E-1ACE-4570-834C-2BF1F4076ED7}" srcOrd="0" destOrd="0" presId="urn:microsoft.com/office/officeart/2008/layout/VerticalCurvedList"/>
    <dgm:cxn modelId="{E3846658-5EFC-4CA6-88D9-DD4A18B6C03F}" type="presParOf" srcId="{C1768847-A479-40DD-AB73-04B5AE468FE6}" destId="{AF04EB4B-18A0-45FE-9C3B-AE6E82E0FEBD}" srcOrd="0" destOrd="0" presId="urn:microsoft.com/office/officeart/2008/layout/VerticalCurvedList"/>
    <dgm:cxn modelId="{D6987164-E0FF-4D0E-8B6D-6F1371315A45}" type="presParOf" srcId="{AF04EB4B-18A0-45FE-9C3B-AE6E82E0FEBD}" destId="{5C7A0B86-63F1-4C07-BC1A-7C0FB584BB2A}" srcOrd="0" destOrd="0" presId="urn:microsoft.com/office/officeart/2008/layout/VerticalCurvedList"/>
    <dgm:cxn modelId="{63C54CEC-4E97-4216-A42F-9B63CBF5D4A3}" type="presParOf" srcId="{5C7A0B86-63F1-4C07-BC1A-7C0FB584BB2A}" destId="{3BD598F3-F25A-4F42-BEED-E1D976A31EDD}" srcOrd="0" destOrd="0" presId="urn:microsoft.com/office/officeart/2008/layout/VerticalCurvedList"/>
    <dgm:cxn modelId="{3501E855-2BE1-4C71-B786-7CD0654F96B1}" type="presParOf" srcId="{5C7A0B86-63F1-4C07-BC1A-7C0FB584BB2A}" destId="{19185CE7-8543-41F1-9AE9-6B616CA58444}" srcOrd="1" destOrd="0" presId="urn:microsoft.com/office/officeart/2008/layout/VerticalCurvedList"/>
    <dgm:cxn modelId="{46FC0062-19ED-4702-B17F-577387B099EE}" type="presParOf" srcId="{5C7A0B86-63F1-4C07-BC1A-7C0FB584BB2A}" destId="{A1481B2D-3761-4797-BEB6-284CA48B147D}" srcOrd="2" destOrd="0" presId="urn:microsoft.com/office/officeart/2008/layout/VerticalCurvedList"/>
    <dgm:cxn modelId="{0D6BC0E2-273A-47B3-9381-7FEB68D43C3A}" type="presParOf" srcId="{5C7A0B86-63F1-4C07-BC1A-7C0FB584BB2A}" destId="{9FBE8D94-B585-4A73-B4EF-DD02E90B7C55}" srcOrd="3" destOrd="0" presId="urn:microsoft.com/office/officeart/2008/layout/VerticalCurvedList"/>
    <dgm:cxn modelId="{E826D0F9-ACDE-400E-8FDE-FE42FB9DBE2F}" type="presParOf" srcId="{AF04EB4B-18A0-45FE-9C3B-AE6E82E0FEBD}" destId="{BA38E1CD-FD6E-4431-A276-A51AE78A344E}" srcOrd="1" destOrd="0" presId="urn:microsoft.com/office/officeart/2008/layout/VerticalCurvedList"/>
    <dgm:cxn modelId="{D2BFF4A0-5FA9-45AF-9E07-66CEC609C4BE}" type="presParOf" srcId="{AF04EB4B-18A0-45FE-9C3B-AE6E82E0FEBD}" destId="{EF2786C8-ED75-425E-A440-8AEC9A31FBD0}" srcOrd="2" destOrd="0" presId="urn:microsoft.com/office/officeart/2008/layout/VerticalCurvedList"/>
    <dgm:cxn modelId="{0839C06A-AB81-46E4-9BDF-4F69E5DBC340}" type="presParOf" srcId="{EF2786C8-ED75-425E-A440-8AEC9A31FBD0}" destId="{052F6C1F-EB67-4700-AA9B-912E0BCD417F}" srcOrd="0" destOrd="0" presId="urn:microsoft.com/office/officeart/2008/layout/VerticalCurvedList"/>
    <dgm:cxn modelId="{B1D8F3C2-AAE8-4B47-B2D8-9982712D0164}" type="presParOf" srcId="{AF04EB4B-18A0-45FE-9C3B-AE6E82E0FEBD}" destId="{2EE0194C-A934-49AE-B657-CD53805F4411}" srcOrd="3" destOrd="0" presId="urn:microsoft.com/office/officeart/2008/layout/VerticalCurvedList"/>
    <dgm:cxn modelId="{7614E14F-E201-4659-AB75-A884E2C68C77}" type="presParOf" srcId="{AF04EB4B-18A0-45FE-9C3B-AE6E82E0FEBD}" destId="{C770586A-C997-4ABE-A705-5634D3C1F2CA}" srcOrd="4" destOrd="0" presId="urn:microsoft.com/office/officeart/2008/layout/VerticalCurvedList"/>
    <dgm:cxn modelId="{F03FE1B8-3C5F-4003-89BA-A8D95DAA221B}" type="presParOf" srcId="{C770586A-C997-4ABE-A705-5634D3C1F2CA}" destId="{B4E39AA4-9E96-4330-A1D9-46982F19DFB4}" srcOrd="0" destOrd="0" presId="urn:microsoft.com/office/officeart/2008/layout/VerticalCurvedList"/>
    <dgm:cxn modelId="{C7B3FE5F-7D97-44F0-BDE5-26F82A47AFAB}" type="presParOf" srcId="{AF04EB4B-18A0-45FE-9C3B-AE6E82E0FEBD}" destId="{2D62403F-DA34-4861-8336-70BEE416D85E}" srcOrd="5" destOrd="0" presId="urn:microsoft.com/office/officeart/2008/layout/VerticalCurvedList"/>
    <dgm:cxn modelId="{57F35628-33ED-4B4D-9CAE-F8912962C36A}" type="presParOf" srcId="{AF04EB4B-18A0-45FE-9C3B-AE6E82E0FEBD}" destId="{446E8FC3-E0C1-41C2-A211-22D3AE82B79C}" srcOrd="6" destOrd="0" presId="urn:microsoft.com/office/officeart/2008/layout/VerticalCurvedList"/>
    <dgm:cxn modelId="{F78CC01A-5338-4C0D-89BE-535D808A296B}" type="presParOf" srcId="{446E8FC3-E0C1-41C2-A211-22D3AE82B79C}" destId="{233CDEA7-051C-4FF8-9773-2E9E730FE084}" srcOrd="0" destOrd="0" presId="urn:microsoft.com/office/officeart/2008/layout/VerticalCurvedList"/>
    <dgm:cxn modelId="{BD8E6A4B-A00D-445D-938E-D91335D1FEC4}" type="presParOf" srcId="{AF04EB4B-18A0-45FE-9C3B-AE6E82E0FEBD}" destId="{A90551B1-C7DC-4C46-BF85-73BA5FCCD1BE}" srcOrd="7" destOrd="0" presId="urn:microsoft.com/office/officeart/2008/layout/VerticalCurvedList"/>
    <dgm:cxn modelId="{B0A79ABB-4AD6-4BEB-90F7-2F3C45D4DD31}" type="presParOf" srcId="{AF04EB4B-18A0-45FE-9C3B-AE6E82E0FEBD}" destId="{E8581426-4130-4101-BDF4-6E314175E7BE}" srcOrd="8" destOrd="0" presId="urn:microsoft.com/office/officeart/2008/layout/VerticalCurvedList"/>
    <dgm:cxn modelId="{85FA0BC2-02BC-44E9-8B0C-8CEE1B68D0EA}" type="presParOf" srcId="{E8581426-4130-4101-BDF4-6E314175E7BE}" destId="{A7D8C7E9-83E7-4703-A30D-F8BDEFB045CD}" srcOrd="0" destOrd="0" presId="urn:microsoft.com/office/officeart/2008/layout/VerticalCurvedList"/>
    <dgm:cxn modelId="{679AF41A-FBEC-4F2C-BC3B-9DA7C2203337}" type="presParOf" srcId="{AF04EB4B-18A0-45FE-9C3B-AE6E82E0FEBD}" destId="{B778FA84-3097-4819-9CE2-E311F62C389E}" srcOrd="9" destOrd="0" presId="urn:microsoft.com/office/officeart/2008/layout/VerticalCurvedList"/>
    <dgm:cxn modelId="{4468CF05-7654-46D0-8F5B-71627075F12B}" type="presParOf" srcId="{AF04EB4B-18A0-45FE-9C3B-AE6E82E0FEBD}" destId="{A78B5749-6E04-48D1-8A41-7CFC7E9A6C70}" srcOrd="10" destOrd="0" presId="urn:microsoft.com/office/officeart/2008/layout/VerticalCurvedList"/>
    <dgm:cxn modelId="{86546331-1F2A-4916-B158-759DEA97C56E}" type="presParOf" srcId="{A78B5749-6E04-48D1-8A41-7CFC7E9A6C70}" destId="{41232CCE-2CEE-4D43-A886-002C2227574E}" srcOrd="0" destOrd="0" presId="urn:microsoft.com/office/officeart/2008/layout/VerticalCurvedList"/>
    <dgm:cxn modelId="{A9448B76-E011-43A1-B4D1-1505FC4320BB}" type="presParOf" srcId="{AF04EB4B-18A0-45FE-9C3B-AE6E82E0FEBD}" destId="{7087B26E-1ACE-4570-834C-2BF1F4076ED7}" srcOrd="11" destOrd="0" presId="urn:microsoft.com/office/officeart/2008/layout/VerticalCurvedList"/>
    <dgm:cxn modelId="{5077C998-CD7C-470D-8525-449D65F258F9}" type="presParOf" srcId="{AF04EB4B-18A0-45FE-9C3B-AE6E82E0FEBD}" destId="{AB147648-9E5F-46F3-8734-6C4A32F9FD42}" srcOrd="12" destOrd="0" presId="urn:microsoft.com/office/officeart/2008/layout/VerticalCurvedList"/>
    <dgm:cxn modelId="{EF5CC4EF-8B54-4CB4-8CD4-0998C3F611FE}" type="presParOf" srcId="{AB147648-9E5F-46F3-8734-6C4A32F9FD42}" destId="{1700BC00-DC0E-4C9B-BC51-5F75907F6CED}" srcOrd="0" destOrd="0" presId="urn:microsoft.com/office/officeart/2008/layout/VerticalCurvedList"/>
    <dgm:cxn modelId="{2684CE6E-8483-4DA4-A23D-D90300C638F1}" type="presParOf" srcId="{AF04EB4B-18A0-45FE-9C3B-AE6E82E0FEBD}" destId="{7DCDB8C3-AFC7-447B-A461-114DD5BA1DD6}" srcOrd="13" destOrd="0" presId="urn:microsoft.com/office/officeart/2008/layout/VerticalCurvedList"/>
    <dgm:cxn modelId="{564337D4-3E71-48ED-953D-08A8873C56C4}" type="presParOf" srcId="{AF04EB4B-18A0-45FE-9C3B-AE6E82E0FEBD}" destId="{4057B9CB-1C29-4E7E-8943-0C64F6B1743E}" srcOrd="14" destOrd="0" presId="urn:microsoft.com/office/officeart/2008/layout/VerticalCurvedList"/>
    <dgm:cxn modelId="{15D16FF1-50FD-463F-8192-2749554E01AD}" type="presParOf" srcId="{4057B9CB-1C29-4E7E-8943-0C64F6B1743E}" destId="{3554DA01-4424-4AF4-BD98-DCC8EAF9763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rgbClr val="002060"/>
              </a:solidFill>
              <a:latin typeface="Times New Roman" pitchFamily="18" charset="0"/>
              <a:cs typeface="Times New Roman" pitchFamily="18" charset="0"/>
            </a:rPr>
            <a:t>ТОС «Красная горка» - председатель Комарова Светлана Витальевна</a:t>
          </a:r>
        </a:p>
      </dgm:t>
    </dgm:pt>
    <dgm:pt modelId="{1064911C-9C4C-425D-8F92-03C0E2696F0E}" type="par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2A63BA7-4DD9-4D81-B59F-0939833470FD}" type="sib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492310E2-6157-4381-BECF-CC65768DE3FD}">
      <dgm:prSet phldrT="[Текст]" custT="1"/>
      <dgm:spPr/>
      <dgm:t>
        <a:bodyPr/>
        <a:lstStyle/>
        <a:p>
          <a:r>
            <a:rPr lang="ru-RU" sz="1800" dirty="0">
              <a:solidFill>
                <a:srgbClr val="002060"/>
              </a:solidFill>
              <a:latin typeface="Times New Roman" pitchFamily="18" charset="0"/>
              <a:cs typeface="Times New Roman" pitchFamily="18" charset="0"/>
            </a:rPr>
            <a:t>ТОС «Ищеино» - председатель Зайцев Дмитрий Александрович</a:t>
          </a:r>
        </a:p>
      </dgm:t>
    </dgm:pt>
    <dgm:pt modelId="{4E092AE0-C6FE-44D3-9EF5-EF10CCF97BD1}" type="parTrans" cxnId="{472CA5BA-782B-4AF0-800A-9C55B0F23C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2D0D89B-3EF1-4536-BB55-89A0E6972FCA}" type="sibTrans" cxnId="{472CA5BA-782B-4AF0-800A-9C55B0F23C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1975AAD-FDB2-4E6F-AE2A-4B2F4702BD58}">
      <dgm:prSet phldrT="[Текст]" custT="1"/>
      <dgm:spPr/>
      <dgm:t>
        <a:bodyPr/>
        <a:lstStyle/>
        <a:p>
          <a:r>
            <a:rPr lang="ru-RU" sz="1800" dirty="0">
              <a:solidFill>
                <a:srgbClr val="002060"/>
              </a:solidFill>
              <a:latin typeface="Times New Roman" pitchFamily="18" charset="0"/>
              <a:cs typeface="Times New Roman" pitchFamily="18" charset="0"/>
            </a:rPr>
            <a:t>ТОС «Нагорный» - председатель Зайцева Галина Юрьевна</a:t>
          </a:r>
        </a:p>
      </dgm:t>
    </dgm:pt>
    <dgm:pt modelId="{B2131C15-CCBA-4A35-883D-C4825C6F89AA}" type="par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C1D35FD1-F35F-4AF7-9CD3-10C9694ED40D}" type="sib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407FB28F-533B-48C2-A389-CA2966509EE6}">
      <dgm:prSet phldrT="[Текст]" custT="1"/>
      <dgm:spPr/>
      <dgm:t>
        <a:bodyPr/>
        <a:lstStyle/>
        <a:p>
          <a:r>
            <a:rPr lang="ru-RU" sz="1800" dirty="0">
              <a:solidFill>
                <a:srgbClr val="002060"/>
              </a:solidFill>
              <a:latin typeface="Times New Roman" pitchFamily="18" charset="0"/>
              <a:cs typeface="Times New Roman" pitchFamily="18" charset="0"/>
            </a:rPr>
            <a:t>ТОС «8 Марта» - председатель Кустова Татьяна Витальевна</a:t>
          </a:r>
        </a:p>
      </dgm:t>
    </dgm:pt>
    <dgm:pt modelId="{7E3E858B-29E1-4396-9B01-BADBCDBBBAEE}" type="parTrans" cxnId="{B684BDDE-5882-4A45-AF51-1768CFCE6975}">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FD33B88-3C0E-4747-AC72-1859E7ABEDB5}" type="sibTrans" cxnId="{B684BDDE-5882-4A45-AF51-1768CFCE6975}">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5319268-E020-45EB-8A4D-0CD7B9DCB4C3}">
      <dgm:prSet phldrT="[Текст]" custT="1"/>
      <dgm:spPr/>
      <dgm:t>
        <a:bodyPr/>
        <a:lstStyle/>
        <a:p>
          <a:r>
            <a:rPr lang="ru-RU" sz="1800" dirty="0">
              <a:solidFill>
                <a:srgbClr val="002060"/>
              </a:solidFill>
              <a:latin typeface="Times New Roman" pitchFamily="18" charset="0"/>
              <a:cs typeface="Times New Roman" pitchFamily="18" charset="0"/>
            </a:rPr>
            <a:t>ТОС «Лесное» - председатель </a:t>
          </a:r>
          <a:r>
            <a:rPr lang="ru-RU" sz="1800" dirty="0" err="1">
              <a:solidFill>
                <a:srgbClr val="002060"/>
              </a:solidFill>
              <a:latin typeface="Times New Roman" pitchFamily="18" charset="0"/>
              <a:cs typeface="Times New Roman" pitchFamily="18" charset="0"/>
            </a:rPr>
            <a:t>Федасов</a:t>
          </a:r>
          <a:r>
            <a:rPr lang="ru-RU" sz="1800" dirty="0">
              <a:solidFill>
                <a:srgbClr val="002060"/>
              </a:solidFill>
              <a:latin typeface="Times New Roman" pitchFamily="18" charset="0"/>
              <a:cs typeface="Times New Roman" pitchFamily="18" charset="0"/>
            </a:rPr>
            <a:t> Сергей Николаевич</a:t>
          </a:r>
        </a:p>
      </dgm:t>
    </dgm:pt>
    <dgm:pt modelId="{B6FD3F0F-F7FE-4B93-B803-4CE1F81BE7DC}" type="parTrans" cxnId="{5E91FE50-7289-40CE-B7D0-1495561C5E07}">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10C5368-A0C3-4B85-9490-4B84321BC858}" type="sibTrans" cxnId="{5E91FE50-7289-40CE-B7D0-1495561C5E07}">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1E16827D-BC3D-45AF-99BB-CD927A0FDA85}">
      <dgm:prSet phldrT="[Текст]" custT="1"/>
      <dgm:spPr/>
      <dgm:t>
        <a:bodyPr/>
        <a:lstStyle/>
        <a:p>
          <a:r>
            <a:rPr lang="ru-RU" sz="1800" dirty="0">
              <a:solidFill>
                <a:srgbClr val="002060"/>
              </a:solidFill>
              <a:latin typeface="Times New Roman" pitchFamily="18" charset="0"/>
              <a:cs typeface="Times New Roman" pitchFamily="18" charset="0"/>
            </a:rPr>
            <a:t>ТОС «Первомайский» - председатель </a:t>
          </a:r>
          <a:r>
            <a:rPr lang="ru-RU" sz="1800" dirty="0" err="1">
              <a:solidFill>
                <a:srgbClr val="002060"/>
              </a:solidFill>
              <a:latin typeface="Times New Roman" pitchFamily="18" charset="0"/>
              <a:cs typeface="Times New Roman" pitchFamily="18" charset="0"/>
            </a:rPr>
            <a:t>Манукян</a:t>
          </a:r>
          <a:r>
            <a:rPr lang="ru-RU" sz="1800" dirty="0">
              <a:solidFill>
                <a:srgbClr val="002060"/>
              </a:solidFill>
              <a:latin typeface="Times New Roman" pitchFamily="18" charset="0"/>
              <a:cs typeface="Times New Roman" pitchFamily="18" charset="0"/>
            </a:rPr>
            <a:t> Наталья Евгеньевна</a:t>
          </a:r>
        </a:p>
      </dgm:t>
    </dgm:pt>
    <dgm:pt modelId="{8B160238-7476-4B6D-AB54-7100858C53FA}" type="parTrans" cxnId="{4D3AFD75-C501-4BC5-93CD-EB79B98A634E}">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5091D13E-92E6-4E0B-BDDD-DAA95C1ADD3C}" type="sibTrans" cxnId="{4D3AFD75-C501-4BC5-93CD-EB79B98A634E}">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E50CD09E-7EA2-43BB-90DE-E96361BCF7D0}">
      <dgm:prSet phldrT="[Текст]" custT="1"/>
      <dgm:spPr/>
      <dgm:t>
        <a:bodyPr/>
        <a:lstStyle/>
        <a:p>
          <a:r>
            <a:rPr lang="ru-RU" sz="1800" dirty="0">
              <a:solidFill>
                <a:srgbClr val="002060"/>
              </a:solidFill>
              <a:latin typeface="Times New Roman" pitchFamily="18" charset="0"/>
              <a:cs typeface="Times New Roman" pitchFamily="18" charset="0"/>
            </a:rPr>
            <a:t>ТОС «Октябрьский» - председатель Смирнова Лариса Владимировна</a:t>
          </a:r>
        </a:p>
      </dgm:t>
    </dgm:pt>
    <dgm:pt modelId="{167E850A-3371-4657-8C07-46F0511CF4E9}" type="parTrans" cxnId="{1C2E75A0-ADF4-44A4-9069-5FD469BA22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246E9368-D3DA-49C4-A2CC-27954BBA44AC}" type="sibTrans" cxnId="{1C2E75A0-ADF4-44A4-9069-5FD469BA22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7"/>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7"/>
      <dgm:spPr/>
    </dgm:pt>
    <dgm:pt modelId="{9FBE8D94-B585-4A73-B4EF-DD02E90B7C55}" type="pres">
      <dgm:prSet presAssocID="{315699C9-F5A1-4F9E-A9C2-31B6ACCD52EF}" presName="dstNode" presStyleLbl="node1" presStyleIdx="0" presStyleCnt="7"/>
      <dgm:spPr/>
    </dgm:pt>
    <dgm:pt modelId="{BA38E1CD-FD6E-4431-A276-A51AE78A344E}" type="pres">
      <dgm:prSet presAssocID="{D6697977-6FE2-40F5-B910-5DC1316331D7}" presName="text_1" presStyleLbl="node1" presStyleIdx="0" presStyleCnt="7">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7"/>
      <dgm:spPr/>
    </dgm:pt>
    <dgm:pt modelId="{3179169E-38C5-4721-B36E-6CECC5A4BAA9}" type="pres">
      <dgm:prSet presAssocID="{492310E2-6157-4381-BECF-CC65768DE3FD}" presName="text_2" presStyleLbl="node1" presStyleIdx="1" presStyleCnt="7">
        <dgm:presLayoutVars>
          <dgm:bulletEnabled val="1"/>
        </dgm:presLayoutVars>
      </dgm:prSet>
      <dgm:spPr/>
      <dgm:t>
        <a:bodyPr/>
        <a:lstStyle/>
        <a:p>
          <a:endParaRPr lang="ru-RU"/>
        </a:p>
      </dgm:t>
    </dgm:pt>
    <dgm:pt modelId="{14C2098D-8813-4560-8CFF-8497BCDE712B}" type="pres">
      <dgm:prSet presAssocID="{492310E2-6157-4381-BECF-CC65768DE3FD}" presName="accent_2" presStyleCnt="0"/>
      <dgm:spPr/>
    </dgm:pt>
    <dgm:pt modelId="{5342AECB-5CB5-4A08-9CE7-6DD90A890C3E}" type="pres">
      <dgm:prSet presAssocID="{492310E2-6157-4381-BECF-CC65768DE3FD}" presName="accentRepeatNode" presStyleLbl="solidFgAcc1" presStyleIdx="1" presStyleCnt="7"/>
      <dgm:spPr/>
    </dgm:pt>
    <dgm:pt modelId="{96ED0CBF-2FA0-4D4E-AAF3-DF6D287D18DC}" type="pres">
      <dgm:prSet presAssocID="{1E16827D-BC3D-45AF-99BB-CD927A0FDA85}" presName="text_3" presStyleLbl="node1" presStyleIdx="2" presStyleCnt="7">
        <dgm:presLayoutVars>
          <dgm:bulletEnabled val="1"/>
        </dgm:presLayoutVars>
      </dgm:prSet>
      <dgm:spPr/>
      <dgm:t>
        <a:bodyPr/>
        <a:lstStyle/>
        <a:p>
          <a:endParaRPr lang="ru-RU"/>
        </a:p>
      </dgm:t>
    </dgm:pt>
    <dgm:pt modelId="{EC64915F-B3D4-4D74-8E6A-42FD079F1B71}" type="pres">
      <dgm:prSet presAssocID="{1E16827D-BC3D-45AF-99BB-CD927A0FDA85}" presName="accent_3" presStyleCnt="0"/>
      <dgm:spPr/>
    </dgm:pt>
    <dgm:pt modelId="{41232CCE-2CEE-4D43-A886-002C2227574E}" type="pres">
      <dgm:prSet presAssocID="{1E16827D-BC3D-45AF-99BB-CD927A0FDA85}" presName="accentRepeatNode" presStyleLbl="solidFgAcc1" presStyleIdx="2" presStyleCnt="7"/>
      <dgm:spPr/>
    </dgm:pt>
    <dgm:pt modelId="{93867417-ADB2-44A2-9CFC-2F637DC0C9E9}" type="pres">
      <dgm:prSet presAssocID="{D1975AAD-FDB2-4E6F-AE2A-4B2F4702BD58}" presName="text_4" presStyleLbl="node1" presStyleIdx="3" presStyleCnt="7">
        <dgm:presLayoutVars>
          <dgm:bulletEnabled val="1"/>
        </dgm:presLayoutVars>
      </dgm:prSet>
      <dgm:spPr/>
      <dgm:t>
        <a:bodyPr/>
        <a:lstStyle/>
        <a:p>
          <a:endParaRPr lang="ru-RU"/>
        </a:p>
      </dgm:t>
    </dgm:pt>
    <dgm:pt modelId="{B30EA80A-4440-4F00-8163-A560A03325B4}" type="pres">
      <dgm:prSet presAssocID="{D1975AAD-FDB2-4E6F-AE2A-4B2F4702BD58}" presName="accent_4" presStyleCnt="0"/>
      <dgm:spPr/>
    </dgm:pt>
    <dgm:pt modelId="{1700BC00-DC0E-4C9B-BC51-5F75907F6CED}" type="pres">
      <dgm:prSet presAssocID="{D1975AAD-FDB2-4E6F-AE2A-4B2F4702BD58}" presName="accentRepeatNode" presStyleLbl="solidFgAcc1" presStyleIdx="3" presStyleCnt="7"/>
      <dgm:spPr/>
    </dgm:pt>
    <dgm:pt modelId="{340E5854-C66E-409D-999C-6BA7D743D7C8}" type="pres">
      <dgm:prSet presAssocID="{D5319268-E020-45EB-8A4D-0CD7B9DCB4C3}" presName="text_5" presStyleLbl="node1" presStyleIdx="4" presStyleCnt="7">
        <dgm:presLayoutVars>
          <dgm:bulletEnabled val="1"/>
        </dgm:presLayoutVars>
      </dgm:prSet>
      <dgm:spPr/>
      <dgm:t>
        <a:bodyPr/>
        <a:lstStyle/>
        <a:p>
          <a:endParaRPr lang="ru-RU"/>
        </a:p>
      </dgm:t>
    </dgm:pt>
    <dgm:pt modelId="{65D42408-EAED-4838-BA72-E7CD501563A4}" type="pres">
      <dgm:prSet presAssocID="{D5319268-E020-45EB-8A4D-0CD7B9DCB4C3}" presName="accent_5" presStyleCnt="0"/>
      <dgm:spPr/>
    </dgm:pt>
    <dgm:pt modelId="{9CCA6A7A-BF9E-4629-9A98-3F52FACD272C}" type="pres">
      <dgm:prSet presAssocID="{D5319268-E020-45EB-8A4D-0CD7B9DCB4C3}" presName="accentRepeatNode" presStyleLbl="solidFgAcc1" presStyleIdx="4" presStyleCnt="7"/>
      <dgm:spPr/>
    </dgm:pt>
    <dgm:pt modelId="{6274A452-2BAB-44ED-8E96-7C6F612425DB}" type="pres">
      <dgm:prSet presAssocID="{407FB28F-533B-48C2-A389-CA2966509EE6}" presName="text_6" presStyleLbl="node1" presStyleIdx="5" presStyleCnt="7">
        <dgm:presLayoutVars>
          <dgm:bulletEnabled val="1"/>
        </dgm:presLayoutVars>
      </dgm:prSet>
      <dgm:spPr/>
      <dgm:t>
        <a:bodyPr/>
        <a:lstStyle/>
        <a:p>
          <a:endParaRPr lang="ru-RU"/>
        </a:p>
      </dgm:t>
    </dgm:pt>
    <dgm:pt modelId="{54E13F06-D181-46CD-A449-4DAFA6020988}" type="pres">
      <dgm:prSet presAssocID="{407FB28F-533B-48C2-A389-CA2966509EE6}" presName="accent_6" presStyleCnt="0"/>
      <dgm:spPr/>
    </dgm:pt>
    <dgm:pt modelId="{4459462F-2D0C-4CCC-8159-1207EE2038C9}" type="pres">
      <dgm:prSet presAssocID="{407FB28F-533B-48C2-A389-CA2966509EE6}" presName="accentRepeatNode" presStyleLbl="solidFgAcc1" presStyleIdx="5" presStyleCnt="7"/>
      <dgm:spPr/>
    </dgm:pt>
    <dgm:pt modelId="{B7807916-FB08-410F-A39C-91A178596CE9}" type="pres">
      <dgm:prSet presAssocID="{E50CD09E-7EA2-43BB-90DE-E96361BCF7D0}" presName="text_7" presStyleLbl="node1" presStyleIdx="6" presStyleCnt="7">
        <dgm:presLayoutVars>
          <dgm:bulletEnabled val="1"/>
        </dgm:presLayoutVars>
      </dgm:prSet>
      <dgm:spPr/>
      <dgm:t>
        <a:bodyPr/>
        <a:lstStyle/>
        <a:p>
          <a:endParaRPr lang="ru-RU"/>
        </a:p>
      </dgm:t>
    </dgm:pt>
    <dgm:pt modelId="{BF1DD2BD-55A8-45DD-8A0A-5B0D526330E9}" type="pres">
      <dgm:prSet presAssocID="{E50CD09E-7EA2-43BB-90DE-E96361BCF7D0}" presName="accent_7" presStyleCnt="0"/>
      <dgm:spPr/>
    </dgm:pt>
    <dgm:pt modelId="{6E23B5E7-529B-43C2-95DA-40FE7068AD8A}" type="pres">
      <dgm:prSet presAssocID="{E50CD09E-7EA2-43BB-90DE-E96361BCF7D0}" presName="accentRepeatNode" presStyleLbl="solidFgAcc1" presStyleIdx="6" presStyleCnt="7"/>
      <dgm:spPr/>
    </dgm:pt>
  </dgm:ptLst>
  <dgm:cxnLst>
    <dgm:cxn modelId="{5E91FE50-7289-40CE-B7D0-1495561C5E07}" srcId="{315699C9-F5A1-4F9E-A9C2-31B6ACCD52EF}" destId="{D5319268-E020-45EB-8A4D-0CD7B9DCB4C3}" srcOrd="4" destOrd="0" parTransId="{B6FD3F0F-F7FE-4B93-B803-4CE1F81BE7DC}" sibTransId="{910C5368-A0C3-4B85-9490-4B84321BC858}"/>
    <dgm:cxn modelId="{1C670914-308D-4F69-AA31-904353DB4497}" type="presOf" srcId="{E50CD09E-7EA2-43BB-90DE-E96361BCF7D0}" destId="{B7807916-FB08-410F-A39C-91A178596CE9}" srcOrd="0" destOrd="0" presId="urn:microsoft.com/office/officeart/2008/layout/VerticalCurvedList"/>
    <dgm:cxn modelId="{F68F1967-DE81-49AD-B87D-F2081D431032}" type="presOf" srcId="{D6697977-6FE2-40F5-B910-5DC1316331D7}" destId="{BA38E1CD-FD6E-4431-A276-A51AE78A344E}" srcOrd="0" destOrd="0" presId="urn:microsoft.com/office/officeart/2008/layout/VerticalCurvedList"/>
    <dgm:cxn modelId="{B684BDDE-5882-4A45-AF51-1768CFCE6975}" srcId="{315699C9-F5A1-4F9E-A9C2-31B6ACCD52EF}" destId="{407FB28F-533B-48C2-A389-CA2966509EE6}" srcOrd="5" destOrd="0" parTransId="{7E3E858B-29E1-4396-9B01-BADBCDBBBAEE}" sibTransId="{9FD33B88-3C0E-4747-AC72-1859E7ABEDB5}"/>
    <dgm:cxn modelId="{F6E02AFE-B17D-4F28-99FB-2AAA0763341C}" type="presOf" srcId="{D5319268-E020-45EB-8A4D-0CD7B9DCB4C3}" destId="{340E5854-C66E-409D-999C-6BA7D743D7C8}" srcOrd="0" destOrd="0" presId="urn:microsoft.com/office/officeart/2008/layout/VerticalCurvedList"/>
    <dgm:cxn modelId="{1944F1F1-D7F5-4934-95C9-A0DFE8AE7DDB}" srcId="{315699C9-F5A1-4F9E-A9C2-31B6ACCD52EF}" destId="{D6697977-6FE2-40F5-B910-5DC1316331D7}" srcOrd="0" destOrd="0" parTransId="{1064911C-9C4C-425D-8F92-03C0E2696F0E}" sibTransId="{D2A63BA7-4DD9-4D81-B59F-0939833470FD}"/>
    <dgm:cxn modelId="{3607B970-2E63-4747-8702-51316AE90D5B}" type="presOf" srcId="{407FB28F-533B-48C2-A389-CA2966509EE6}" destId="{6274A452-2BAB-44ED-8E96-7C6F612425DB}" srcOrd="0" destOrd="0" presId="urn:microsoft.com/office/officeart/2008/layout/VerticalCurvedList"/>
    <dgm:cxn modelId="{1C2E75A0-ADF4-44A4-9069-5FD469BA2209}" srcId="{315699C9-F5A1-4F9E-A9C2-31B6ACCD52EF}" destId="{E50CD09E-7EA2-43BB-90DE-E96361BCF7D0}" srcOrd="6" destOrd="0" parTransId="{167E850A-3371-4657-8C07-46F0511CF4E9}" sibTransId="{246E9368-D3DA-49C4-A2CC-27954BBA44AC}"/>
    <dgm:cxn modelId="{472CA5BA-782B-4AF0-800A-9C55B0F23CDB}" srcId="{315699C9-F5A1-4F9E-A9C2-31B6ACCD52EF}" destId="{492310E2-6157-4381-BECF-CC65768DE3FD}" srcOrd="1" destOrd="0" parTransId="{4E092AE0-C6FE-44D3-9EF5-EF10CCF97BD1}" sibTransId="{92D0D89B-3EF1-4536-BB55-89A0E6972FCA}"/>
    <dgm:cxn modelId="{AFA9BF22-A724-4A5C-BA2D-42BA643D2A14}" type="presOf" srcId="{D2A63BA7-4DD9-4D81-B59F-0939833470FD}" destId="{19185CE7-8543-41F1-9AE9-6B616CA58444}" srcOrd="0" destOrd="0" presId="urn:microsoft.com/office/officeart/2008/layout/VerticalCurvedList"/>
    <dgm:cxn modelId="{FF3702F2-7E75-470E-9520-4B4F3B73E326}" type="presOf" srcId="{315699C9-F5A1-4F9E-A9C2-31B6ACCD52EF}" destId="{C1768847-A479-40DD-AB73-04B5AE468FE6}" srcOrd="0" destOrd="0" presId="urn:microsoft.com/office/officeart/2008/layout/VerticalCurvedList"/>
    <dgm:cxn modelId="{4D3AFD75-C501-4BC5-93CD-EB79B98A634E}" srcId="{315699C9-F5A1-4F9E-A9C2-31B6ACCD52EF}" destId="{1E16827D-BC3D-45AF-99BB-CD927A0FDA85}" srcOrd="2" destOrd="0" parTransId="{8B160238-7476-4B6D-AB54-7100858C53FA}" sibTransId="{5091D13E-92E6-4E0B-BDDD-DAA95C1ADD3C}"/>
    <dgm:cxn modelId="{34E8B6A3-ED37-4B00-AF71-E553EF15596D}" type="presOf" srcId="{492310E2-6157-4381-BECF-CC65768DE3FD}" destId="{3179169E-38C5-4721-B36E-6CECC5A4BAA9}" srcOrd="0" destOrd="0" presId="urn:microsoft.com/office/officeart/2008/layout/VerticalCurvedList"/>
    <dgm:cxn modelId="{8B74279C-CC27-4A14-A5CE-AA43CEA4364A}" type="presOf" srcId="{D1975AAD-FDB2-4E6F-AE2A-4B2F4702BD58}" destId="{93867417-ADB2-44A2-9CFC-2F637DC0C9E9}" srcOrd="0" destOrd="0" presId="urn:microsoft.com/office/officeart/2008/layout/VerticalCurvedList"/>
    <dgm:cxn modelId="{4058C186-65C9-4B9E-B850-A10915981040}" srcId="{315699C9-F5A1-4F9E-A9C2-31B6ACCD52EF}" destId="{D1975AAD-FDB2-4E6F-AE2A-4B2F4702BD58}" srcOrd="3" destOrd="0" parTransId="{B2131C15-CCBA-4A35-883D-C4825C6F89AA}" sibTransId="{C1D35FD1-F35F-4AF7-9CD3-10C9694ED40D}"/>
    <dgm:cxn modelId="{1CB98669-747B-48B1-AB83-EC559D7833D3}" type="presOf" srcId="{1E16827D-BC3D-45AF-99BB-CD927A0FDA85}" destId="{96ED0CBF-2FA0-4D4E-AAF3-DF6D287D18DC}" srcOrd="0" destOrd="0" presId="urn:microsoft.com/office/officeart/2008/layout/VerticalCurvedList"/>
    <dgm:cxn modelId="{CCCC9AA0-123F-4D2C-BA2C-A4E4DF0CB18E}" type="presParOf" srcId="{C1768847-A479-40DD-AB73-04B5AE468FE6}" destId="{AF04EB4B-18A0-45FE-9C3B-AE6E82E0FEBD}" srcOrd="0" destOrd="0" presId="urn:microsoft.com/office/officeart/2008/layout/VerticalCurvedList"/>
    <dgm:cxn modelId="{BE68F294-4187-4617-8F75-D82B1081C0FA}" type="presParOf" srcId="{AF04EB4B-18A0-45FE-9C3B-AE6E82E0FEBD}" destId="{5C7A0B86-63F1-4C07-BC1A-7C0FB584BB2A}" srcOrd="0" destOrd="0" presId="urn:microsoft.com/office/officeart/2008/layout/VerticalCurvedList"/>
    <dgm:cxn modelId="{AED1BF01-FABF-4387-A603-E8BA9A48A3F6}" type="presParOf" srcId="{5C7A0B86-63F1-4C07-BC1A-7C0FB584BB2A}" destId="{3BD598F3-F25A-4F42-BEED-E1D976A31EDD}" srcOrd="0" destOrd="0" presId="urn:microsoft.com/office/officeart/2008/layout/VerticalCurvedList"/>
    <dgm:cxn modelId="{3FC1E649-FBB9-403F-B1A6-B4BE05671AF5}" type="presParOf" srcId="{5C7A0B86-63F1-4C07-BC1A-7C0FB584BB2A}" destId="{19185CE7-8543-41F1-9AE9-6B616CA58444}" srcOrd="1" destOrd="0" presId="urn:microsoft.com/office/officeart/2008/layout/VerticalCurvedList"/>
    <dgm:cxn modelId="{17AC9CBB-28C7-4B2A-907F-2D9D9F1EDC68}" type="presParOf" srcId="{5C7A0B86-63F1-4C07-BC1A-7C0FB584BB2A}" destId="{A1481B2D-3761-4797-BEB6-284CA48B147D}" srcOrd="2" destOrd="0" presId="urn:microsoft.com/office/officeart/2008/layout/VerticalCurvedList"/>
    <dgm:cxn modelId="{AB5C4E4A-145E-43CB-866D-F94284ACF15F}" type="presParOf" srcId="{5C7A0B86-63F1-4C07-BC1A-7C0FB584BB2A}" destId="{9FBE8D94-B585-4A73-B4EF-DD02E90B7C55}" srcOrd="3" destOrd="0" presId="urn:microsoft.com/office/officeart/2008/layout/VerticalCurvedList"/>
    <dgm:cxn modelId="{C94F0BF8-471A-4973-9FBF-33C934086879}" type="presParOf" srcId="{AF04EB4B-18A0-45FE-9C3B-AE6E82E0FEBD}" destId="{BA38E1CD-FD6E-4431-A276-A51AE78A344E}" srcOrd="1" destOrd="0" presId="urn:microsoft.com/office/officeart/2008/layout/VerticalCurvedList"/>
    <dgm:cxn modelId="{A76E6C38-13F9-4F31-86A4-EAE3819B1D20}" type="presParOf" srcId="{AF04EB4B-18A0-45FE-9C3B-AE6E82E0FEBD}" destId="{EF2786C8-ED75-425E-A440-8AEC9A31FBD0}" srcOrd="2" destOrd="0" presId="urn:microsoft.com/office/officeart/2008/layout/VerticalCurvedList"/>
    <dgm:cxn modelId="{1977F6F1-FEEE-415F-950B-7FE33B44972C}" type="presParOf" srcId="{EF2786C8-ED75-425E-A440-8AEC9A31FBD0}" destId="{052F6C1F-EB67-4700-AA9B-912E0BCD417F}" srcOrd="0" destOrd="0" presId="urn:microsoft.com/office/officeart/2008/layout/VerticalCurvedList"/>
    <dgm:cxn modelId="{2C63F8C6-A5B0-4B77-B8EB-E4EB558B428B}" type="presParOf" srcId="{AF04EB4B-18A0-45FE-9C3B-AE6E82E0FEBD}" destId="{3179169E-38C5-4721-B36E-6CECC5A4BAA9}" srcOrd="3" destOrd="0" presId="urn:microsoft.com/office/officeart/2008/layout/VerticalCurvedList"/>
    <dgm:cxn modelId="{601DD983-5DCE-4EC3-8866-508A582D0687}" type="presParOf" srcId="{AF04EB4B-18A0-45FE-9C3B-AE6E82E0FEBD}" destId="{14C2098D-8813-4560-8CFF-8497BCDE712B}" srcOrd="4" destOrd="0" presId="urn:microsoft.com/office/officeart/2008/layout/VerticalCurvedList"/>
    <dgm:cxn modelId="{C88C19C5-60F6-46AC-A83A-A151DEF9FE28}" type="presParOf" srcId="{14C2098D-8813-4560-8CFF-8497BCDE712B}" destId="{5342AECB-5CB5-4A08-9CE7-6DD90A890C3E}" srcOrd="0" destOrd="0" presId="urn:microsoft.com/office/officeart/2008/layout/VerticalCurvedList"/>
    <dgm:cxn modelId="{25BC3360-7803-44E9-A0AE-D1304FA89D51}" type="presParOf" srcId="{AF04EB4B-18A0-45FE-9C3B-AE6E82E0FEBD}" destId="{96ED0CBF-2FA0-4D4E-AAF3-DF6D287D18DC}" srcOrd="5" destOrd="0" presId="urn:microsoft.com/office/officeart/2008/layout/VerticalCurvedList"/>
    <dgm:cxn modelId="{B5028617-9414-4523-B1F1-115800C948B9}" type="presParOf" srcId="{AF04EB4B-18A0-45FE-9C3B-AE6E82E0FEBD}" destId="{EC64915F-B3D4-4D74-8E6A-42FD079F1B71}" srcOrd="6" destOrd="0" presId="urn:microsoft.com/office/officeart/2008/layout/VerticalCurvedList"/>
    <dgm:cxn modelId="{46C3E372-0130-40AC-98D8-BFE3D925CD43}" type="presParOf" srcId="{EC64915F-B3D4-4D74-8E6A-42FD079F1B71}" destId="{41232CCE-2CEE-4D43-A886-002C2227574E}" srcOrd="0" destOrd="0" presId="urn:microsoft.com/office/officeart/2008/layout/VerticalCurvedList"/>
    <dgm:cxn modelId="{AA1B1B75-964C-4287-90E7-5869DFF19B7D}" type="presParOf" srcId="{AF04EB4B-18A0-45FE-9C3B-AE6E82E0FEBD}" destId="{93867417-ADB2-44A2-9CFC-2F637DC0C9E9}" srcOrd="7" destOrd="0" presId="urn:microsoft.com/office/officeart/2008/layout/VerticalCurvedList"/>
    <dgm:cxn modelId="{34BF83FE-5765-400E-8278-57ECECBB0D2D}" type="presParOf" srcId="{AF04EB4B-18A0-45FE-9C3B-AE6E82E0FEBD}" destId="{B30EA80A-4440-4F00-8163-A560A03325B4}" srcOrd="8" destOrd="0" presId="urn:microsoft.com/office/officeart/2008/layout/VerticalCurvedList"/>
    <dgm:cxn modelId="{C11EA7AD-EF58-4F17-9698-CB677FF307C8}" type="presParOf" srcId="{B30EA80A-4440-4F00-8163-A560A03325B4}" destId="{1700BC00-DC0E-4C9B-BC51-5F75907F6CED}" srcOrd="0" destOrd="0" presId="urn:microsoft.com/office/officeart/2008/layout/VerticalCurvedList"/>
    <dgm:cxn modelId="{CCDBDFB9-8848-4073-B559-E867352EAAD7}" type="presParOf" srcId="{AF04EB4B-18A0-45FE-9C3B-AE6E82E0FEBD}" destId="{340E5854-C66E-409D-999C-6BA7D743D7C8}" srcOrd="9" destOrd="0" presId="urn:microsoft.com/office/officeart/2008/layout/VerticalCurvedList"/>
    <dgm:cxn modelId="{6CB1ECCF-35BA-4539-89CA-B8296D9A4095}" type="presParOf" srcId="{AF04EB4B-18A0-45FE-9C3B-AE6E82E0FEBD}" destId="{65D42408-EAED-4838-BA72-E7CD501563A4}" srcOrd="10" destOrd="0" presId="urn:microsoft.com/office/officeart/2008/layout/VerticalCurvedList"/>
    <dgm:cxn modelId="{F76CE8BB-F4A1-43D3-8227-EEAC1536B8D8}" type="presParOf" srcId="{65D42408-EAED-4838-BA72-E7CD501563A4}" destId="{9CCA6A7A-BF9E-4629-9A98-3F52FACD272C}" srcOrd="0" destOrd="0" presId="urn:microsoft.com/office/officeart/2008/layout/VerticalCurvedList"/>
    <dgm:cxn modelId="{C92285FC-C964-488A-A033-B3DCFE557EBA}" type="presParOf" srcId="{AF04EB4B-18A0-45FE-9C3B-AE6E82E0FEBD}" destId="{6274A452-2BAB-44ED-8E96-7C6F612425DB}" srcOrd="11" destOrd="0" presId="urn:microsoft.com/office/officeart/2008/layout/VerticalCurvedList"/>
    <dgm:cxn modelId="{FFCDA464-1F55-474A-857B-D82CC46E83CC}" type="presParOf" srcId="{AF04EB4B-18A0-45FE-9C3B-AE6E82E0FEBD}" destId="{54E13F06-D181-46CD-A449-4DAFA6020988}" srcOrd="12" destOrd="0" presId="urn:microsoft.com/office/officeart/2008/layout/VerticalCurvedList"/>
    <dgm:cxn modelId="{FEA8B0D6-9AD9-47CB-B045-B95F10B97226}" type="presParOf" srcId="{54E13F06-D181-46CD-A449-4DAFA6020988}" destId="{4459462F-2D0C-4CCC-8159-1207EE2038C9}" srcOrd="0" destOrd="0" presId="urn:microsoft.com/office/officeart/2008/layout/VerticalCurvedList"/>
    <dgm:cxn modelId="{0E16E3CC-C637-4D1A-BA8F-A77260A5422C}" type="presParOf" srcId="{AF04EB4B-18A0-45FE-9C3B-AE6E82E0FEBD}" destId="{B7807916-FB08-410F-A39C-91A178596CE9}" srcOrd="13" destOrd="0" presId="urn:microsoft.com/office/officeart/2008/layout/VerticalCurvedList"/>
    <dgm:cxn modelId="{6B81DCBF-796D-49C2-96F8-C23A0160E5B5}" type="presParOf" srcId="{AF04EB4B-18A0-45FE-9C3B-AE6E82E0FEBD}" destId="{BF1DD2BD-55A8-45DD-8A0A-5B0D526330E9}" srcOrd="14" destOrd="0" presId="urn:microsoft.com/office/officeart/2008/layout/VerticalCurvedList"/>
    <dgm:cxn modelId="{131506E9-09F1-485E-AC29-13075335AE5B}" type="presParOf" srcId="{BF1DD2BD-55A8-45DD-8A0A-5B0D526330E9}" destId="{6E23B5E7-529B-43C2-95DA-40FE7068AD8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5236DB-ACF4-4E00-83A5-EABE8E62721B}" type="doc">
      <dgm:prSet loTypeId="urn:microsoft.com/office/officeart/2005/8/layout/hList6" loCatId="list" qsTypeId="urn:microsoft.com/office/officeart/2005/8/quickstyle/3d1" qsCatId="3D" csTypeId="urn:microsoft.com/office/officeart/2005/8/colors/accent1_5" csCatId="accent1" phldr="1"/>
      <dgm:spPr/>
      <dgm:t>
        <a:bodyPr/>
        <a:lstStyle/>
        <a:p>
          <a:endParaRPr lang="ru-RU"/>
        </a:p>
      </dgm:t>
    </dgm:pt>
    <dgm:pt modelId="{AA0214EF-87E3-4AC6-866F-31041571A1A7}">
      <dgm:prSet phldrT="[Текст]" custT="1"/>
      <dgm:spPr/>
      <dgm:t>
        <a:bodyPr/>
        <a:lstStyle/>
        <a:p>
          <a:endParaRPr lang="ru-RU" sz="1600" b="1" dirty="0">
            <a:latin typeface="Times New Roman" pitchFamily="18" charset="0"/>
            <a:cs typeface="Times New Roman" pitchFamily="18" charset="0"/>
          </a:endParaRPr>
        </a:p>
        <a:p>
          <a:r>
            <a:rPr lang="ru-RU" sz="1600" b="1" dirty="0">
              <a:solidFill>
                <a:schemeClr val="accent5">
                  <a:lumMod val="50000"/>
                </a:schemeClr>
              </a:solidFill>
              <a:latin typeface="Times New Roman" pitchFamily="18" charset="0"/>
              <a:cs typeface="Times New Roman" pitchFamily="18" charset="0"/>
            </a:rPr>
            <a:t>Обрабатывающие производства</a:t>
          </a:r>
        </a:p>
        <a:p>
          <a:r>
            <a:rPr lang="ru-RU" sz="1600" b="0" dirty="0">
              <a:solidFill>
                <a:schemeClr val="accent5">
                  <a:lumMod val="50000"/>
                </a:schemeClr>
              </a:solidFill>
              <a:latin typeface="Times New Roman" pitchFamily="18" charset="0"/>
              <a:cs typeface="Times New Roman" pitchFamily="18" charset="0"/>
            </a:rPr>
            <a:t>2021 год – 4542,3 млн.руб.</a:t>
          </a:r>
          <a:endParaRPr lang="ru-RU" sz="1600" b="0" dirty="0">
            <a:solidFill>
              <a:schemeClr val="accent5">
                <a:lumMod val="50000"/>
              </a:schemeClr>
            </a:solidFill>
          </a:endParaRPr>
        </a:p>
      </dgm:t>
    </dgm:pt>
    <dgm:pt modelId="{F24098B4-494D-45CB-8ECD-CDCEA8CA8C0B}" type="parTrans" cxnId="{C04D8048-DD5E-4E82-81C9-AEAA75ACE79A}">
      <dgm:prSet/>
      <dgm:spPr/>
      <dgm:t>
        <a:bodyPr/>
        <a:lstStyle/>
        <a:p>
          <a:endParaRPr lang="ru-RU"/>
        </a:p>
      </dgm:t>
    </dgm:pt>
    <dgm:pt modelId="{71013686-2C62-4356-8FA3-2FA4AD085DBF}" type="sibTrans" cxnId="{C04D8048-DD5E-4E82-81C9-AEAA75ACE79A}">
      <dgm:prSet/>
      <dgm:spPr/>
      <dgm:t>
        <a:bodyPr/>
        <a:lstStyle/>
        <a:p>
          <a:endParaRPr lang="ru-RU"/>
        </a:p>
      </dgm:t>
    </dgm:pt>
    <dgm:pt modelId="{9864C969-486B-4014-AA21-AFACAC158B2E}">
      <dgm:prSet phldrT="[Текст]" custT="1"/>
      <dgm:spPr/>
      <dgm:t>
        <a:bodyPr/>
        <a:lstStyle/>
        <a:p>
          <a:pPr>
            <a:spcAft>
              <a:spcPts val="0"/>
            </a:spcAft>
          </a:pPr>
          <a:r>
            <a:rPr lang="ru-RU" sz="1600" b="1" dirty="0">
              <a:solidFill>
                <a:schemeClr val="accent5">
                  <a:lumMod val="50000"/>
                </a:schemeClr>
              </a:solidFill>
              <a:latin typeface="Times New Roman"/>
              <a:ea typeface="Times New Roman"/>
            </a:rPr>
            <a:t>Обеспечение электроэнергией,</a:t>
          </a:r>
        </a:p>
        <a:p>
          <a:pPr>
            <a:spcAft>
              <a:spcPts val="0"/>
            </a:spcAft>
          </a:pPr>
          <a:r>
            <a:rPr lang="ru-RU" sz="1600" b="1" dirty="0">
              <a:solidFill>
                <a:schemeClr val="accent5">
                  <a:lumMod val="50000"/>
                </a:schemeClr>
              </a:solidFill>
              <a:latin typeface="Times New Roman"/>
              <a:ea typeface="Times New Roman"/>
            </a:rPr>
            <a:t> газом, паром </a:t>
          </a:r>
        </a:p>
        <a:p>
          <a:pPr>
            <a:spcAft>
              <a:spcPts val="600"/>
            </a:spcAft>
          </a:pPr>
          <a:r>
            <a:rPr lang="ru-RU" sz="1600" b="0" dirty="0">
              <a:solidFill>
                <a:schemeClr val="accent5">
                  <a:lumMod val="50000"/>
                </a:schemeClr>
              </a:solidFill>
              <a:latin typeface="Times New Roman"/>
            </a:rPr>
            <a:t>2021 год -  99,4млн.руб.</a:t>
          </a:r>
        </a:p>
        <a:p>
          <a:pPr>
            <a:spcAft>
              <a:spcPts val="0"/>
            </a:spcAft>
          </a:pPr>
          <a:endParaRPr lang="ru-RU" sz="1600" dirty="0"/>
        </a:p>
      </dgm:t>
    </dgm:pt>
    <dgm:pt modelId="{36C2FDCE-D262-404A-BE1A-5C9B8EAB4EA0}" type="parTrans" cxnId="{31AF2E90-FA1A-4858-86B8-5E76D96E0FF1}">
      <dgm:prSet/>
      <dgm:spPr/>
      <dgm:t>
        <a:bodyPr/>
        <a:lstStyle/>
        <a:p>
          <a:endParaRPr lang="ru-RU"/>
        </a:p>
      </dgm:t>
    </dgm:pt>
    <dgm:pt modelId="{957609E4-1C84-4265-B2D1-34863CAC7B0F}" type="sibTrans" cxnId="{31AF2E90-FA1A-4858-86B8-5E76D96E0FF1}">
      <dgm:prSet/>
      <dgm:spPr/>
      <dgm:t>
        <a:bodyPr/>
        <a:lstStyle/>
        <a:p>
          <a:endParaRPr lang="ru-RU"/>
        </a:p>
      </dgm:t>
    </dgm:pt>
    <dgm:pt modelId="{2FB5F940-548D-45D0-A05D-53C1AEEB8FB0}">
      <dgm:prSet phldrT="[Текст]" custT="1"/>
      <dgm:spPr/>
      <dgm:t>
        <a:bodyPr/>
        <a:lstStyle/>
        <a:p>
          <a:r>
            <a:rPr lang="ru-RU" sz="1600" b="1" dirty="0">
              <a:solidFill>
                <a:schemeClr val="accent5">
                  <a:lumMod val="50000"/>
                </a:schemeClr>
              </a:solidFill>
              <a:latin typeface="Times New Roman"/>
              <a:ea typeface="Times New Roman"/>
            </a:rPr>
            <a:t>Водоснабжение; водоотведение, организация сбора и утилизация отходов</a:t>
          </a:r>
        </a:p>
        <a:p>
          <a:r>
            <a:rPr lang="ru-RU" sz="1600" b="0" dirty="0">
              <a:solidFill>
                <a:schemeClr val="accent5">
                  <a:lumMod val="50000"/>
                </a:schemeClr>
              </a:solidFill>
              <a:latin typeface="Times New Roman"/>
            </a:rPr>
            <a:t>2021 год – 49,5 млн.руб.</a:t>
          </a:r>
          <a:endParaRPr lang="ru-RU" sz="1600" b="0" dirty="0">
            <a:solidFill>
              <a:schemeClr val="accent5">
                <a:lumMod val="50000"/>
              </a:schemeClr>
            </a:solidFill>
          </a:endParaRPr>
        </a:p>
      </dgm:t>
    </dgm:pt>
    <dgm:pt modelId="{034C2E04-9022-4337-AF2C-31C6C351A803}" type="parTrans" cxnId="{D8EA38F3-1807-48B3-A5AB-1D608E39B5A9}">
      <dgm:prSet/>
      <dgm:spPr/>
      <dgm:t>
        <a:bodyPr/>
        <a:lstStyle/>
        <a:p>
          <a:endParaRPr lang="ru-RU"/>
        </a:p>
      </dgm:t>
    </dgm:pt>
    <dgm:pt modelId="{080A24FC-C839-428B-A57C-2D8197E98CBB}" type="sibTrans" cxnId="{D8EA38F3-1807-48B3-A5AB-1D608E39B5A9}">
      <dgm:prSet/>
      <dgm:spPr/>
      <dgm:t>
        <a:bodyPr/>
        <a:lstStyle/>
        <a:p>
          <a:endParaRPr lang="ru-RU"/>
        </a:p>
      </dgm:t>
    </dgm:pt>
    <dgm:pt modelId="{34FE0F40-4D6D-48BC-9939-E9F827CB373C}" type="pres">
      <dgm:prSet presAssocID="{0C5236DB-ACF4-4E00-83A5-EABE8E62721B}" presName="Name0" presStyleCnt="0">
        <dgm:presLayoutVars>
          <dgm:dir/>
          <dgm:resizeHandles val="exact"/>
        </dgm:presLayoutVars>
      </dgm:prSet>
      <dgm:spPr/>
      <dgm:t>
        <a:bodyPr/>
        <a:lstStyle/>
        <a:p>
          <a:endParaRPr lang="ru-RU"/>
        </a:p>
      </dgm:t>
    </dgm:pt>
    <dgm:pt modelId="{4551CE55-6D1B-4082-9FF4-EFB6314EA644}" type="pres">
      <dgm:prSet presAssocID="{AA0214EF-87E3-4AC6-866F-31041571A1A7}" presName="node" presStyleLbl="node1" presStyleIdx="0" presStyleCnt="3" custLinFactNeighborX="-512" custLinFactNeighborY="-10601">
        <dgm:presLayoutVars>
          <dgm:bulletEnabled val="1"/>
        </dgm:presLayoutVars>
      </dgm:prSet>
      <dgm:spPr/>
      <dgm:t>
        <a:bodyPr/>
        <a:lstStyle/>
        <a:p>
          <a:endParaRPr lang="ru-RU"/>
        </a:p>
      </dgm:t>
    </dgm:pt>
    <dgm:pt modelId="{7C7E6418-4D8D-4A57-B574-4829559BF834}" type="pres">
      <dgm:prSet presAssocID="{71013686-2C62-4356-8FA3-2FA4AD085DBF}" presName="sibTrans" presStyleCnt="0"/>
      <dgm:spPr/>
    </dgm:pt>
    <dgm:pt modelId="{0275E026-14F5-4EE8-B1B0-3A74AA3333C0}" type="pres">
      <dgm:prSet presAssocID="{9864C969-486B-4014-AA21-AFACAC158B2E}" presName="node" presStyleLbl="node1" presStyleIdx="1" presStyleCnt="3">
        <dgm:presLayoutVars>
          <dgm:bulletEnabled val="1"/>
        </dgm:presLayoutVars>
      </dgm:prSet>
      <dgm:spPr/>
      <dgm:t>
        <a:bodyPr/>
        <a:lstStyle/>
        <a:p>
          <a:endParaRPr lang="ru-RU"/>
        </a:p>
      </dgm:t>
    </dgm:pt>
    <dgm:pt modelId="{B7671FC6-8371-46B4-B4B8-90B41D86E4F6}" type="pres">
      <dgm:prSet presAssocID="{957609E4-1C84-4265-B2D1-34863CAC7B0F}" presName="sibTrans" presStyleCnt="0"/>
      <dgm:spPr/>
    </dgm:pt>
    <dgm:pt modelId="{A848945A-1A63-4B2B-A6DA-4DECDF80EA6F}" type="pres">
      <dgm:prSet presAssocID="{2FB5F940-548D-45D0-A05D-53C1AEEB8FB0}" presName="node" presStyleLbl="node1" presStyleIdx="2" presStyleCnt="3">
        <dgm:presLayoutVars>
          <dgm:bulletEnabled val="1"/>
        </dgm:presLayoutVars>
      </dgm:prSet>
      <dgm:spPr/>
      <dgm:t>
        <a:bodyPr/>
        <a:lstStyle/>
        <a:p>
          <a:endParaRPr lang="ru-RU"/>
        </a:p>
      </dgm:t>
    </dgm:pt>
  </dgm:ptLst>
  <dgm:cxnLst>
    <dgm:cxn modelId="{993A1504-6C3D-4875-BE3A-C5471CE69627}" type="presOf" srcId="{AA0214EF-87E3-4AC6-866F-31041571A1A7}" destId="{4551CE55-6D1B-4082-9FF4-EFB6314EA644}" srcOrd="0" destOrd="0" presId="urn:microsoft.com/office/officeart/2005/8/layout/hList6"/>
    <dgm:cxn modelId="{59C2F83A-6255-4D33-B80C-4FDA855E6120}" type="presOf" srcId="{0C5236DB-ACF4-4E00-83A5-EABE8E62721B}" destId="{34FE0F40-4D6D-48BC-9939-E9F827CB373C}" srcOrd="0" destOrd="0" presId="urn:microsoft.com/office/officeart/2005/8/layout/hList6"/>
    <dgm:cxn modelId="{AD92A5C1-9525-44BC-BA7A-77B48598EBA7}" type="presOf" srcId="{2FB5F940-548D-45D0-A05D-53C1AEEB8FB0}" destId="{A848945A-1A63-4B2B-A6DA-4DECDF80EA6F}" srcOrd="0" destOrd="0" presId="urn:microsoft.com/office/officeart/2005/8/layout/hList6"/>
    <dgm:cxn modelId="{45B34784-710B-454E-B208-D3BF0E782C8C}" type="presOf" srcId="{9864C969-486B-4014-AA21-AFACAC158B2E}" destId="{0275E026-14F5-4EE8-B1B0-3A74AA3333C0}" srcOrd="0" destOrd="0" presId="urn:microsoft.com/office/officeart/2005/8/layout/hList6"/>
    <dgm:cxn modelId="{D8EA38F3-1807-48B3-A5AB-1D608E39B5A9}" srcId="{0C5236DB-ACF4-4E00-83A5-EABE8E62721B}" destId="{2FB5F940-548D-45D0-A05D-53C1AEEB8FB0}" srcOrd="2" destOrd="0" parTransId="{034C2E04-9022-4337-AF2C-31C6C351A803}" sibTransId="{080A24FC-C839-428B-A57C-2D8197E98CBB}"/>
    <dgm:cxn modelId="{C04D8048-DD5E-4E82-81C9-AEAA75ACE79A}" srcId="{0C5236DB-ACF4-4E00-83A5-EABE8E62721B}" destId="{AA0214EF-87E3-4AC6-866F-31041571A1A7}" srcOrd="0" destOrd="0" parTransId="{F24098B4-494D-45CB-8ECD-CDCEA8CA8C0B}" sibTransId="{71013686-2C62-4356-8FA3-2FA4AD085DBF}"/>
    <dgm:cxn modelId="{31AF2E90-FA1A-4858-86B8-5E76D96E0FF1}" srcId="{0C5236DB-ACF4-4E00-83A5-EABE8E62721B}" destId="{9864C969-486B-4014-AA21-AFACAC158B2E}" srcOrd="1" destOrd="0" parTransId="{36C2FDCE-D262-404A-BE1A-5C9B8EAB4EA0}" sibTransId="{957609E4-1C84-4265-B2D1-34863CAC7B0F}"/>
    <dgm:cxn modelId="{258B4B0D-7B1B-4EC8-83D7-F294E3A386C9}" type="presParOf" srcId="{34FE0F40-4D6D-48BC-9939-E9F827CB373C}" destId="{4551CE55-6D1B-4082-9FF4-EFB6314EA644}" srcOrd="0" destOrd="0" presId="urn:microsoft.com/office/officeart/2005/8/layout/hList6"/>
    <dgm:cxn modelId="{49ECF1DF-E546-402A-B949-2C56735F8E6A}" type="presParOf" srcId="{34FE0F40-4D6D-48BC-9939-E9F827CB373C}" destId="{7C7E6418-4D8D-4A57-B574-4829559BF834}" srcOrd="1" destOrd="0" presId="urn:microsoft.com/office/officeart/2005/8/layout/hList6"/>
    <dgm:cxn modelId="{855D61DF-6288-4594-9650-96BBFA95FE5D}" type="presParOf" srcId="{34FE0F40-4D6D-48BC-9939-E9F827CB373C}" destId="{0275E026-14F5-4EE8-B1B0-3A74AA3333C0}" srcOrd="2" destOrd="0" presId="urn:microsoft.com/office/officeart/2005/8/layout/hList6"/>
    <dgm:cxn modelId="{942B0119-5909-40C5-B197-F250D9A4322F}" type="presParOf" srcId="{34FE0F40-4D6D-48BC-9939-E9F827CB373C}" destId="{B7671FC6-8371-46B4-B4B8-90B41D86E4F6}" srcOrd="3" destOrd="0" presId="urn:microsoft.com/office/officeart/2005/8/layout/hList6"/>
    <dgm:cxn modelId="{11302651-2A68-49DB-8F48-04C233F7C370}" type="presParOf" srcId="{34FE0F40-4D6D-48BC-9939-E9F827CB373C}" destId="{A848945A-1A63-4B2B-A6DA-4DECDF80EA6F}"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BEEDEB-4A8F-471B-B37F-D145B41A9A7B}" type="doc">
      <dgm:prSet loTypeId="urn:microsoft.com/office/officeart/2005/8/layout/venn1" loCatId="relationship" qsTypeId="urn:microsoft.com/office/officeart/2005/8/quickstyle/simple2" qsCatId="simple" csTypeId="urn:microsoft.com/office/officeart/2005/8/colors/colorful3" csCatId="colorful" phldr="1"/>
      <dgm:spPr/>
    </dgm:pt>
    <dgm:pt modelId="{80826ECF-8FDD-4BD5-8C4F-CB0959A59A28}">
      <dgm:prSet phldrT="[Текст]" custT="1"/>
      <dgm:spPr/>
      <dgm:t>
        <a:bodyPr/>
        <a:lstStyle/>
        <a:p>
          <a:pPr algn="ctr"/>
          <a:r>
            <a:rPr lang="ru-RU" sz="1400" b="1" dirty="0">
              <a:solidFill>
                <a:schemeClr val="accent5">
                  <a:lumMod val="50000"/>
                </a:schemeClr>
              </a:solidFill>
              <a:latin typeface="Times New Roman" pitchFamily="18" charset="0"/>
              <a:cs typeface="Times New Roman" pitchFamily="18" charset="0"/>
            </a:rPr>
            <a:t>69 магазинов</a:t>
          </a:r>
        </a:p>
      </dgm:t>
    </dgm:pt>
    <dgm:pt modelId="{9E58F5CE-6603-4415-82C4-2552F1150634}" type="parTrans" cxnId="{22A3DA05-8747-45FB-B49F-16387AEB3FE5}">
      <dgm:prSet/>
      <dgm:spPr/>
      <dgm:t>
        <a:bodyPr/>
        <a:lstStyle/>
        <a:p>
          <a:pPr algn="ctr"/>
          <a:endParaRPr lang="ru-RU" sz="1400">
            <a:solidFill>
              <a:schemeClr val="tx1">
                <a:lumMod val="85000"/>
                <a:lumOff val="15000"/>
              </a:schemeClr>
            </a:solidFill>
            <a:latin typeface="+mj-lt"/>
          </a:endParaRPr>
        </a:p>
      </dgm:t>
    </dgm:pt>
    <dgm:pt modelId="{F249CCF3-761F-4F04-947B-8D1207ADBA02}" type="sibTrans" cxnId="{22A3DA05-8747-45FB-B49F-16387AEB3FE5}">
      <dgm:prSet/>
      <dgm:spPr/>
      <dgm:t>
        <a:bodyPr/>
        <a:lstStyle/>
        <a:p>
          <a:pPr algn="ctr"/>
          <a:endParaRPr lang="ru-RU" sz="1400">
            <a:solidFill>
              <a:schemeClr val="tx1">
                <a:lumMod val="85000"/>
                <a:lumOff val="15000"/>
              </a:schemeClr>
            </a:solidFill>
            <a:latin typeface="+mj-lt"/>
          </a:endParaRPr>
        </a:p>
      </dgm:t>
    </dgm:pt>
    <dgm:pt modelId="{0615D44C-DF7B-4A2C-80AF-8747A80EDC71}">
      <dgm:prSet phldrT="[Текст]" custT="1"/>
      <dgm:spPr/>
      <dgm:t>
        <a:bodyPr/>
        <a:lstStyle/>
        <a:p>
          <a:pPr algn="ctr"/>
          <a:r>
            <a:rPr lang="ru-RU" sz="1400" b="1" dirty="0">
              <a:solidFill>
                <a:schemeClr val="accent5">
                  <a:lumMod val="50000"/>
                </a:schemeClr>
              </a:solidFill>
              <a:latin typeface="Times New Roman" pitchFamily="18" charset="0"/>
              <a:cs typeface="Times New Roman" pitchFamily="18" charset="0"/>
            </a:rPr>
            <a:t>11  предприятий бытового обслуживания</a:t>
          </a:r>
        </a:p>
      </dgm:t>
    </dgm:pt>
    <dgm:pt modelId="{2202ABE5-0278-4008-8725-4ABC523DE670}" type="parTrans" cxnId="{A10A5423-ED7F-4001-B376-1C072D336EE4}">
      <dgm:prSet/>
      <dgm:spPr/>
      <dgm:t>
        <a:bodyPr/>
        <a:lstStyle/>
        <a:p>
          <a:pPr algn="ctr"/>
          <a:endParaRPr lang="ru-RU" sz="1400">
            <a:solidFill>
              <a:schemeClr val="tx1">
                <a:lumMod val="85000"/>
                <a:lumOff val="15000"/>
              </a:schemeClr>
            </a:solidFill>
            <a:latin typeface="+mj-lt"/>
          </a:endParaRPr>
        </a:p>
      </dgm:t>
    </dgm:pt>
    <dgm:pt modelId="{002002D4-6532-4E84-B7FB-5ADDD85F448E}" type="sibTrans" cxnId="{A10A5423-ED7F-4001-B376-1C072D336EE4}">
      <dgm:prSet/>
      <dgm:spPr/>
      <dgm:t>
        <a:bodyPr/>
        <a:lstStyle/>
        <a:p>
          <a:pPr algn="ctr"/>
          <a:endParaRPr lang="ru-RU" sz="1400">
            <a:solidFill>
              <a:schemeClr val="tx1">
                <a:lumMod val="85000"/>
                <a:lumOff val="15000"/>
              </a:schemeClr>
            </a:solidFill>
            <a:latin typeface="+mj-lt"/>
          </a:endParaRPr>
        </a:p>
      </dgm:t>
    </dgm:pt>
    <dgm:pt modelId="{E0E3B102-42CE-49B7-A8E4-1B2F6DB4244E}">
      <dgm:prSet phldrT="[Текст]" custT="1"/>
      <dgm:spPr/>
      <dgm:t>
        <a:bodyPr/>
        <a:lstStyle/>
        <a:p>
          <a:pPr algn="ctr"/>
          <a:r>
            <a:rPr lang="ru-RU" sz="1400" b="1" dirty="0">
              <a:solidFill>
                <a:schemeClr val="accent5">
                  <a:lumMod val="50000"/>
                </a:schemeClr>
              </a:solidFill>
              <a:latin typeface="Times New Roman" pitchFamily="18" charset="0"/>
              <a:cs typeface="Times New Roman" pitchFamily="18" charset="0"/>
            </a:rPr>
            <a:t>9 предприятий общественного питания</a:t>
          </a:r>
        </a:p>
      </dgm:t>
    </dgm:pt>
    <dgm:pt modelId="{8DB5EA40-F115-4F93-ABB1-31365F9ACBDA}" type="parTrans" cxnId="{C4E70952-426D-4181-AAB3-9E83E87B14C1}">
      <dgm:prSet/>
      <dgm:spPr/>
      <dgm:t>
        <a:bodyPr/>
        <a:lstStyle/>
        <a:p>
          <a:pPr algn="ctr"/>
          <a:endParaRPr lang="ru-RU" sz="1400">
            <a:solidFill>
              <a:schemeClr val="tx1">
                <a:lumMod val="85000"/>
                <a:lumOff val="15000"/>
              </a:schemeClr>
            </a:solidFill>
            <a:latin typeface="+mj-lt"/>
          </a:endParaRPr>
        </a:p>
      </dgm:t>
    </dgm:pt>
    <dgm:pt modelId="{84DBF4EB-82F3-4FE6-BB4E-5B7FDC4008AD}" type="sibTrans" cxnId="{C4E70952-426D-4181-AAB3-9E83E87B14C1}">
      <dgm:prSet/>
      <dgm:spPr/>
      <dgm:t>
        <a:bodyPr/>
        <a:lstStyle/>
        <a:p>
          <a:pPr algn="ctr"/>
          <a:endParaRPr lang="ru-RU" sz="1400">
            <a:solidFill>
              <a:schemeClr val="tx1">
                <a:lumMod val="85000"/>
                <a:lumOff val="15000"/>
              </a:schemeClr>
            </a:solidFill>
            <a:latin typeface="+mj-lt"/>
          </a:endParaRPr>
        </a:p>
      </dgm:t>
    </dgm:pt>
    <dgm:pt modelId="{9D239171-278F-4BE6-A33B-C11C637D394D}" type="pres">
      <dgm:prSet presAssocID="{3FBEEDEB-4A8F-471B-B37F-D145B41A9A7B}" presName="compositeShape" presStyleCnt="0">
        <dgm:presLayoutVars>
          <dgm:chMax val="7"/>
          <dgm:dir/>
          <dgm:resizeHandles val="exact"/>
        </dgm:presLayoutVars>
      </dgm:prSet>
      <dgm:spPr/>
    </dgm:pt>
    <dgm:pt modelId="{C7F5AA55-E59E-43E9-BB6F-9F9536BF26B5}" type="pres">
      <dgm:prSet presAssocID="{80826ECF-8FDD-4BD5-8C4F-CB0959A59A28}" presName="circ1" presStyleLbl="vennNode1" presStyleIdx="0" presStyleCnt="3" custScaleX="219809" custLinFactNeighborX="-2166" custLinFactNeighborY="-4833"/>
      <dgm:spPr/>
      <dgm:t>
        <a:bodyPr/>
        <a:lstStyle/>
        <a:p>
          <a:endParaRPr lang="ru-RU"/>
        </a:p>
      </dgm:t>
    </dgm:pt>
    <dgm:pt modelId="{7FD6233C-5FAF-44AF-8EB0-0F081C52A280}" type="pres">
      <dgm:prSet presAssocID="{80826ECF-8FDD-4BD5-8C4F-CB0959A59A28}" presName="circ1Tx" presStyleLbl="revTx" presStyleIdx="0" presStyleCnt="0">
        <dgm:presLayoutVars>
          <dgm:chMax val="0"/>
          <dgm:chPref val="0"/>
          <dgm:bulletEnabled val="1"/>
        </dgm:presLayoutVars>
      </dgm:prSet>
      <dgm:spPr/>
      <dgm:t>
        <a:bodyPr/>
        <a:lstStyle/>
        <a:p>
          <a:endParaRPr lang="ru-RU"/>
        </a:p>
      </dgm:t>
    </dgm:pt>
    <dgm:pt modelId="{02BCC004-843C-4427-9B7B-6FC500928784}" type="pres">
      <dgm:prSet presAssocID="{0615D44C-DF7B-4A2C-80AF-8747A80EDC71}" presName="circ2" presStyleLbl="vennNode1" presStyleIdx="1" presStyleCnt="3" custScaleX="192859" custLinFactNeighborX="33610" custLinFactNeighborY="15"/>
      <dgm:spPr/>
      <dgm:t>
        <a:bodyPr/>
        <a:lstStyle/>
        <a:p>
          <a:endParaRPr lang="ru-RU"/>
        </a:p>
      </dgm:t>
    </dgm:pt>
    <dgm:pt modelId="{963C0022-3F95-4DA3-84B7-6DAF1B883864}" type="pres">
      <dgm:prSet presAssocID="{0615D44C-DF7B-4A2C-80AF-8747A80EDC71}" presName="circ2Tx" presStyleLbl="revTx" presStyleIdx="0" presStyleCnt="0">
        <dgm:presLayoutVars>
          <dgm:chMax val="0"/>
          <dgm:chPref val="0"/>
          <dgm:bulletEnabled val="1"/>
        </dgm:presLayoutVars>
      </dgm:prSet>
      <dgm:spPr/>
      <dgm:t>
        <a:bodyPr/>
        <a:lstStyle/>
        <a:p>
          <a:endParaRPr lang="ru-RU"/>
        </a:p>
      </dgm:t>
    </dgm:pt>
    <dgm:pt modelId="{A7017BD5-C2B8-464B-8C12-9F6D7F3C5FC0}" type="pres">
      <dgm:prSet presAssocID="{E0E3B102-42CE-49B7-A8E4-1B2F6DB4244E}" presName="circ3" presStyleLbl="vennNode1" presStyleIdx="2" presStyleCnt="3" custScaleX="183555" custLinFactNeighborX="-31092" custLinFactNeighborY="15"/>
      <dgm:spPr/>
      <dgm:t>
        <a:bodyPr/>
        <a:lstStyle/>
        <a:p>
          <a:endParaRPr lang="ru-RU"/>
        </a:p>
      </dgm:t>
    </dgm:pt>
    <dgm:pt modelId="{59CC2393-2545-4404-A48B-7C125FE37B7A}" type="pres">
      <dgm:prSet presAssocID="{E0E3B102-42CE-49B7-A8E4-1B2F6DB4244E}" presName="circ3Tx" presStyleLbl="revTx" presStyleIdx="0" presStyleCnt="0">
        <dgm:presLayoutVars>
          <dgm:chMax val="0"/>
          <dgm:chPref val="0"/>
          <dgm:bulletEnabled val="1"/>
        </dgm:presLayoutVars>
      </dgm:prSet>
      <dgm:spPr/>
      <dgm:t>
        <a:bodyPr/>
        <a:lstStyle/>
        <a:p>
          <a:endParaRPr lang="ru-RU"/>
        </a:p>
      </dgm:t>
    </dgm:pt>
  </dgm:ptLst>
  <dgm:cxnLst>
    <dgm:cxn modelId="{E227478B-288B-40E5-A837-C42BBAA288B9}" type="presOf" srcId="{0615D44C-DF7B-4A2C-80AF-8747A80EDC71}" destId="{963C0022-3F95-4DA3-84B7-6DAF1B883864}" srcOrd="1" destOrd="0" presId="urn:microsoft.com/office/officeart/2005/8/layout/venn1"/>
    <dgm:cxn modelId="{C1B2727A-EF88-4A38-8FEC-52D6E2E56B91}" type="presOf" srcId="{80826ECF-8FDD-4BD5-8C4F-CB0959A59A28}" destId="{C7F5AA55-E59E-43E9-BB6F-9F9536BF26B5}" srcOrd="0" destOrd="0" presId="urn:microsoft.com/office/officeart/2005/8/layout/venn1"/>
    <dgm:cxn modelId="{6AAB1900-001D-4A4A-A393-3829ABB8B48E}" type="presOf" srcId="{0615D44C-DF7B-4A2C-80AF-8747A80EDC71}" destId="{02BCC004-843C-4427-9B7B-6FC500928784}" srcOrd="0" destOrd="0" presId="urn:microsoft.com/office/officeart/2005/8/layout/venn1"/>
    <dgm:cxn modelId="{A10A5423-ED7F-4001-B376-1C072D336EE4}" srcId="{3FBEEDEB-4A8F-471B-B37F-D145B41A9A7B}" destId="{0615D44C-DF7B-4A2C-80AF-8747A80EDC71}" srcOrd="1" destOrd="0" parTransId="{2202ABE5-0278-4008-8725-4ABC523DE670}" sibTransId="{002002D4-6532-4E84-B7FB-5ADDD85F448E}"/>
    <dgm:cxn modelId="{22A3DA05-8747-45FB-B49F-16387AEB3FE5}" srcId="{3FBEEDEB-4A8F-471B-B37F-D145B41A9A7B}" destId="{80826ECF-8FDD-4BD5-8C4F-CB0959A59A28}" srcOrd="0" destOrd="0" parTransId="{9E58F5CE-6603-4415-82C4-2552F1150634}" sibTransId="{F249CCF3-761F-4F04-947B-8D1207ADBA02}"/>
    <dgm:cxn modelId="{2D96CC45-26A1-4AA6-A7D5-4E8D3D421A1D}" type="presOf" srcId="{E0E3B102-42CE-49B7-A8E4-1B2F6DB4244E}" destId="{A7017BD5-C2B8-464B-8C12-9F6D7F3C5FC0}" srcOrd="0" destOrd="0" presId="urn:microsoft.com/office/officeart/2005/8/layout/venn1"/>
    <dgm:cxn modelId="{C4E70952-426D-4181-AAB3-9E83E87B14C1}" srcId="{3FBEEDEB-4A8F-471B-B37F-D145B41A9A7B}" destId="{E0E3B102-42CE-49B7-A8E4-1B2F6DB4244E}" srcOrd="2" destOrd="0" parTransId="{8DB5EA40-F115-4F93-ABB1-31365F9ACBDA}" sibTransId="{84DBF4EB-82F3-4FE6-BB4E-5B7FDC4008AD}"/>
    <dgm:cxn modelId="{90733C4B-1595-4389-BA26-F893CE78C417}" type="presOf" srcId="{80826ECF-8FDD-4BD5-8C4F-CB0959A59A28}" destId="{7FD6233C-5FAF-44AF-8EB0-0F081C52A280}" srcOrd="1" destOrd="0" presId="urn:microsoft.com/office/officeart/2005/8/layout/venn1"/>
    <dgm:cxn modelId="{B0E8A704-3CFE-48E6-879D-54D336DC1722}" type="presOf" srcId="{3FBEEDEB-4A8F-471B-B37F-D145B41A9A7B}" destId="{9D239171-278F-4BE6-A33B-C11C637D394D}" srcOrd="0" destOrd="0" presId="urn:microsoft.com/office/officeart/2005/8/layout/venn1"/>
    <dgm:cxn modelId="{693E5D54-5F30-461C-8779-F34CA286648F}" type="presOf" srcId="{E0E3B102-42CE-49B7-A8E4-1B2F6DB4244E}" destId="{59CC2393-2545-4404-A48B-7C125FE37B7A}" srcOrd="1" destOrd="0" presId="urn:microsoft.com/office/officeart/2005/8/layout/venn1"/>
    <dgm:cxn modelId="{956BE192-9ADB-48A3-A035-CDD26482E2EC}" type="presParOf" srcId="{9D239171-278F-4BE6-A33B-C11C637D394D}" destId="{C7F5AA55-E59E-43E9-BB6F-9F9536BF26B5}" srcOrd="0" destOrd="0" presId="urn:microsoft.com/office/officeart/2005/8/layout/venn1"/>
    <dgm:cxn modelId="{C72F650C-7642-4331-B59A-251BA95DCEF5}" type="presParOf" srcId="{9D239171-278F-4BE6-A33B-C11C637D394D}" destId="{7FD6233C-5FAF-44AF-8EB0-0F081C52A280}" srcOrd="1" destOrd="0" presId="urn:microsoft.com/office/officeart/2005/8/layout/venn1"/>
    <dgm:cxn modelId="{333C2D6F-C9DA-4C70-BF86-CAEA9EE6EBF1}" type="presParOf" srcId="{9D239171-278F-4BE6-A33B-C11C637D394D}" destId="{02BCC004-843C-4427-9B7B-6FC500928784}" srcOrd="2" destOrd="0" presId="urn:microsoft.com/office/officeart/2005/8/layout/venn1"/>
    <dgm:cxn modelId="{F576262F-3525-4885-8A69-C16B44FF483F}" type="presParOf" srcId="{9D239171-278F-4BE6-A33B-C11C637D394D}" destId="{963C0022-3F95-4DA3-84B7-6DAF1B883864}" srcOrd="3" destOrd="0" presId="urn:microsoft.com/office/officeart/2005/8/layout/venn1"/>
    <dgm:cxn modelId="{3FB45D9F-08A2-4325-9A40-F6AEECFD9D01}" type="presParOf" srcId="{9D239171-278F-4BE6-A33B-C11C637D394D}" destId="{A7017BD5-C2B8-464B-8C12-9F6D7F3C5FC0}" srcOrd="4" destOrd="0" presId="urn:microsoft.com/office/officeart/2005/8/layout/venn1"/>
    <dgm:cxn modelId="{521E6647-3579-4E0C-AD21-16746B7DD8C7}" type="presParOf" srcId="{9D239171-278F-4BE6-A33B-C11C637D394D}" destId="{59CC2393-2545-4404-A48B-7C125FE37B7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5" qsCatId="simple" csTypeId="urn:microsoft.com/office/officeart/2005/8/colors/accent2_4" csCatId="accent2" phldr="1"/>
      <dgm:spPr/>
      <dgm:t>
        <a:bodyPr/>
        <a:lstStyle/>
        <a:p>
          <a:endParaRPr lang="ru-RU"/>
        </a:p>
      </dgm:t>
    </dgm:pt>
    <dgm:pt modelId="{D6697977-6FE2-40F5-B910-5DC1316331D7}">
      <dgm:prSet phldrT="[Текст]" custT="1"/>
      <dgm:spPr/>
      <dgm:t>
        <a:bodyPr/>
        <a:lstStyle/>
        <a:p>
          <a:r>
            <a:rPr lang="ru-RU" sz="2000" b="0" dirty="0">
              <a:solidFill>
                <a:srgbClr val="002060"/>
              </a:solidFill>
              <a:latin typeface="Times New Roman" pitchFamily="18" charset="0"/>
              <a:cs typeface="Times New Roman" pitchFamily="18" charset="0"/>
            </a:rPr>
            <a:t>Ремонт муниципального жилищного фонда – 594,0 тыс.руб.</a:t>
          </a:r>
        </a:p>
      </dgm:t>
    </dgm:pt>
    <dgm:pt modelId="{1064911C-9C4C-425D-8F92-03C0E2696F0E}" type="parTrans" cxnId="{1944F1F1-D7F5-4934-95C9-A0DFE8AE7DDB}">
      <dgm:prSet/>
      <dgm:spPr/>
      <dgm:t>
        <a:bodyPr/>
        <a:lstStyle/>
        <a:p>
          <a:endParaRPr lang="ru-RU" sz="1800"/>
        </a:p>
      </dgm:t>
    </dgm:pt>
    <dgm:pt modelId="{D2A63BA7-4DD9-4D81-B59F-0939833470FD}" type="sibTrans" cxnId="{1944F1F1-D7F5-4934-95C9-A0DFE8AE7DDB}">
      <dgm:prSet/>
      <dgm:spPr/>
      <dgm:t>
        <a:bodyPr/>
        <a:lstStyle/>
        <a:p>
          <a:endParaRPr lang="ru-RU" sz="1800"/>
        </a:p>
      </dgm:t>
    </dgm:pt>
    <dgm:pt modelId="{492310E2-6157-4381-BECF-CC65768DE3FD}">
      <dgm:prSet phldrT="[Текст]" custT="1"/>
      <dgm:spPr/>
      <dgm:t>
        <a:bodyPr/>
        <a:lstStyle/>
        <a:p>
          <a:r>
            <a:rPr lang="ru-RU" sz="2000" b="0" dirty="0">
              <a:solidFill>
                <a:srgbClr val="002060"/>
              </a:solidFill>
              <a:latin typeface="Times New Roman" pitchFamily="18" charset="0"/>
              <a:cs typeface="Times New Roman" pitchFamily="18" charset="0"/>
            </a:rPr>
            <a:t>Взносы на капитальный ремонт общего имущества в многоквартирных домах – 1618,2 тыс.руб.</a:t>
          </a:r>
        </a:p>
      </dgm:t>
    </dgm:pt>
    <dgm:pt modelId="{4E092AE0-C6FE-44D3-9EF5-EF10CCF97BD1}" type="parTrans" cxnId="{472CA5BA-782B-4AF0-800A-9C55B0F23CDB}">
      <dgm:prSet/>
      <dgm:spPr/>
      <dgm:t>
        <a:bodyPr/>
        <a:lstStyle/>
        <a:p>
          <a:endParaRPr lang="ru-RU" sz="1800"/>
        </a:p>
      </dgm:t>
    </dgm:pt>
    <dgm:pt modelId="{92D0D89B-3EF1-4536-BB55-89A0E6972FCA}" type="sibTrans" cxnId="{472CA5BA-782B-4AF0-800A-9C55B0F23CDB}">
      <dgm:prSet/>
      <dgm:spPr/>
      <dgm:t>
        <a:bodyPr/>
        <a:lstStyle/>
        <a:p>
          <a:endParaRPr lang="ru-RU" sz="1800"/>
        </a:p>
      </dgm:t>
    </dgm:pt>
    <dgm:pt modelId="{407FB28F-533B-48C2-A389-CA2966509EE6}">
      <dgm:prSet phldrT="[Текст]" custT="1"/>
      <dgm:spPr/>
      <dgm:t>
        <a:bodyPr/>
        <a:lstStyle/>
        <a:p>
          <a:r>
            <a:rPr lang="ru-RU" sz="2000" b="0" dirty="0">
              <a:solidFill>
                <a:srgbClr val="002060"/>
              </a:solidFill>
              <a:latin typeface="Times New Roman" pitchFamily="18" charset="0"/>
              <a:cs typeface="Times New Roman" pitchFamily="18" charset="0"/>
            </a:rPr>
            <a:t>Прочие мероприятия в области жилищного хозяйства– 20,7 тыс.руб.</a:t>
          </a:r>
        </a:p>
      </dgm:t>
    </dgm:pt>
    <dgm:pt modelId="{7E3E858B-29E1-4396-9B01-BADBCDBBBAEE}" type="parTrans" cxnId="{B684BDDE-5882-4A45-AF51-1768CFCE6975}">
      <dgm:prSet/>
      <dgm:spPr/>
      <dgm:t>
        <a:bodyPr/>
        <a:lstStyle/>
        <a:p>
          <a:endParaRPr lang="ru-RU" sz="1800"/>
        </a:p>
      </dgm:t>
    </dgm:pt>
    <dgm:pt modelId="{9FD33B88-3C0E-4747-AC72-1859E7ABEDB5}" type="sibTrans" cxnId="{B684BDDE-5882-4A45-AF51-1768CFCE6975}">
      <dgm:prSet/>
      <dgm:spPr/>
      <dgm:t>
        <a:bodyPr/>
        <a:lstStyle/>
        <a:p>
          <a:endParaRPr lang="ru-RU" sz="1800"/>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3"/>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3"/>
      <dgm:spPr/>
    </dgm:pt>
    <dgm:pt modelId="{9FBE8D94-B585-4A73-B4EF-DD02E90B7C55}" type="pres">
      <dgm:prSet presAssocID="{315699C9-F5A1-4F9E-A9C2-31B6ACCD52EF}" presName="dstNode" presStyleLbl="node1" presStyleIdx="0" presStyleCnt="3"/>
      <dgm:spPr/>
    </dgm:pt>
    <dgm:pt modelId="{BA38E1CD-FD6E-4431-A276-A51AE78A344E}" type="pres">
      <dgm:prSet presAssocID="{D6697977-6FE2-40F5-B910-5DC1316331D7}" presName="text_1" presStyleLbl="node1" presStyleIdx="0" presStyleCnt="3">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3"/>
      <dgm:spPr/>
    </dgm:pt>
    <dgm:pt modelId="{E0F50751-1697-410B-8C2D-A78542C385EA}" type="pres">
      <dgm:prSet presAssocID="{492310E2-6157-4381-BECF-CC65768DE3FD}" presName="text_2" presStyleLbl="node1" presStyleIdx="1" presStyleCnt="3">
        <dgm:presLayoutVars>
          <dgm:bulletEnabled val="1"/>
        </dgm:presLayoutVars>
      </dgm:prSet>
      <dgm:spPr/>
      <dgm:t>
        <a:bodyPr/>
        <a:lstStyle/>
        <a:p>
          <a:endParaRPr lang="ru-RU"/>
        </a:p>
      </dgm:t>
    </dgm:pt>
    <dgm:pt modelId="{E3CE1D10-D3B3-4ED8-9044-21CF49B6E8BF}" type="pres">
      <dgm:prSet presAssocID="{492310E2-6157-4381-BECF-CC65768DE3FD}" presName="accent_2" presStyleCnt="0"/>
      <dgm:spPr/>
    </dgm:pt>
    <dgm:pt modelId="{5342AECB-5CB5-4A08-9CE7-6DD90A890C3E}" type="pres">
      <dgm:prSet presAssocID="{492310E2-6157-4381-BECF-CC65768DE3FD}" presName="accentRepeatNode" presStyleLbl="solidFgAcc1" presStyleIdx="1" presStyleCnt="3"/>
      <dgm:spPr/>
    </dgm:pt>
    <dgm:pt modelId="{1E47D6BA-104C-4C07-BD43-48B29AE90C17}" type="pres">
      <dgm:prSet presAssocID="{407FB28F-533B-48C2-A389-CA2966509EE6}" presName="text_3" presStyleLbl="node1" presStyleIdx="2" presStyleCnt="3">
        <dgm:presLayoutVars>
          <dgm:bulletEnabled val="1"/>
        </dgm:presLayoutVars>
      </dgm:prSet>
      <dgm:spPr/>
      <dgm:t>
        <a:bodyPr/>
        <a:lstStyle/>
        <a:p>
          <a:endParaRPr lang="ru-RU"/>
        </a:p>
      </dgm:t>
    </dgm:pt>
    <dgm:pt modelId="{DF363E0E-B47E-45FD-9771-2E7313354696}" type="pres">
      <dgm:prSet presAssocID="{407FB28F-533B-48C2-A389-CA2966509EE6}" presName="accent_3" presStyleCnt="0"/>
      <dgm:spPr/>
    </dgm:pt>
    <dgm:pt modelId="{4459462F-2D0C-4CCC-8159-1207EE2038C9}" type="pres">
      <dgm:prSet presAssocID="{407FB28F-533B-48C2-A389-CA2966509EE6}" presName="accentRepeatNode" presStyleLbl="solidFgAcc1" presStyleIdx="2" presStyleCnt="3"/>
      <dgm:spPr/>
    </dgm:pt>
  </dgm:ptLst>
  <dgm:cxnLst>
    <dgm:cxn modelId="{1944F1F1-D7F5-4934-95C9-A0DFE8AE7DDB}" srcId="{315699C9-F5A1-4F9E-A9C2-31B6ACCD52EF}" destId="{D6697977-6FE2-40F5-B910-5DC1316331D7}" srcOrd="0" destOrd="0" parTransId="{1064911C-9C4C-425D-8F92-03C0E2696F0E}" sibTransId="{D2A63BA7-4DD9-4D81-B59F-0939833470FD}"/>
    <dgm:cxn modelId="{9FD224D9-BC92-4CFF-B85E-E411666DEFDF}" type="presOf" srcId="{492310E2-6157-4381-BECF-CC65768DE3FD}" destId="{E0F50751-1697-410B-8C2D-A78542C385EA}" srcOrd="0" destOrd="0" presId="urn:microsoft.com/office/officeart/2008/layout/VerticalCurvedList"/>
    <dgm:cxn modelId="{6461D651-08FF-480C-A5DF-3B8ECC2030AA}" type="presOf" srcId="{315699C9-F5A1-4F9E-A9C2-31B6ACCD52EF}" destId="{C1768847-A479-40DD-AB73-04B5AE468FE6}" srcOrd="0" destOrd="0" presId="urn:microsoft.com/office/officeart/2008/layout/VerticalCurvedList"/>
    <dgm:cxn modelId="{F64EA0BB-6D63-4B59-B254-B5643D5421FC}" type="presOf" srcId="{D6697977-6FE2-40F5-B910-5DC1316331D7}" destId="{BA38E1CD-FD6E-4431-A276-A51AE78A344E}" srcOrd="0" destOrd="0" presId="urn:microsoft.com/office/officeart/2008/layout/VerticalCurvedList"/>
    <dgm:cxn modelId="{472CA5BA-782B-4AF0-800A-9C55B0F23CDB}" srcId="{315699C9-F5A1-4F9E-A9C2-31B6ACCD52EF}" destId="{492310E2-6157-4381-BECF-CC65768DE3FD}" srcOrd="1" destOrd="0" parTransId="{4E092AE0-C6FE-44D3-9EF5-EF10CCF97BD1}" sibTransId="{92D0D89B-3EF1-4536-BB55-89A0E6972FCA}"/>
    <dgm:cxn modelId="{4A60B450-1DA7-43DE-9C99-C3EAA26C0D55}" type="presOf" srcId="{D2A63BA7-4DD9-4D81-B59F-0939833470FD}" destId="{19185CE7-8543-41F1-9AE9-6B616CA58444}" srcOrd="0" destOrd="0" presId="urn:microsoft.com/office/officeart/2008/layout/VerticalCurvedList"/>
    <dgm:cxn modelId="{77FDF476-FE0B-477D-93A4-9B1B76C03793}" type="presOf" srcId="{407FB28F-533B-48C2-A389-CA2966509EE6}" destId="{1E47D6BA-104C-4C07-BD43-48B29AE90C17}" srcOrd="0" destOrd="0" presId="urn:microsoft.com/office/officeart/2008/layout/VerticalCurvedList"/>
    <dgm:cxn modelId="{B684BDDE-5882-4A45-AF51-1768CFCE6975}" srcId="{315699C9-F5A1-4F9E-A9C2-31B6ACCD52EF}" destId="{407FB28F-533B-48C2-A389-CA2966509EE6}" srcOrd="2" destOrd="0" parTransId="{7E3E858B-29E1-4396-9B01-BADBCDBBBAEE}" sibTransId="{9FD33B88-3C0E-4747-AC72-1859E7ABEDB5}"/>
    <dgm:cxn modelId="{B8C0B00C-BB2F-4366-AB1A-14BB511CBA8B}" type="presParOf" srcId="{C1768847-A479-40DD-AB73-04B5AE468FE6}" destId="{AF04EB4B-18A0-45FE-9C3B-AE6E82E0FEBD}" srcOrd="0" destOrd="0" presId="urn:microsoft.com/office/officeart/2008/layout/VerticalCurvedList"/>
    <dgm:cxn modelId="{C869E6F2-2C0E-48F0-8309-3333221BD8FF}" type="presParOf" srcId="{AF04EB4B-18A0-45FE-9C3B-AE6E82E0FEBD}" destId="{5C7A0B86-63F1-4C07-BC1A-7C0FB584BB2A}" srcOrd="0" destOrd="0" presId="urn:microsoft.com/office/officeart/2008/layout/VerticalCurvedList"/>
    <dgm:cxn modelId="{57287B60-A776-42D8-A101-9001ABDCEC02}" type="presParOf" srcId="{5C7A0B86-63F1-4C07-BC1A-7C0FB584BB2A}" destId="{3BD598F3-F25A-4F42-BEED-E1D976A31EDD}" srcOrd="0" destOrd="0" presId="urn:microsoft.com/office/officeart/2008/layout/VerticalCurvedList"/>
    <dgm:cxn modelId="{3EECF5A7-769A-4A3E-B0D3-B2F0A559D729}" type="presParOf" srcId="{5C7A0B86-63F1-4C07-BC1A-7C0FB584BB2A}" destId="{19185CE7-8543-41F1-9AE9-6B616CA58444}" srcOrd="1" destOrd="0" presId="urn:microsoft.com/office/officeart/2008/layout/VerticalCurvedList"/>
    <dgm:cxn modelId="{873821AB-5E6E-4F81-86D5-E8CF1C16087F}" type="presParOf" srcId="{5C7A0B86-63F1-4C07-BC1A-7C0FB584BB2A}" destId="{A1481B2D-3761-4797-BEB6-284CA48B147D}" srcOrd="2" destOrd="0" presId="urn:microsoft.com/office/officeart/2008/layout/VerticalCurvedList"/>
    <dgm:cxn modelId="{AFA19460-C2CE-4BF6-AE3B-4E713F446F58}" type="presParOf" srcId="{5C7A0B86-63F1-4C07-BC1A-7C0FB584BB2A}" destId="{9FBE8D94-B585-4A73-B4EF-DD02E90B7C55}" srcOrd="3" destOrd="0" presId="urn:microsoft.com/office/officeart/2008/layout/VerticalCurvedList"/>
    <dgm:cxn modelId="{F5DE2BBC-E16C-4072-8B20-99BD4DBFA19A}" type="presParOf" srcId="{AF04EB4B-18A0-45FE-9C3B-AE6E82E0FEBD}" destId="{BA38E1CD-FD6E-4431-A276-A51AE78A344E}" srcOrd="1" destOrd="0" presId="urn:microsoft.com/office/officeart/2008/layout/VerticalCurvedList"/>
    <dgm:cxn modelId="{5AD63AEA-3187-494F-B1A6-E1A9BF69A4DF}" type="presParOf" srcId="{AF04EB4B-18A0-45FE-9C3B-AE6E82E0FEBD}" destId="{EF2786C8-ED75-425E-A440-8AEC9A31FBD0}" srcOrd="2" destOrd="0" presId="urn:microsoft.com/office/officeart/2008/layout/VerticalCurvedList"/>
    <dgm:cxn modelId="{5F087DA6-1159-48BD-A96A-178D7A7A25E1}" type="presParOf" srcId="{EF2786C8-ED75-425E-A440-8AEC9A31FBD0}" destId="{052F6C1F-EB67-4700-AA9B-912E0BCD417F}" srcOrd="0" destOrd="0" presId="urn:microsoft.com/office/officeart/2008/layout/VerticalCurvedList"/>
    <dgm:cxn modelId="{E5D401AE-DC37-4418-969D-C3E41519D750}" type="presParOf" srcId="{AF04EB4B-18A0-45FE-9C3B-AE6E82E0FEBD}" destId="{E0F50751-1697-410B-8C2D-A78542C385EA}" srcOrd="3" destOrd="0" presId="urn:microsoft.com/office/officeart/2008/layout/VerticalCurvedList"/>
    <dgm:cxn modelId="{429148EA-831D-4DAD-B4AB-91DBAC5F096E}" type="presParOf" srcId="{AF04EB4B-18A0-45FE-9C3B-AE6E82E0FEBD}" destId="{E3CE1D10-D3B3-4ED8-9044-21CF49B6E8BF}" srcOrd="4" destOrd="0" presId="urn:microsoft.com/office/officeart/2008/layout/VerticalCurvedList"/>
    <dgm:cxn modelId="{7801A903-C789-4EA9-A75E-756FD912AFA2}" type="presParOf" srcId="{E3CE1D10-D3B3-4ED8-9044-21CF49B6E8BF}" destId="{5342AECB-5CB5-4A08-9CE7-6DD90A890C3E}" srcOrd="0" destOrd="0" presId="urn:microsoft.com/office/officeart/2008/layout/VerticalCurvedList"/>
    <dgm:cxn modelId="{9C6854A3-B004-4E71-920B-D648219DDE13}" type="presParOf" srcId="{AF04EB4B-18A0-45FE-9C3B-AE6E82E0FEBD}" destId="{1E47D6BA-104C-4C07-BD43-48B29AE90C17}" srcOrd="5" destOrd="0" presId="urn:microsoft.com/office/officeart/2008/layout/VerticalCurvedList"/>
    <dgm:cxn modelId="{F7797DC8-8467-44E1-ADF7-6A8A83962AF5}" type="presParOf" srcId="{AF04EB4B-18A0-45FE-9C3B-AE6E82E0FEBD}" destId="{DF363E0E-B47E-45FD-9771-2E7313354696}" srcOrd="6" destOrd="0" presId="urn:microsoft.com/office/officeart/2008/layout/VerticalCurvedList"/>
    <dgm:cxn modelId="{8E363DA4-5189-4862-8B86-44F853523279}" type="presParOf" srcId="{DF363E0E-B47E-45FD-9771-2E7313354696}" destId="{4459462F-2D0C-4CCC-8159-1207EE2038C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2000" dirty="0">
              <a:solidFill>
                <a:srgbClr val="002060"/>
              </a:solidFill>
              <a:latin typeface="Times New Roman" pitchFamily="18" charset="0"/>
              <a:cs typeface="Times New Roman" pitchFamily="18" charset="0"/>
            </a:rPr>
            <a:t>Техническое обслуживание и ремонт инженерный сетей, находящихся в муниципальной собственности  – 7,9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492310E2-6157-4381-BECF-CC65768DE3FD}">
      <dgm:prSet phldrT="[Текст]" custT="1"/>
      <dgm:spPr/>
      <dgm:t>
        <a:bodyPr/>
        <a:lstStyle/>
        <a:p>
          <a:r>
            <a:rPr lang="ru-RU" sz="2000" dirty="0">
              <a:solidFill>
                <a:srgbClr val="002060"/>
              </a:solidFill>
              <a:latin typeface="Times New Roman" pitchFamily="18" charset="0"/>
              <a:cs typeface="Times New Roman" pitchFamily="18" charset="0"/>
            </a:rPr>
            <a:t>Ремонт, очистка и исследование воды шахтных колодцев– 264,4 тыс.руб.</a:t>
          </a:r>
        </a:p>
      </dgm:t>
    </dgm:pt>
    <dgm:pt modelId="{4E092AE0-C6FE-44D3-9EF5-EF10CCF97BD1}" type="parTrans" cxnId="{472CA5BA-782B-4AF0-800A-9C55B0F23CDB}">
      <dgm:prSet/>
      <dgm:spPr/>
      <dgm:t>
        <a:bodyPr/>
        <a:lstStyle/>
        <a:p>
          <a:endParaRPr lang="ru-RU" sz="1800">
            <a:solidFill>
              <a:srgbClr val="002060"/>
            </a:solidFill>
          </a:endParaRPr>
        </a:p>
      </dgm:t>
    </dgm:pt>
    <dgm:pt modelId="{92D0D89B-3EF1-4536-BB55-89A0E6972FCA}" type="sibTrans" cxnId="{472CA5BA-782B-4AF0-800A-9C55B0F23CDB}">
      <dgm:prSet/>
      <dgm:spPr/>
      <dgm:t>
        <a:bodyPr/>
        <a:lstStyle/>
        <a:p>
          <a:endParaRPr lang="ru-RU" sz="1800">
            <a:solidFill>
              <a:srgbClr val="002060"/>
            </a:solidFill>
          </a:endParaRPr>
        </a:p>
      </dgm:t>
    </dgm:pt>
    <dgm:pt modelId="{D1975AAD-FDB2-4E6F-AE2A-4B2F4702BD58}">
      <dgm:prSet phldrT="[Текст]" custT="1"/>
      <dgm:spPr/>
      <dgm:t>
        <a:bodyPr/>
        <a:lstStyle/>
        <a:p>
          <a:r>
            <a:rPr lang="ru-RU" sz="2000" dirty="0">
              <a:solidFill>
                <a:srgbClr val="002060"/>
              </a:solidFill>
              <a:latin typeface="Times New Roman" pitchFamily="18" charset="0"/>
              <a:cs typeface="Times New Roman" pitchFamily="18" charset="0"/>
            </a:rPr>
            <a:t>Теплоизоляция теплосети  с.Октябрьский – 70,0 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407FB28F-533B-48C2-A389-CA2966509EE6}">
      <dgm:prSet phldrT="[Текст]" custT="1"/>
      <dgm:spPr/>
      <dgm:t>
        <a:bodyPr/>
        <a:lstStyle/>
        <a:p>
          <a:r>
            <a:rPr lang="ru-RU" sz="2000" dirty="0">
              <a:solidFill>
                <a:srgbClr val="002060"/>
              </a:solidFill>
              <a:latin typeface="Times New Roman" pitchFamily="18" charset="0"/>
              <a:cs typeface="Times New Roman" pitchFamily="18" charset="0"/>
            </a:rPr>
            <a:t>Прочие мероприятия в области коммунального хозяйства –14,1 тыс.руб.</a:t>
          </a:r>
        </a:p>
      </dgm:t>
    </dgm:pt>
    <dgm:pt modelId="{7E3E858B-29E1-4396-9B01-BADBCDBBBAEE}" type="parTrans" cxnId="{B684BDDE-5882-4A45-AF51-1768CFCE6975}">
      <dgm:prSet/>
      <dgm:spPr/>
      <dgm:t>
        <a:bodyPr/>
        <a:lstStyle/>
        <a:p>
          <a:endParaRPr lang="ru-RU" sz="1800">
            <a:solidFill>
              <a:srgbClr val="002060"/>
            </a:solidFill>
          </a:endParaRPr>
        </a:p>
      </dgm:t>
    </dgm:pt>
    <dgm:pt modelId="{9FD33B88-3C0E-4747-AC72-1859E7ABEDB5}" type="sibTrans" cxnId="{B684BDDE-5882-4A45-AF51-1768CFCE6975}">
      <dgm:prSet/>
      <dgm:spPr/>
      <dgm:t>
        <a:bodyPr/>
        <a:lstStyle/>
        <a:p>
          <a:endParaRPr lang="ru-RU" sz="1800">
            <a:solidFill>
              <a:srgbClr val="002060"/>
            </a:solidFill>
          </a:endParaRPr>
        </a:p>
      </dgm:t>
    </dgm:pt>
    <dgm:pt modelId="{F7CF9570-15A0-432E-BA1C-C44BAEC6F0EE}">
      <dgm:prSet phldrT="[Текст]" custT="1"/>
      <dgm:spPr/>
      <dgm:t>
        <a:bodyPr/>
        <a:lstStyle/>
        <a:p>
          <a:r>
            <a:rPr lang="ru-RU" sz="2000" dirty="0">
              <a:solidFill>
                <a:srgbClr val="002060"/>
              </a:solidFill>
              <a:latin typeface="Times New Roman" pitchFamily="18" charset="0"/>
              <a:cs typeface="Times New Roman" pitchFamily="18" charset="0"/>
            </a:rPr>
            <a:t>Замена приборов учета в муниципальных квартирах – 42,6 тыс.руб.</a:t>
          </a:r>
        </a:p>
      </dgm:t>
    </dgm:pt>
    <dgm:pt modelId="{4C1D0133-D106-4D9B-854F-9B1167004CEE}" type="parTrans" cxnId="{3F2A64EA-0ED7-4B56-BFC9-0AEF0F55422B}">
      <dgm:prSet/>
      <dgm:spPr/>
      <dgm:t>
        <a:bodyPr/>
        <a:lstStyle/>
        <a:p>
          <a:endParaRPr lang="ru-RU"/>
        </a:p>
      </dgm:t>
    </dgm:pt>
    <dgm:pt modelId="{939562A1-6D68-4EAE-9D7F-136443C48B87}" type="sibTrans" cxnId="{3F2A64EA-0ED7-4B56-BFC9-0AEF0F55422B}">
      <dgm:prSet/>
      <dgm:spPr/>
      <dgm:t>
        <a:bodyPr/>
        <a:lstStyle/>
        <a:p>
          <a:endParaRPr lang="ru-RU"/>
        </a:p>
      </dgm:t>
    </dgm:pt>
    <dgm:pt modelId="{6AEC7F7D-4B9E-4F27-80A5-3A5AD3D7EBED}">
      <dgm:prSet custT="1"/>
      <dgm:spPr>
        <a:solidFill>
          <a:schemeClr val="accent2">
            <a:lumMod val="20000"/>
            <a:lumOff val="80000"/>
          </a:schemeClr>
        </a:solidFill>
        <a:ln>
          <a:solidFill>
            <a:schemeClr val="accent3">
              <a:lumMod val="60000"/>
              <a:lumOff val="40000"/>
            </a:schemeClr>
          </a:solidFill>
        </a:ln>
      </dgm:spPr>
      <dgm:t>
        <a:bodyPr/>
        <a:lstStyle/>
        <a:p>
          <a:r>
            <a:rPr lang="ru-RU" sz="2000" dirty="0">
              <a:solidFill>
                <a:srgbClr val="002060"/>
              </a:solidFill>
              <a:latin typeface="Times New Roman" panose="02020603050405020304" pitchFamily="18" charset="0"/>
              <a:cs typeface="Times New Roman" panose="02020603050405020304" pitchFamily="18" charset="0"/>
            </a:rPr>
            <a:t>Разработка проектной документации на строительство объектов инфраструктуры к промышленной площадке в </a:t>
          </a:r>
          <a:r>
            <a:rPr lang="ru-RU" sz="2000" dirty="0" err="1">
              <a:solidFill>
                <a:srgbClr val="002060"/>
              </a:solidFill>
              <a:latin typeface="Times New Roman" panose="02020603050405020304" pitchFamily="18" charset="0"/>
              <a:cs typeface="Times New Roman" panose="02020603050405020304" pitchFamily="18" charset="0"/>
            </a:rPr>
            <a:t>г.Наволоки</a:t>
          </a:r>
          <a:r>
            <a:rPr lang="ru-RU" sz="2000" dirty="0">
              <a:solidFill>
                <a:srgbClr val="002060"/>
              </a:solidFill>
              <a:latin typeface="Times New Roman" panose="02020603050405020304" pitchFamily="18" charset="0"/>
              <a:cs typeface="Times New Roman" panose="02020603050405020304" pitchFamily="18" charset="0"/>
            </a:rPr>
            <a:t> – 10500,0 </a:t>
          </a:r>
          <a:r>
            <a:rPr lang="ru-RU" sz="2000" dirty="0" err="1">
              <a:solidFill>
                <a:srgbClr val="002060"/>
              </a:solidFill>
              <a:latin typeface="Times New Roman" panose="02020603050405020304" pitchFamily="18" charset="0"/>
              <a:cs typeface="Times New Roman" panose="02020603050405020304" pitchFamily="18" charset="0"/>
            </a:rPr>
            <a:t>тыс.руб</a:t>
          </a:r>
          <a:r>
            <a:rPr lang="ru-RU" sz="2000" dirty="0">
              <a:solidFill>
                <a:srgbClr val="002060"/>
              </a:solidFill>
              <a:latin typeface="Times New Roman" panose="02020603050405020304" pitchFamily="18" charset="0"/>
              <a:cs typeface="Times New Roman" panose="02020603050405020304" pitchFamily="18" charset="0"/>
            </a:rPr>
            <a:t>.</a:t>
          </a:r>
        </a:p>
      </dgm:t>
    </dgm:pt>
    <dgm:pt modelId="{799AE129-34AB-4E62-8B01-282C6D35E06B}" type="parTrans" cxnId="{D698CF90-6C46-4706-B4D8-FAD714CC870A}">
      <dgm:prSet/>
      <dgm:spPr/>
      <dgm:t>
        <a:bodyPr/>
        <a:lstStyle/>
        <a:p>
          <a:endParaRPr lang="ru-RU"/>
        </a:p>
      </dgm:t>
    </dgm:pt>
    <dgm:pt modelId="{938001FF-6A68-487B-B95A-82F8808DE0EC}" type="sibTrans" cxnId="{D698CF90-6C46-4706-B4D8-FAD714CC870A}">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6"/>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6"/>
      <dgm:spPr/>
    </dgm:pt>
    <dgm:pt modelId="{9FBE8D94-B585-4A73-B4EF-DD02E90B7C55}" type="pres">
      <dgm:prSet presAssocID="{315699C9-F5A1-4F9E-A9C2-31B6ACCD52EF}" presName="dstNode" presStyleLbl="node1" presStyleIdx="0" presStyleCnt="6"/>
      <dgm:spPr/>
    </dgm:pt>
    <dgm:pt modelId="{4AD34FEB-3FF6-44D9-8B51-AAA3BAA7CEA3}" type="pres">
      <dgm:prSet presAssocID="{F7CF9570-15A0-432E-BA1C-C44BAEC6F0EE}" presName="text_1" presStyleLbl="node1" presStyleIdx="0" presStyleCnt="6">
        <dgm:presLayoutVars>
          <dgm:bulletEnabled val="1"/>
        </dgm:presLayoutVars>
      </dgm:prSet>
      <dgm:spPr/>
      <dgm:t>
        <a:bodyPr/>
        <a:lstStyle/>
        <a:p>
          <a:endParaRPr lang="ru-RU"/>
        </a:p>
      </dgm:t>
    </dgm:pt>
    <dgm:pt modelId="{DC9CF90E-24D7-4D5A-82E4-75A516ED01B6}" type="pres">
      <dgm:prSet presAssocID="{F7CF9570-15A0-432E-BA1C-C44BAEC6F0EE}" presName="accent_1" presStyleCnt="0"/>
      <dgm:spPr/>
    </dgm:pt>
    <dgm:pt modelId="{9C2A1EED-BD66-4FF9-ADB9-120040CA6AEB}" type="pres">
      <dgm:prSet presAssocID="{F7CF9570-15A0-432E-BA1C-C44BAEC6F0EE}" presName="accentRepeatNode" presStyleLbl="solidFgAcc1" presStyleIdx="0" presStyleCnt="6"/>
      <dgm:spPr/>
    </dgm:pt>
    <dgm:pt modelId="{566672B8-74E6-4B09-B611-8454CD98D12C}" type="pres">
      <dgm:prSet presAssocID="{D6697977-6FE2-40F5-B910-5DC1316331D7}" presName="text_2" presStyleLbl="node1" presStyleIdx="1" presStyleCnt="6">
        <dgm:presLayoutVars>
          <dgm:bulletEnabled val="1"/>
        </dgm:presLayoutVars>
      </dgm:prSet>
      <dgm:spPr/>
      <dgm:t>
        <a:bodyPr/>
        <a:lstStyle/>
        <a:p>
          <a:endParaRPr lang="ru-RU"/>
        </a:p>
      </dgm:t>
    </dgm:pt>
    <dgm:pt modelId="{1370DE04-2BA7-4349-A3E0-EE3660957EEE}" type="pres">
      <dgm:prSet presAssocID="{D6697977-6FE2-40F5-B910-5DC1316331D7}" presName="accent_2" presStyleCnt="0"/>
      <dgm:spPr/>
    </dgm:pt>
    <dgm:pt modelId="{052F6C1F-EB67-4700-AA9B-912E0BCD417F}" type="pres">
      <dgm:prSet presAssocID="{D6697977-6FE2-40F5-B910-5DC1316331D7}" presName="accentRepeatNode" presStyleLbl="solidFgAcc1" presStyleIdx="1" presStyleCnt="6"/>
      <dgm:spPr/>
    </dgm:pt>
    <dgm:pt modelId="{207E39B2-55DE-4186-9DA9-B224EC9F6D4E}" type="pres">
      <dgm:prSet presAssocID="{492310E2-6157-4381-BECF-CC65768DE3FD}" presName="text_3" presStyleLbl="node1" presStyleIdx="2" presStyleCnt="6">
        <dgm:presLayoutVars>
          <dgm:bulletEnabled val="1"/>
        </dgm:presLayoutVars>
      </dgm:prSet>
      <dgm:spPr/>
      <dgm:t>
        <a:bodyPr/>
        <a:lstStyle/>
        <a:p>
          <a:endParaRPr lang="ru-RU"/>
        </a:p>
      </dgm:t>
    </dgm:pt>
    <dgm:pt modelId="{97DC8080-F1C1-46F7-A3C5-F89DD60BACDA}" type="pres">
      <dgm:prSet presAssocID="{492310E2-6157-4381-BECF-CC65768DE3FD}" presName="accent_3" presStyleCnt="0"/>
      <dgm:spPr/>
    </dgm:pt>
    <dgm:pt modelId="{5342AECB-5CB5-4A08-9CE7-6DD90A890C3E}" type="pres">
      <dgm:prSet presAssocID="{492310E2-6157-4381-BECF-CC65768DE3FD}" presName="accentRepeatNode" presStyleLbl="solidFgAcc1" presStyleIdx="2" presStyleCnt="6"/>
      <dgm:spPr/>
    </dgm:pt>
    <dgm:pt modelId="{18E7ECB1-BB5C-43B2-BDAD-626E8EC6F05B}" type="pres">
      <dgm:prSet presAssocID="{D1975AAD-FDB2-4E6F-AE2A-4B2F4702BD58}" presName="text_4" presStyleLbl="node1" presStyleIdx="3" presStyleCnt="6">
        <dgm:presLayoutVars>
          <dgm:bulletEnabled val="1"/>
        </dgm:presLayoutVars>
      </dgm:prSet>
      <dgm:spPr/>
      <dgm:t>
        <a:bodyPr/>
        <a:lstStyle/>
        <a:p>
          <a:endParaRPr lang="ru-RU"/>
        </a:p>
      </dgm:t>
    </dgm:pt>
    <dgm:pt modelId="{92902416-D1F8-4F5F-AABB-BC957AC7765C}" type="pres">
      <dgm:prSet presAssocID="{D1975AAD-FDB2-4E6F-AE2A-4B2F4702BD58}" presName="accent_4" presStyleCnt="0"/>
      <dgm:spPr/>
    </dgm:pt>
    <dgm:pt modelId="{1700BC00-DC0E-4C9B-BC51-5F75907F6CED}" type="pres">
      <dgm:prSet presAssocID="{D1975AAD-FDB2-4E6F-AE2A-4B2F4702BD58}" presName="accentRepeatNode" presStyleLbl="solidFgAcc1" presStyleIdx="3" presStyleCnt="6"/>
      <dgm:spPr/>
    </dgm:pt>
    <dgm:pt modelId="{72781F74-BEAB-422F-9E7E-DF0ED4CF7DF9}" type="pres">
      <dgm:prSet presAssocID="{407FB28F-533B-48C2-A389-CA2966509EE6}" presName="text_5" presStyleLbl="node1" presStyleIdx="4" presStyleCnt="6">
        <dgm:presLayoutVars>
          <dgm:bulletEnabled val="1"/>
        </dgm:presLayoutVars>
      </dgm:prSet>
      <dgm:spPr/>
      <dgm:t>
        <a:bodyPr/>
        <a:lstStyle/>
        <a:p>
          <a:endParaRPr lang="ru-RU"/>
        </a:p>
      </dgm:t>
    </dgm:pt>
    <dgm:pt modelId="{5A107B92-AC1E-43BD-B6FF-4CC033EC24EB}" type="pres">
      <dgm:prSet presAssocID="{407FB28F-533B-48C2-A389-CA2966509EE6}" presName="accent_5" presStyleCnt="0"/>
      <dgm:spPr/>
    </dgm:pt>
    <dgm:pt modelId="{4459462F-2D0C-4CCC-8159-1207EE2038C9}" type="pres">
      <dgm:prSet presAssocID="{407FB28F-533B-48C2-A389-CA2966509EE6}" presName="accentRepeatNode" presStyleLbl="solidFgAcc1" presStyleIdx="4" presStyleCnt="6"/>
      <dgm:spPr/>
    </dgm:pt>
    <dgm:pt modelId="{3011FCA6-14ED-4387-814D-D3D5B6309C05}" type="pres">
      <dgm:prSet presAssocID="{6AEC7F7D-4B9E-4F27-80A5-3A5AD3D7EBED}" presName="text_6" presStyleLbl="node1" presStyleIdx="5" presStyleCnt="6" custScaleY="103940" custLinFactNeighborX="8719" custLinFactNeighborY="4871">
        <dgm:presLayoutVars>
          <dgm:bulletEnabled val="1"/>
        </dgm:presLayoutVars>
      </dgm:prSet>
      <dgm:spPr/>
      <dgm:t>
        <a:bodyPr/>
        <a:lstStyle/>
        <a:p>
          <a:endParaRPr lang="ru-RU"/>
        </a:p>
      </dgm:t>
    </dgm:pt>
    <dgm:pt modelId="{3A2EFE59-2F92-4F4B-9A62-E0712357C951}" type="pres">
      <dgm:prSet presAssocID="{6AEC7F7D-4B9E-4F27-80A5-3A5AD3D7EBED}" presName="accent_6" presStyleCnt="0"/>
      <dgm:spPr/>
    </dgm:pt>
    <dgm:pt modelId="{78DD7DD7-FDD2-4781-AD67-9520D6AA8D38}" type="pres">
      <dgm:prSet presAssocID="{6AEC7F7D-4B9E-4F27-80A5-3A5AD3D7EBED}" presName="accentRepeatNode" presStyleLbl="solidFgAcc1" presStyleIdx="5" presStyleCnt="6" custLinFactNeighborX="-1766" custLinFactNeighborY="-4527"/>
      <dgm:spPr/>
    </dgm:pt>
  </dgm:ptLst>
  <dgm:cxnLst>
    <dgm:cxn modelId="{36C182BC-DFDB-4116-BF99-21D3F773DF60}" type="presOf" srcId="{492310E2-6157-4381-BECF-CC65768DE3FD}" destId="{207E39B2-55DE-4186-9DA9-B224EC9F6D4E}" srcOrd="0" destOrd="0" presId="urn:microsoft.com/office/officeart/2008/layout/VerticalCurvedList"/>
    <dgm:cxn modelId="{B684BDDE-5882-4A45-AF51-1768CFCE6975}" srcId="{315699C9-F5A1-4F9E-A9C2-31B6ACCD52EF}" destId="{407FB28F-533B-48C2-A389-CA2966509EE6}" srcOrd="4" destOrd="0" parTransId="{7E3E858B-29E1-4396-9B01-BADBCDBBBAEE}" sibTransId="{9FD33B88-3C0E-4747-AC72-1859E7ABEDB5}"/>
    <dgm:cxn modelId="{D698CF90-6C46-4706-B4D8-FAD714CC870A}" srcId="{315699C9-F5A1-4F9E-A9C2-31B6ACCD52EF}" destId="{6AEC7F7D-4B9E-4F27-80A5-3A5AD3D7EBED}" srcOrd="5" destOrd="0" parTransId="{799AE129-34AB-4E62-8B01-282C6D35E06B}" sibTransId="{938001FF-6A68-487B-B95A-82F8808DE0EC}"/>
    <dgm:cxn modelId="{1944F1F1-D7F5-4934-95C9-A0DFE8AE7DDB}" srcId="{315699C9-F5A1-4F9E-A9C2-31B6ACCD52EF}" destId="{D6697977-6FE2-40F5-B910-5DC1316331D7}" srcOrd="1" destOrd="0" parTransId="{1064911C-9C4C-425D-8F92-03C0E2696F0E}" sibTransId="{D2A63BA7-4DD9-4D81-B59F-0939833470FD}"/>
    <dgm:cxn modelId="{CD26C674-034C-4DAF-8BC1-952B7AD27441}" type="presOf" srcId="{D6697977-6FE2-40F5-B910-5DC1316331D7}" destId="{566672B8-74E6-4B09-B611-8454CD98D12C}" srcOrd="0" destOrd="0" presId="urn:microsoft.com/office/officeart/2008/layout/VerticalCurvedList"/>
    <dgm:cxn modelId="{052E1106-5EF1-4FA4-B7E7-4FADBD5FC788}" type="presOf" srcId="{315699C9-F5A1-4F9E-A9C2-31B6ACCD52EF}" destId="{C1768847-A479-40DD-AB73-04B5AE468FE6}" srcOrd="0" destOrd="0" presId="urn:microsoft.com/office/officeart/2008/layout/VerticalCurvedList"/>
    <dgm:cxn modelId="{472CA5BA-782B-4AF0-800A-9C55B0F23CDB}" srcId="{315699C9-F5A1-4F9E-A9C2-31B6ACCD52EF}" destId="{492310E2-6157-4381-BECF-CC65768DE3FD}" srcOrd="2" destOrd="0" parTransId="{4E092AE0-C6FE-44D3-9EF5-EF10CCF97BD1}" sibTransId="{92D0D89B-3EF1-4536-BB55-89A0E6972FCA}"/>
    <dgm:cxn modelId="{1296F082-56B4-4DCD-89AA-C94704C5D4EB}" type="presOf" srcId="{D1975AAD-FDB2-4E6F-AE2A-4B2F4702BD58}" destId="{18E7ECB1-BB5C-43B2-BDAD-626E8EC6F05B}" srcOrd="0" destOrd="0" presId="urn:microsoft.com/office/officeart/2008/layout/VerticalCurvedList"/>
    <dgm:cxn modelId="{52D396EF-2625-4448-B18F-EBDFA4CBB86F}" type="presOf" srcId="{6AEC7F7D-4B9E-4F27-80A5-3A5AD3D7EBED}" destId="{3011FCA6-14ED-4387-814D-D3D5B6309C05}" srcOrd="0" destOrd="0" presId="urn:microsoft.com/office/officeart/2008/layout/VerticalCurvedList"/>
    <dgm:cxn modelId="{3F2A64EA-0ED7-4B56-BFC9-0AEF0F55422B}" srcId="{315699C9-F5A1-4F9E-A9C2-31B6ACCD52EF}" destId="{F7CF9570-15A0-432E-BA1C-C44BAEC6F0EE}" srcOrd="0" destOrd="0" parTransId="{4C1D0133-D106-4D9B-854F-9B1167004CEE}" sibTransId="{939562A1-6D68-4EAE-9D7F-136443C48B87}"/>
    <dgm:cxn modelId="{14012E3E-97A9-46E1-8FDC-45A8B9C27677}" type="presOf" srcId="{939562A1-6D68-4EAE-9D7F-136443C48B87}" destId="{19185CE7-8543-41F1-9AE9-6B616CA58444}" srcOrd="0" destOrd="0" presId="urn:microsoft.com/office/officeart/2008/layout/VerticalCurvedList"/>
    <dgm:cxn modelId="{4058C186-65C9-4B9E-B850-A10915981040}" srcId="{315699C9-F5A1-4F9E-A9C2-31B6ACCD52EF}" destId="{D1975AAD-FDB2-4E6F-AE2A-4B2F4702BD58}" srcOrd="3" destOrd="0" parTransId="{B2131C15-CCBA-4A35-883D-C4825C6F89AA}" sibTransId="{C1D35FD1-F35F-4AF7-9CD3-10C9694ED40D}"/>
    <dgm:cxn modelId="{B51532ED-25CD-4EBF-A8BC-08098F710F66}" type="presOf" srcId="{407FB28F-533B-48C2-A389-CA2966509EE6}" destId="{72781F74-BEAB-422F-9E7E-DF0ED4CF7DF9}" srcOrd="0" destOrd="0" presId="urn:microsoft.com/office/officeart/2008/layout/VerticalCurvedList"/>
    <dgm:cxn modelId="{B1EEBEA2-D59A-498C-AE69-4E32F75C4022}" type="presOf" srcId="{F7CF9570-15A0-432E-BA1C-C44BAEC6F0EE}" destId="{4AD34FEB-3FF6-44D9-8B51-AAA3BAA7CEA3}" srcOrd="0" destOrd="0" presId="urn:microsoft.com/office/officeart/2008/layout/VerticalCurvedList"/>
    <dgm:cxn modelId="{D56BCC24-F1B4-4B4E-91AE-075F0521EA2E}" type="presParOf" srcId="{C1768847-A479-40DD-AB73-04B5AE468FE6}" destId="{AF04EB4B-18A0-45FE-9C3B-AE6E82E0FEBD}" srcOrd="0" destOrd="0" presId="urn:microsoft.com/office/officeart/2008/layout/VerticalCurvedList"/>
    <dgm:cxn modelId="{8C50205A-10E9-48F5-A451-960F4E3E1577}" type="presParOf" srcId="{AF04EB4B-18A0-45FE-9C3B-AE6E82E0FEBD}" destId="{5C7A0B86-63F1-4C07-BC1A-7C0FB584BB2A}" srcOrd="0" destOrd="0" presId="urn:microsoft.com/office/officeart/2008/layout/VerticalCurvedList"/>
    <dgm:cxn modelId="{070B7AB8-4594-4198-8BCF-F7A0FB480A10}" type="presParOf" srcId="{5C7A0B86-63F1-4C07-BC1A-7C0FB584BB2A}" destId="{3BD598F3-F25A-4F42-BEED-E1D976A31EDD}" srcOrd="0" destOrd="0" presId="urn:microsoft.com/office/officeart/2008/layout/VerticalCurvedList"/>
    <dgm:cxn modelId="{9948D770-48C7-48E3-A63A-6942BD724DCB}" type="presParOf" srcId="{5C7A0B86-63F1-4C07-BC1A-7C0FB584BB2A}" destId="{19185CE7-8543-41F1-9AE9-6B616CA58444}" srcOrd="1" destOrd="0" presId="urn:microsoft.com/office/officeart/2008/layout/VerticalCurvedList"/>
    <dgm:cxn modelId="{B90CD38D-B7F9-4F59-886A-13CD39904717}" type="presParOf" srcId="{5C7A0B86-63F1-4C07-BC1A-7C0FB584BB2A}" destId="{A1481B2D-3761-4797-BEB6-284CA48B147D}" srcOrd="2" destOrd="0" presId="urn:microsoft.com/office/officeart/2008/layout/VerticalCurvedList"/>
    <dgm:cxn modelId="{6F416422-FA03-4720-BB70-008705B76CE5}" type="presParOf" srcId="{5C7A0B86-63F1-4C07-BC1A-7C0FB584BB2A}" destId="{9FBE8D94-B585-4A73-B4EF-DD02E90B7C55}" srcOrd="3" destOrd="0" presId="urn:microsoft.com/office/officeart/2008/layout/VerticalCurvedList"/>
    <dgm:cxn modelId="{B8DB1963-54D7-4E8A-A8DB-1D776C9A5D66}" type="presParOf" srcId="{AF04EB4B-18A0-45FE-9C3B-AE6E82E0FEBD}" destId="{4AD34FEB-3FF6-44D9-8B51-AAA3BAA7CEA3}" srcOrd="1" destOrd="0" presId="urn:microsoft.com/office/officeart/2008/layout/VerticalCurvedList"/>
    <dgm:cxn modelId="{5A0499EA-5091-4FAA-A224-6402D04C84BB}" type="presParOf" srcId="{AF04EB4B-18A0-45FE-9C3B-AE6E82E0FEBD}" destId="{DC9CF90E-24D7-4D5A-82E4-75A516ED01B6}" srcOrd="2" destOrd="0" presId="urn:microsoft.com/office/officeart/2008/layout/VerticalCurvedList"/>
    <dgm:cxn modelId="{13B1CC29-FAD2-4BD2-98E6-A688D549302A}" type="presParOf" srcId="{DC9CF90E-24D7-4D5A-82E4-75A516ED01B6}" destId="{9C2A1EED-BD66-4FF9-ADB9-120040CA6AEB}" srcOrd="0" destOrd="0" presId="urn:microsoft.com/office/officeart/2008/layout/VerticalCurvedList"/>
    <dgm:cxn modelId="{5E6C47E7-9EDE-4E1B-8799-82308D4330D0}" type="presParOf" srcId="{AF04EB4B-18A0-45FE-9C3B-AE6E82E0FEBD}" destId="{566672B8-74E6-4B09-B611-8454CD98D12C}" srcOrd="3" destOrd="0" presId="urn:microsoft.com/office/officeart/2008/layout/VerticalCurvedList"/>
    <dgm:cxn modelId="{0820E0AE-8557-46CF-8972-90696CF5BD10}" type="presParOf" srcId="{AF04EB4B-18A0-45FE-9C3B-AE6E82E0FEBD}" destId="{1370DE04-2BA7-4349-A3E0-EE3660957EEE}" srcOrd="4" destOrd="0" presId="urn:microsoft.com/office/officeart/2008/layout/VerticalCurvedList"/>
    <dgm:cxn modelId="{7BF15895-EEF2-4188-A159-6F54AD36C29A}" type="presParOf" srcId="{1370DE04-2BA7-4349-A3E0-EE3660957EEE}" destId="{052F6C1F-EB67-4700-AA9B-912E0BCD417F}" srcOrd="0" destOrd="0" presId="urn:microsoft.com/office/officeart/2008/layout/VerticalCurvedList"/>
    <dgm:cxn modelId="{91A51D04-AA9B-45DF-ABC3-65D7029A5163}" type="presParOf" srcId="{AF04EB4B-18A0-45FE-9C3B-AE6E82E0FEBD}" destId="{207E39B2-55DE-4186-9DA9-B224EC9F6D4E}" srcOrd="5" destOrd="0" presId="urn:microsoft.com/office/officeart/2008/layout/VerticalCurvedList"/>
    <dgm:cxn modelId="{99ED9980-6098-4FAA-9AB8-FE15569E320D}" type="presParOf" srcId="{AF04EB4B-18A0-45FE-9C3B-AE6E82E0FEBD}" destId="{97DC8080-F1C1-46F7-A3C5-F89DD60BACDA}" srcOrd="6" destOrd="0" presId="urn:microsoft.com/office/officeart/2008/layout/VerticalCurvedList"/>
    <dgm:cxn modelId="{BFBD4580-0242-413A-99FE-CDABC3D58D32}" type="presParOf" srcId="{97DC8080-F1C1-46F7-A3C5-F89DD60BACDA}" destId="{5342AECB-5CB5-4A08-9CE7-6DD90A890C3E}" srcOrd="0" destOrd="0" presId="urn:microsoft.com/office/officeart/2008/layout/VerticalCurvedList"/>
    <dgm:cxn modelId="{1B0D047A-D754-4B04-8971-D225C986AED3}" type="presParOf" srcId="{AF04EB4B-18A0-45FE-9C3B-AE6E82E0FEBD}" destId="{18E7ECB1-BB5C-43B2-BDAD-626E8EC6F05B}" srcOrd="7" destOrd="0" presId="urn:microsoft.com/office/officeart/2008/layout/VerticalCurvedList"/>
    <dgm:cxn modelId="{DFCA99C1-386B-414E-A446-0A76708DB2D9}" type="presParOf" srcId="{AF04EB4B-18A0-45FE-9C3B-AE6E82E0FEBD}" destId="{92902416-D1F8-4F5F-AABB-BC957AC7765C}" srcOrd="8" destOrd="0" presId="urn:microsoft.com/office/officeart/2008/layout/VerticalCurvedList"/>
    <dgm:cxn modelId="{6F239E44-9456-4C75-AF11-022C83BBE812}" type="presParOf" srcId="{92902416-D1F8-4F5F-AABB-BC957AC7765C}" destId="{1700BC00-DC0E-4C9B-BC51-5F75907F6CED}" srcOrd="0" destOrd="0" presId="urn:microsoft.com/office/officeart/2008/layout/VerticalCurvedList"/>
    <dgm:cxn modelId="{11787ADA-37D0-4D30-B6F9-DE3187AFA2F5}" type="presParOf" srcId="{AF04EB4B-18A0-45FE-9C3B-AE6E82E0FEBD}" destId="{72781F74-BEAB-422F-9E7E-DF0ED4CF7DF9}" srcOrd="9" destOrd="0" presId="urn:microsoft.com/office/officeart/2008/layout/VerticalCurvedList"/>
    <dgm:cxn modelId="{D22E3646-B7FB-4FFE-83B2-04BC96ABADF4}" type="presParOf" srcId="{AF04EB4B-18A0-45FE-9C3B-AE6E82E0FEBD}" destId="{5A107B92-AC1E-43BD-B6FF-4CC033EC24EB}" srcOrd="10" destOrd="0" presId="urn:microsoft.com/office/officeart/2008/layout/VerticalCurvedList"/>
    <dgm:cxn modelId="{2CDDB0FC-A0AA-4FD6-885E-FE5898C3394E}" type="presParOf" srcId="{5A107B92-AC1E-43BD-B6FF-4CC033EC24EB}" destId="{4459462F-2D0C-4CCC-8159-1207EE2038C9}" srcOrd="0" destOrd="0" presId="urn:microsoft.com/office/officeart/2008/layout/VerticalCurvedList"/>
    <dgm:cxn modelId="{66655F16-6415-4854-A680-9DB7F6302EF1}" type="presParOf" srcId="{AF04EB4B-18A0-45FE-9C3B-AE6E82E0FEBD}" destId="{3011FCA6-14ED-4387-814D-D3D5B6309C05}" srcOrd="11" destOrd="0" presId="urn:microsoft.com/office/officeart/2008/layout/VerticalCurvedList"/>
    <dgm:cxn modelId="{622C40FB-DE18-4346-9157-413A3BAAD42B}" type="presParOf" srcId="{AF04EB4B-18A0-45FE-9C3B-AE6E82E0FEBD}" destId="{3A2EFE59-2F92-4F4B-9A62-E0712357C951}" srcOrd="12" destOrd="0" presId="urn:microsoft.com/office/officeart/2008/layout/VerticalCurvedList"/>
    <dgm:cxn modelId="{9815F512-6830-4814-BE9C-06B31F1738F4}" type="presParOf" srcId="{3A2EFE59-2F92-4F4B-9A62-E0712357C951}" destId="{78DD7DD7-FDD2-4781-AD67-9520D6AA8D3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Содержание и текущий ремонт сетей уличного освещения  </a:t>
          </a:r>
          <a:r>
            <a:rPr lang="ru-RU" sz="1800" dirty="0">
              <a:solidFill>
                <a:srgbClr val="002060"/>
              </a:solidFill>
              <a:latin typeface="Times New Roman" pitchFamily="18" charset="0"/>
              <a:cs typeface="Times New Roman" pitchFamily="18" charset="0"/>
            </a:rPr>
            <a:t>– 2628,5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492310E2-6157-4381-BECF-CC65768DE3FD}">
      <dgm:prSet phldrT="[Текст]" custT="1"/>
      <dgm:spPr/>
      <dgm:t>
        <a:bodyPr/>
        <a:lstStyle/>
        <a:p>
          <a:r>
            <a:rPr lang="ru-RU" sz="1800" dirty="0">
              <a:solidFill>
                <a:srgbClr val="002060"/>
              </a:solidFill>
              <a:latin typeface="Times New Roman" pitchFamily="18" charset="0"/>
              <a:cs typeface="Times New Roman" pitchFamily="18" charset="0"/>
            </a:rPr>
            <a:t>Установка спортивно-игровой площадки по ул. Заречная с. Октябрьский  – 517,5 тыс.руб.</a:t>
          </a:r>
        </a:p>
      </dgm:t>
    </dgm:pt>
    <dgm:pt modelId="{4E092AE0-C6FE-44D3-9EF5-EF10CCF97BD1}" type="parTrans" cxnId="{472CA5BA-782B-4AF0-800A-9C55B0F23CDB}">
      <dgm:prSet/>
      <dgm:spPr/>
      <dgm:t>
        <a:bodyPr/>
        <a:lstStyle/>
        <a:p>
          <a:endParaRPr lang="ru-RU" sz="1800">
            <a:solidFill>
              <a:srgbClr val="002060"/>
            </a:solidFill>
          </a:endParaRPr>
        </a:p>
      </dgm:t>
    </dgm:pt>
    <dgm:pt modelId="{92D0D89B-3EF1-4536-BB55-89A0E6972FCA}" type="sibTrans" cxnId="{472CA5BA-782B-4AF0-800A-9C55B0F23CDB}">
      <dgm:prSet/>
      <dgm:spPr/>
      <dgm:t>
        <a:bodyPr/>
        <a:lstStyle/>
        <a:p>
          <a:endParaRPr lang="ru-RU" sz="1800">
            <a:solidFill>
              <a:srgbClr val="002060"/>
            </a:solidFill>
          </a:endParaRPr>
        </a:p>
      </dgm:t>
    </dgm:pt>
    <dgm:pt modelId="{D1975AAD-FDB2-4E6F-AE2A-4B2F4702BD58}">
      <dgm:prSet phldrT="[Текст]" custT="1"/>
      <dgm:spPr/>
      <dgm:t>
        <a:bodyPr/>
        <a:lstStyle/>
        <a:p>
          <a:r>
            <a:rPr lang="ru-RU" sz="1800" dirty="0">
              <a:solidFill>
                <a:srgbClr val="002060"/>
              </a:solidFill>
              <a:latin typeface="Times New Roman" pitchFamily="18" charset="0"/>
              <a:cs typeface="Times New Roman" pitchFamily="18" charset="0"/>
            </a:rPr>
            <a:t>Установка спортивно-игровой площадки по ул. 2 Кинешемская г. Наволоки – 503,6 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AD1B9E7F-DFA9-4029-8800-38A7019F92C9}">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Оплата за потребленную электроэнергию для освещения улиц – 3754,8 тыс.руб.</a:t>
          </a:r>
          <a:endParaRPr lang="ru-RU" sz="1800" dirty="0">
            <a:solidFill>
              <a:srgbClr val="002060"/>
            </a:solidFill>
            <a:latin typeface="Times New Roman" pitchFamily="18" charset="0"/>
            <a:cs typeface="Times New Roman" pitchFamily="18" charset="0"/>
          </a:endParaRPr>
        </a:p>
      </dgm:t>
    </dgm:pt>
    <dgm:pt modelId="{F8052181-4FCF-4EC2-A01B-725AEB73F3F3}" type="parTrans" cxnId="{4376DFED-A861-46EF-B2B8-2198BBA421AA}">
      <dgm:prSet/>
      <dgm:spPr/>
      <dgm:t>
        <a:bodyPr/>
        <a:lstStyle/>
        <a:p>
          <a:endParaRPr lang="ru-RU"/>
        </a:p>
      </dgm:t>
    </dgm:pt>
    <dgm:pt modelId="{04FAF5CF-E231-46B7-BA4F-818AFAFA3146}" type="sibTrans" cxnId="{4376DFED-A861-46EF-B2B8-2198BBA421AA}">
      <dgm:prSet/>
      <dgm:spPr/>
      <dgm:t>
        <a:bodyPr/>
        <a:lstStyle/>
        <a:p>
          <a:endParaRPr lang="ru-RU"/>
        </a:p>
      </dgm:t>
    </dgm:pt>
    <dgm:pt modelId="{B61A4E2A-EFA5-4765-B626-C154E7FBDD7C}">
      <dgm:prSet phldrT="[Текст]" custT="1"/>
      <dgm:spPr/>
      <dgm:t>
        <a:bodyPr/>
        <a:lstStyle/>
        <a:p>
          <a:r>
            <a:rPr lang="ru-RU" sz="1800" dirty="0">
              <a:solidFill>
                <a:srgbClr val="002060"/>
              </a:solidFill>
              <a:latin typeface="Times New Roman" pitchFamily="18" charset="0"/>
              <a:cs typeface="Times New Roman" pitchFamily="18" charset="0"/>
            </a:rPr>
            <a:t>Услуги по размещению линий наружного освещения – 104,3 тыс.руб.</a:t>
          </a:r>
        </a:p>
      </dgm:t>
    </dgm:pt>
    <dgm:pt modelId="{413BA352-6A98-4990-AC3B-1352812AA08A}" type="parTrans" cxnId="{CCDA9765-9E2C-4854-8E63-58796AC2DFCD}">
      <dgm:prSet/>
      <dgm:spPr/>
      <dgm:t>
        <a:bodyPr/>
        <a:lstStyle/>
        <a:p>
          <a:endParaRPr lang="ru-RU"/>
        </a:p>
      </dgm:t>
    </dgm:pt>
    <dgm:pt modelId="{D9A66F2A-9A02-40B9-A964-52E43A1545FF}" type="sibTrans" cxnId="{CCDA9765-9E2C-4854-8E63-58796AC2DFCD}">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5"/>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5"/>
      <dgm:spPr/>
    </dgm:pt>
    <dgm:pt modelId="{9FBE8D94-B585-4A73-B4EF-DD02E90B7C55}" type="pres">
      <dgm:prSet presAssocID="{315699C9-F5A1-4F9E-A9C2-31B6ACCD52EF}" presName="dstNode" presStyleLbl="node1" presStyleIdx="0" presStyleCnt="5"/>
      <dgm:spPr/>
    </dgm:pt>
    <dgm:pt modelId="{9541A85B-C890-441A-B9F8-745FA986B43C}" type="pres">
      <dgm:prSet presAssocID="{AD1B9E7F-DFA9-4029-8800-38A7019F92C9}" presName="text_1" presStyleLbl="node1" presStyleIdx="0" presStyleCnt="5">
        <dgm:presLayoutVars>
          <dgm:bulletEnabled val="1"/>
        </dgm:presLayoutVars>
      </dgm:prSet>
      <dgm:spPr/>
      <dgm:t>
        <a:bodyPr/>
        <a:lstStyle/>
        <a:p>
          <a:endParaRPr lang="ru-RU"/>
        </a:p>
      </dgm:t>
    </dgm:pt>
    <dgm:pt modelId="{19680B5A-F68D-4068-B7D5-0B1BCCE33613}" type="pres">
      <dgm:prSet presAssocID="{AD1B9E7F-DFA9-4029-8800-38A7019F92C9}" presName="accent_1" presStyleCnt="0"/>
      <dgm:spPr/>
    </dgm:pt>
    <dgm:pt modelId="{0314C05F-54CE-4C9A-9C92-F1D1BB4E3914}" type="pres">
      <dgm:prSet presAssocID="{AD1B9E7F-DFA9-4029-8800-38A7019F92C9}" presName="accentRepeatNode" presStyleLbl="solidFgAcc1" presStyleIdx="0" presStyleCnt="5"/>
      <dgm:spPr/>
    </dgm:pt>
    <dgm:pt modelId="{8CA20AA9-2A50-4BD2-A7F0-EA3E4565AC21}" type="pres">
      <dgm:prSet presAssocID="{D6697977-6FE2-40F5-B910-5DC1316331D7}" presName="text_2" presStyleLbl="node1" presStyleIdx="1" presStyleCnt="5">
        <dgm:presLayoutVars>
          <dgm:bulletEnabled val="1"/>
        </dgm:presLayoutVars>
      </dgm:prSet>
      <dgm:spPr/>
      <dgm:t>
        <a:bodyPr/>
        <a:lstStyle/>
        <a:p>
          <a:endParaRPr lang="ru-RU"/>
        </a:p>
      </dgm:t>
    </dgm:pt>
    <dgm:pt modelId="{13E96D56-2DA6-4DCA-AED2-F09CF6138189}" type="pres">
      <dgm:prSet presAssocID="{D6697977-6FE2-40F5-B910-5DC1316331D7}" presName="accent_2" presStyleCnt="0"/>
      <dgm:spPr/>
    </dgm:pt>
    <dgm:pt modelId="{052F6C1F-EB67-4700-AA9B-912E0BCD417F}" type="pres">
      <dgm:prSet presAssocID="{D6697977-6FE2-40F5-B910-5DC1316331D7}" presName="accentRepeatNode" presStyleLbl="solidFgAcc1" presStyleIdx="1" presStyleCnt="5"/>
      <dgm:spPr/>
    </dgm:pt>
    <dgm:pt modelId="{2002E41D-4C90-4A96-97C4-8DCDD6B0AD98}" type="pres">
      <dgm:prSet presAssocID="{B61A4E2A-EFA5-4765-B626-C154E7FBDD7C}" presName="text_3" presStyleLbl="node1" presStyleIdx="2" presStyleCnt="5">
        <dgm:presLayoutVars>
          <dgm:bulletEnabled val="1"/>
        </dgm:presLayoutVars>
      </dgm:prSet>
      <dgm:spPr/>
      <dgm:t>
        <a:bodyPr/>
        <a:lstStyle/>
        <a:p>
          <a:endParaRPr lang="ru-RU"/>
        </a:p>
      </dgm:t>
    </dgm:pt>
    <dgm:pt modelId="{DC17A08A-6350-44BA-847D-5D81F9EAE0FE}" type="pres">
      <dgm:prSet presAssocID="{B61A4E2A-EFA5-4765-B626-C154E7FBDD7C}" presName="accent_3" presStyleCnt="0"/>
      <dgm:spPr/>
    </dgm:pt>
    <dgm:pt modelId="{DE1DD06A-6447-4F1C-BB1E-C50EA865A2C5}" type="pres">
      <dgm:prSet presAssocID="{B61A4E2A-EFA5-4765-B626-C154E7FBDD7C}" presName="accentRepeatNode" presStyleLbl="solidFgAcc1" presStyleIdx="2" presStyleCnt="5"/>
      <dgm:spPr/>
    </dgm:pt>
    <dgm:pt modelId="{BE30C9D1-E5B9-41E3-9B78-A301F65AA13F}" type="pres">
      <dgm:prSet presAssocID="{492310E2-6157-4381-BECF-CC65768DE3FD}" presName="text_4" presStyleLbl="node1" presStyleIdx="3" presStyleCnt="5">
        <dgm:presLayoutVars>
          <dgm:bulletEnabled val="1"/>
        </dgm:presLayoutVars>
      </dgm:prSet>
      <dgm:spPr/>
      <dgm:t>
        <a:bodyPr/>
        <a:lstStyle/>
        <a:p>
          <a:endParaRPr lang="ru-RU"/>
        </a:p>
      </dgm:t>
    </dgm:pt>
    <dgm:pt modelId="{81B1E092-9B88-4D6A-911A-FCD1C6A7BAFC}" type="pres">
      <dgm:prSet presAssocID="{492310E2-6157-4381-BECF-CC65768DE3FD}" presName="accent_4" presStyleCnt="0"/>
      <dgm:spPr/>
    </dgm:pt>
    <dgm:pt modelId="{5342AECB-5CB5-4A08-9CE7-6DD90A890C3E}" type="pres">
      <dgm:prSet presAssocID="{492310E2-6157-4381-BECF-CC65768DE3FD}" presName="accentRepeatNode" presStyleLbl="solidFgAcc1" presStyleIdx="3" presStyleCnt="5"/>
      <dgm:spPr/>
    </dgm:pt>
    <dgm:pt modelId="{061FEA35-7586-4F56-99F6-81E9813276CC}" type="pres">
      <dgm:prSet presAssocID="{D1975AAD-FDB2-4E6F-AE2A-4B2F4702BD58}" presName="text_5" presStyleLbl="node1" presStyleIdx="4" presStyleCnt="5">
        <dgm:presLayoutVars>
          <dgm:bulletEnabled val="1"/>
        </dgm:presLayoutVars>
      </dgm:prSet>
      <dgm:spPr/>
      <dgm:t>
        <a:bodyPr/>
        <a:lstStyle/>
        <a:p>
          <a:endParaRPr lang="ru-RU"/>
        </a:p>
      </dgm:t>
    </dgm:pt>
    <dgm:pt modelId="{E959F7C9-D8BD-48DF-A2A9-C993CA143EFD}" type="pres">
      <dgm:prSet presAssocID="{D1975AAD-FDB2-4E6F-AE2A-4B2F4702BD58}" presName="accent_5" presStyleCnt="0"/>
      <dgm:spPr/>
    </dgm:pt>
    <dgm:pt modelId="{1700BC00-DC0E-4C9B-BC51-5F75907F6CED}" type="pres">
      <dgm:prSet presAssocID="{D1975AAD-FDB2-4E6F-AE2A-4B2F4702BD58}" presName="accentRepeatNode" presStyleLbl="solidFgAcc1" presStyleIdx="4" presStyleCnt="5"/>
      <dgm:spPr/>
    </dgm:pt>
  </dgm:ptLst>
  <dgm:cxnLst>
    <dgm:cxn modelId="{1944F1F1-D7F5-4934-95C9-A0DFE8AE7DDB}" srcId="{315699C9-F5A1-4F9E-A9C2-31B6ACCD52EF}" destId="{D6697977-6FE2-40F5-B910-5DC1316331D7}" srcOrd="1" destOrd="0" parTransId="{1064911C-9C4C-425D-8F92-03C0E2696F0E}" sibTransId="{D2A63BA7-4DD9-4D81-B59F-0939833470FD}"/>
    <dgm:cxn modelId="{C799763E-81F3-43B9-B787-73CFC3C0BFC6}" type="presOf" srcId="{D1975AAD-FDB2-4E6F-AE2A-4B2F4702BD58}" destId="{061FEA35-7586-4F56-99F6-81E9813276CC}" srcOrd="0" destOrd="0" presId="urn:microsoft.com/office/officeart/2008/layout/VerticalCurvedList"/>
    <dgm:cxn modelId="{BB94EC8A-6D4A-48BC-A35D-4800D3CC7E47}" type="presOf" srcId="{492310E2-6157-4381-BECF-CC65768DE3FD}" destId="{BE30C9D1-E5B9-41E3-9B78-A301F65AA13F}" srcOrd="0" destOrd="0" presId="urn:microsoft.com/office/officeart/2008/layout/VerticalCurvedList"/>
    <dgm:cxn modelId="{4058C186-65C9-4B9E-B850-A10915981040}" srcId="{315699C9-F5A1-4F9E-A9C2-31B6ACCD52EF}" destId="{D1975AAD-FDB2-4E6F-AE2A-4B2F4702BD58}" srcOrd="4" destOrd="0" parTransId="{B2131C15-CCBA-4A35-883D-C4825C6F89AA}" sibTransId="{C1D35FD1-F35F-4AF7-9CD3-10C9694ED40D}"/>
    <dgm:cxn modelId="{FF537BD4-D672-4C42-87D8-9C2512812025}" type="presOf" srcId="{AD1B9E7F-DFA9-4029-8800-38A7019F92C9}" destId="{9541A85B-C890-441A-B9F8-745FA986B43C}" srcOrd="0" destOrd="0" presId="urn:microsoft.com/office/officeart/2008/layout/VerticalCurvedList"/>
    <dgm:cxn modelId="{472CA5BA-782B-4AF0-800A-9C55B0F23CDB}" srcId="{315699C9-F5A1-4F9E-A9C2-31B6ACCD52EF}" destId="{492310E2-6157-4381-BECF-CC65768DE3FD}" srcOrd="3" destOrd="0" parTransId="{4E092AE0-C6FE-44D3-9EF5-EF10CCF97BD1}" sibTransId="{92D0D89B-3EF1-4536-BB55-89A0E6972FCA}"/>
    <dgm:cxn modelId="{CCDA9765-9E2C-4854-8E63-58796AC2DFCD}" srcId="{315699C9-F5A1-4F9E-A9C2-31B6ACCD52EF}" destId="{B61A4E2A-EFA5-4765-B626-C154E7FBDD7C}" srcOrd="2" destOrd="0" parTransId="{413BA352-6A98-4990-AC3B-1352812AA08A}" sibTransId="{D9A66F2A-9A02-40B9-A964-52E43A1545FF}"/>
    <dgm:cxn modelId="{A55DBF19-6DBA-43B9-9FC2-2CF825CD7A9D}" type="presOf" srcId="{D6697977-6FE2-40F5-B910-5DC1316331D7}" destId="{8CA20AA9-2A50-4BD2-A7F0-EA3E4565AC21}" srcOrd="0" destOrd="0" presId="urn:microsoft.com/office/officeart/2008/layout/VerticalCurvedList"/>
    <dgm:cxn modelId="{4376DFED-A861-46EF-B2B8-2198BBA421AA}" srcId="{315699C9-F5A1-4F9E-A9C2-31B6ACCD52EF}" destId="{AD1B9E7F-DFA9-4029-8800-38A7019F92C9}" srcOrd="0" destOrd="0" parTransId="{F8052181-4FCF-4EC2-A01B-725AEB73F3F3}" sibTransId="{04FAF5CF-E231-46B7-BA4F-818AFAFA3146}"/>
    <dgm:cxn modelId="{30F16987-F435-492A-BAB0-213A3541A513}" type="presOf" srcId="{B61A4E2A-EFA5-4765-B626-C154E7FBDD7C}" destId="{2002E41D-4C90-4A96-97C4-8DCDD6B0AD98}" srcOrd="0" destOrd="0" presId="urn:microsoft.com/office/officeart/2008/layout/VerticalCurvedList"/>
    <dgm:cxn modelId="{9EB0F761-F64B-4B7A-ACC6-33E3778148E8}" type="presOf" srcId="{315699C9-F5A1-4F9E-A9C2-31B6ACCD52EF}" destId="{C1768847-A479-40DD-AB73-04B5AE468FE6}" srcOrd="0" destOrd="0" presId="urn:microsoft.com/office/officeart/2008/layout/VerticalCurvedList"/>
    <dgm:cxn modelId="{87B1B352-D441-4572-AB6D-43FEDB1E74E9}" type="presOf" srcId="{04FAF5CF-E231-46B7-BA4F-818AFAFA3146}" destId="{19185CE7-8543-41F1-9AE9-6B616CA58444}" srcOrd="0" destOrd="0" presId="urn:microsoft.com/office/officeart/2008/layout/VerticalCurvedList"/>
    <dgm:cxn modelId="{25EDD2AD-99AD-4CA6-B8D5-5C467190B0F3}" type="presParOf" srcId="{C1768847-A479-40DD-AB73-04B5AE468FE6}" destId="{AF04EB4B-18A0-45FE-9C3B-AE6E82E0FEBD}" srcOrd="0" destOrd="0" presId="urn:microsoft.com/office/officeart/2008/layout/VerticalCurvedList"/>
    <dgm:cxn modelId="{79A9F5E7-5865-41D3-A033-84470C475780}" type="presParOf" srcId="{AF04EB4B-18A0-45FE-9C3B-AE6E82E0FEBD}" destId="{5C7A0B86-63F1-4C07-BC1A-7C0FB584BB2A}" srcOrd="0" destOrd="0" presId="urn:microsoft.com/office/officeart/2008/layout/VerticalCurvedList"/>
    <dgm:cxn modelId="{63319CE1-6653-429E-B1DB-AB80A5F54320}" type="presParOf" srcId="{5C7A0B86-63F1-4C07-BC1A-7C0FB584BB2A}" destId="{3BD598F3-F25A-4F42-BEED-E1D976A31EDD}" srcOrd="0" destOrd="0" presId="urn:microsoft.com/office/officeart/2008/layout/VerticalCurvedList"/>
    <dgm:cxn modelId="{96F25978-8037-406C-AF80-1D091C05E88E}" type="presParOf" srcId="{5C7A0B86-63F1-4C07-BC1A-7C0FB584BB2A}" destId="{19185CE7-8543-41F1-9AE9-6B616CA58444}" srcOrd="1" destOrd="0" presId="urn:microsoft.com/office/officeart/2008/layout/VerticalCurvedList"/>
    <dgm:cxn modelId="{618AE7EA-36E6-4F02-908D-9D65C5A95F81}" type="presParOf" srcId="{5C7A0B86-63F1-4C07-BC1A-7C0FB584BB2A}" destId="{A1481B2D-3761-4797-BEB6-284CA48B147D}" srcOrd="2" destOrd="0" presId="urn:microsoft.com/office/officeart/2008/layout/VerticalCurvedList"/>
    <dgm:cxn modelId="{DD7FEE02-08E9-46B3-8B94-30C59C0BDE55}" type="presParOf" srcId="{5C7A0B86-63F1-4C07-BC1A-7C0FB584BB2A}" destId="{9FBE8D94-B585-4A73-B4EF-DD02E90B7C55}" srcOrd="3" destOrd="0" presId="urn:microsoft.com/office/officeart/2008/layout/VerticalCurvedList"/>
    <dgm:cxn modelId="{B76CDE0D-905B-41DC-8891-3D9470F6F8BA}" type="presParOf" srcId="{AF04EB4B-18A0-45FE-9C3B-AE6E82E0FEBD}" destId="{9541A85B-C890-441A-B9F8-745FA986B43C}" srcOrd="1" destOrd="0" presId="urn:microsoft.com/office/officeart/2008/layout/VerticalCurvedList"/>
    <dgm:cxn modelId="{D858859F-D4ED-419A-A658-503EC5E2F5CF}" type="presParOf" srcId="{AF04EB4B-18A0-45FE-9C3B-AE6E82E0FEBD}" destId="{19680B5A-F68D-4068-B7D5-0B1BCCE33613}" srcOrd="2" destOrd="0" presId="urn:microsoft.com/office/officeart/2008/layout/VerticalCurvedList"/>
    <dgm:cxn modelId="{3FEB4E79-98AC-4191-AAB9-4AEEE47E1B0C}" type="presParOf" srcId="{19680B5A-F68D-4068-B7D5-0B1BCCE33613}" destId="{0314C05F-54CE-4C9A-9C92-F1D1BB4E3914}" srcOrd="0" destOrd="0" presId="urn:microsoft.com/office/officeart/2008/layout/VerticalCurvedList"/>
    <dgm:cxn modelId="{4662DB57-8A01-4355-B7F0-EE666290252B}" type="presParOf" srcId="{AF04EB4B-18A0-45FE-9C3B-AE6E82E0FEBD}" destId="{8CA20AA9-2A50-4BD2-A7F0-EA3E4565AC21}" srcOrd="3" destOrd="0" presId="urn:microsoft.com/office/officeart/2008/layout/VerticalCurvedList"/>
    <dgm:cxn modelId="{AB3911F6-7A5D-4B7C-B245-C2BEBA26A442}" type="presParOf" srcId="{AF04EB4B-18A0-45FE-9C3B-AE6E82E0FEBD}" destId="{13E96D56-2DA6-4DCA-AED2-F09CF6138189}" srcOrd="4" destOrd="0" presId="urn:microsoft.com/office/officeart/2008/layout/VerticalCurvedList"/>
    <dgm:cxn modelId="{97BDE190-D9A2-4002-B08B-68146694C4FF}" type="presParOf" srcId="{13E96D56-2DA6-4DCA-AED2-F09CF6138189}" destId="{052F6C1F-EB67-4700-AA9B-912E0BCD417F}" srcOrd="0" destOrd="0" presId="urn:microsoft.com/office/officeart/2008/layout/VerticalCurvedList"/>
    <dgm:cxn modelId="{B5CA9EE5-7BA6-45CF-A4F3-51056D7B6810}" type="presParOf" srcId="{AF04EB4B-18A0-45FE-9C3B-AE6E82E0FEBD}" destId="{2002E41D-4C90-4A96-97C4-8DCDD6B0AD98}" srcOrd="5" destOrd="0" presId="urn:microsoft.com/office/officeart/2008/layout/VerticalCurvedList"/>
    <dgm:cxn modelId="{EFB53A99-4AC4-449E-BB35-236F331FE5E9}" type="presParOf" srcId="{AF04EB4B-18A0-45FE-9C3B-AE6E82E0FEBD}" destId="{DC17A08A-6350-44BA-847D-5D81F9EAE0FE}" srcOrd="6" destOrd="0" presId="urn:microsoft.com/office/officeart/2008/layout/VerticalCurvedList"/>
    <dgm:cxn modelId="{8E9A8FB0-2521-4E72-82C0-E6BA87D09656}" type="presParOf" srcId="{DC17A08A-6350-44BA-847D-5D81F9EAE0FE}" destId="{DE1DD06A-6447-4F1C-BB1E-C50EA865A2C5}" srcOrd="0" destOrd="0" presId="urn:microsoft.com/office/officeart/2008/layout/VerticalCurvedList"/>
    <dgm:cxn modelId="{00A71900-AF79-4138-8AC2-9BA011B2D944}" type="presParOf" srcId="{AF04EB4B-18A0-45FE-9C3B-AE6E82E0FEBD}" destId="{BE30C9D1-E5B9-41E3-9B78-A301F65AA13F}" srcOrd="7" destOrd="0" presId="urn:microsoft.com/office/officeart/2008/layout/VerticalCurvedList"/>
    <dgm:cxn modelId="{519F0516-CB89-4606-8F3E-E158945BCA04}" type="presParOf" srcId="{AF04EB4B-18A0-45FE-9C3B-AE6E82E0FEBD}" destId="{81B1E092-9B88-4D6A-911A-FCD1C6A7BAFC}" srcOrd="8" destOrd="0" presId="urn:microsoft.com/office/officeart/2008/layout/VerticalCurvedList"/>
    <dgm:cxn modelId="{C19C1799-EE9D-468F-B7FE-DE98BB66CAA4}" type="presParOf" srcId="{81B1E092-9B88-4D6A-911A-FCD1C6A7BAFC}" destId="{5342AECB-5CB5-4A08-9CE7-6DD90A890C3E}" srcOrd="0" destOrd="0" presId="urn:microsoft.com/office/officeart/2008/layout/VerticalCurvedList"/>
    <dgm:cxn modelId="{C6B2256B-0288-4BE4-962D-43CFCFDC02C5}" type="presParOf" srcId="{AF04EB4B-18A0-45FE-9C3B-AE6E82E0FEBD}" destId="{061FEA35-7586-4F56-99F6-81E9813276CC}" srcOrd="9" destOrd="0" presId="urn:microsoft.com/office/officeart/2008/layout/VerticalCurvedList"/>
    <dgm:cxn modelId="{D71DDD4F-0ECC-484F-B76D-62548EAC72DC}" type="presParOf" srcId="{AF04EB4B-18A0-45FE-9C3B-AE6E82E0FEBD}" destId="{E959F7C9-D8BD-48DF-A2A9-C993CA143EFD}" srcOrd="10" destOrd="0" presId="urn:microsoft.com/office/officeart/2008/layout/VerticalCurvedList"/>
    <dgm:cxn modelId="{02D2B97E-1E8D-45AF-826A-80A0C34465A5}" type="presParOf" srcId="{E959F7C9-D8BD-48DF-A2A9-C993CA143EFD}" destId="{1700BC00-DC0E-4C9B-BC51-5F75907F6CE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Содержание в надлежащем состоянии территории поселения  и выпиловка деревьев </a:t>
          </a:r>
          <a:r>
            <a:rPr lang="ru-RU" sz="1800" dirty="0">
              <a:solidFill>
                <a:srgbClr val="002060"/>
              </a:solidFill>
              <a:latin typeface="Times New Roman" pitchFamily="18" charset="0"/>
              <a:cs typeface="Times New Roman" pitchFamily="18" charset="0"/>
            </a:rPr>
            <a:t>– 8485,6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D5319268-E020-45EB-8A4D-0CD7B9DCB4C3}">
      <dgm:prSet phldrT="[Текст]" custT="1"/>
      <dgm:spPr/>
      <dgm:t>
        <a:bodyPr/>
        <a:lstStyle/>
        <a:p>
          <a:r>
            <a:rPr lang="ru-RU" sz="1800" dirty="0">
              <a:solidFill>
                <a:srgbClr val="002060"/>
              </a:solidFill>
              <a:latin typeface="Times New Roman" pitchFamily="18" charset="0"/>
              <a:cs typeface="Times New Roman" pitchFamily="18" charset="0"/>
            </a:rPr>
            <a:t>Текущий ремонт и благоустройство прилегающей территории обелисков – 82,6 тыс.руб.</a:t>
          </a:r>
        </a:p>
      </dgm:t>
    </dgm:pt>
    <dgm:pt modelId="{B6FD3F0F-F7FE-4B93-B803-4CE1F81BE7DC}" type="parTrans" cxnId="{5E91FE50-7289-40CE-B7D0-1495561C5E07}">
      <dgm:prSet/>
      <dgm:spPr/>
      <dgm:t>
        <a:bodyPr/>
        <a:lstStyle/>
        <a:p>
          <a:endParaRPr lang="ru-RU" sz="1800">
            <a:solidFill>
              <a:srgbClr val="002060"/>
            </a:solidFill>
          </a:endParaRPr>
        </a:p>
      </dgm:t>
    </dgm:pt>
    <dgm:pt modelId="{910C5368-A0C3-4B85-9490-4B84321BC858}" type="sibTrans" cxnId="{5E91FE50-7289-40CE-B7D0-1495561C5E07}">
      <dgm:prSet/>
      <dgm:spPr/>
      <dgm:t>
        <a:bodyPr/>
        <a:lstStyle/>
        <a:p>
          <a:endParaRPr lang="ru-RU" sz="1800">
            <a:solidFill>
              <a:srgbClr val="002060"/>
            </a:solidFill>
          </a:endParaRPr>
        </a:p>
      </dgm:t>
    </dgm:pt>
    <dgm:pt modelId="{09961BA4-6DFC-47BD-83E2-A780093E17B0}">
      <dgm:prSet phldrT="[Текст]" custT="1"/>
      <dgm:spPr/>
      <dgm:t>
        <a:bodyPr/>
        <a:lstStyle/>
        <a:p>
          <a:r>
            <a:rPr lang="ru-RU" sz="1800" dirty="0">
              <a:solidFill>
                <a:srgbClr val="002060"/>
              </a:solidFill>
              <a:latin typeface="Times New Roman" pitchFamily="18" charset="0"/>
              <a:cs typeface="Times New Roman" pitchFamily="18" charset="0"/>
            </a:rPr>
            <a:t>Ремонт мостовых и лестничных переходов г.Наволоки – 502,0 тыс.руб.</a:t>
          </a:r>
        </a:p>
      </dgm:t>
    </dgm:pt>
    <dgm:pt modelId="{97E20582-295D-4AE9-BB25-51038249385D}" type="parTrans" cxnId="{9FDD6504-C489-4957-B440-D82150661380}">
      <dgm:prSet/>
      <dgm:spPr/>
      <dgm:t>
        <a:bodyPr/>
        <a:lstStyle/>
        <a:p>
          <a:endParaRPr lang="ru-RU"/>
        </a:p>
      </dgm:t>
    </dgm:pt>
    <dgm:pt modelId="{8A7DF0CB-D57C-467D-A9E6-8312480303BC}" type="sibTrans" cxnId="{9FDD6504-C489-4957-B440-D82150661380}">
      <dgm:prSet/>
      <dgm:spPr/>
      <dgm:t>
        <a:bodyPr/>
        <a:lstStyle/>
        <a:p>
          <a:endParaRPr lang="ru-RU"/>
        </a:p>
      </dgm:t>
    </dgm:pt>
    <dgm:pt modelId="{E085766E-0C9A-4558-B50C-FB435E9BC1C4}">
      <dgm:prSet phldrT="[Текст]" custT="1"/>
      <dgm:spPr/>
      <dgm:t>
        <a:bodyPr/>
        <a:lstStyle/>
        <a:p>
          <a:r>
            <a:rPr lang="ru-RU" sz="1800" dirty="0">
              <a:solidFill>
                <a:srgbClr val="002060"/>
              </a:solidFill>
              <a:latin typeface="Times New Roman" pitchFamily="18" charset="0"/>
              <a:cs typeface="Times New Roman" pitchFamily="18" charset="0"/>
            </a:rPr>
            <a:t>Химическая обработка участков, засоренных борщевиком и </a:t>
          </a:r>
          <a:r>
            <a:rPr lang="ru-RU" sz="1800" dirty="0" err="1">
              <a:solidFill>
                <a:srgbClr val="002060"/>
              </a:solidFill>
              <a:latin typeface="Times New Roman" pitchFamily="18" charset="0"/>
              <a:cs typeface="Times New Roman" pitchFamily="18" charset="0"/>
            </a:rPr>
            <a:t>акарицидная</a:t>
          </a:r>
          <a:r>
            <a:rPr lang="ru-RU" sz="1800" dirty="0">
              <a:solidFill>
                <a:srgbClr val="002060"/>
              </a:solidFill>
              <a:latin typeface="Times New Roman" pitchFamily="18" charset="0"/>
              <a:cs typeface="Times New Roman" pitchFamily="18" charset="0"/>
            </a:rPr>
            <a:t> обработка – 99,4 тыс.руб.</a:t>
          </a:r>
        </a:p>
      </dgm:t>
    </dgm:pt>
    <dgm:pt modelId="{8AE1B974-8DD9-4B30-BB65-2D20450EF5DD}" type="parTrans" cxnId="{8E593B31-C522-4C90-8414-5F0E9FEFE98A}">
      <dgm:prSet/>
      <dgm:spPr/>
      <dgm:t>
        <a:bodyPr/>
        <a:lstStyle/>
        <a:p>
          <a:endParaRPr lang="ru-RU"/>
        </a:p>
      </dgm:t>
    </dgm:pt>
    <dgm:pt modelId="{A10E2951-4C69-4B0C-9093-70FDB69C0491}" type="sibTrans" cxnId="{8E593B31-C522-4C90-8414-5F0E9FEFE98A}">
      <dgm:prSet/>
      <dgm:spPr/>
      <dgm:t>
        <a:bodyPr/>
        <a:lstStyle/>
        <a:p>
          <a:endParaRPr lang="ru-RU"/>
        </a:p>
      </dgm:t>
    </dgm:pt>
    <dgm:pt modelId="{B15FBD24-1977-472F-8963-70B2E2F07E5B}">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Содержание городского пляжа, городского кладбища – 2676,1 тыс.руб.  </a:t>
          </a:r>
          <a:endParaRPr lang="ru-RU" sz="1800" dirty="0">
            <a:solidFill>
              <a:srgbClr val="002060"/>
            </a:solidFill>
            <a:latin typeface="Times New Roman" pitchFamily="18" charset="0"/>
            <a:cs typeface="Times New Roman" pitchFamily="18" charset="0"/>
          </a:endParaRPr>
        </a:p>
      </dgm:t>
    </dgm:pt>
    <dgm:pt modelId="{7A0E56A8-F7D2-4FB7-80D8-25C54C5B08AD}" type="parTrans" cxnId="{7944FABF-6291-4201-B013-BEAD7B6CF65C}">
      <dgm:prSet/>
      <dgm:spPr/>
      <dgm:t>
        <a:bodyPr/>
        <a:lstStyle/>
        <a:p>
          <a:endParaRPr lang="ru-RU"/>
        </a:p>
      </dgm:t>
    </dgm:pt>
    <dgm:pt modelId="{916CE3D7-0337-430F-B730-01E89A45F079}" type="sibTrans" cxnId="{7944FABF-6291-4201-B013-BEAD7B6CF65C}">
      <dgm:prSet/>
      <dgm:spPr/>
      <dgm:t>
        <a:bodyPr/>
        <a:lstStyle/>
        <a:p>
          <a:endParaRPr lang="ru-RU"/>
        </a:p>
      </dgm:t>
    </dgm:pt>
    <dgm:pt modelId="{96E4C9A6-A669-4D57-9DB3-B9F2D13E696F}">
      <dgm:prSet phldrT="[Текст]" custT="1"/>
      <dgm:spPr/>
      <dgm:t>
        <a:bodyPr/>
        <a:lstStyle/>
        <a:p>
          <a:r>
            <a:rPr lang="ru-RU" sz="1800" dirty="0">
              <a:solidFill>
                <a:srgbClr val="002060"/>
              </a:solidFill>
              <a:latin typeface="Times New Roman" pitchFamily="18" charset="0"/>
              <a:cs typeface="Times New Roman" pitchFamily="18" charset="0"/>
            </a:rPr>
            <a:t>Текущий ремонт контейнерных площадок, благоустройство территории около контейнерных площадок, уборка несанкционированной свалки – 491,6 тыс.руб.</a:t>
          </a:r>
        </a:p>
      </dgm:t>
    </dgm:pt>
    <dgm:pt modelId="{F5AC10A7-773A-4936-997E-17CD957E7FE9}" type="parTrans" cxnId="{671BA2D0-38F5-4AE5-822F-CCFBE64E1827}">
      <dgm:prSet/>
      <dgm:spPr/>
      <dgm:t>
        <a:bodyPr/>
        <a:lstStyle/>
        <a:p>
          <a:endParaRPr lang="ru-RU"/>
        </a:p>
      </dgm:t>
    </dgm:pt>
    <dgm:pt modelId="{FE52C52A-96E3-413E-83B6-0FA81416A236}" type="sibTrans" cxnId="{671BA2D0-38F5-4AE5-822F-CCFBE64E1827}">
      <dgm:prSet/>
      <dgm:spPr/>
      <dgm:t>
        <a:bodyPr/>
        <a:lstStyle/>
        <a:p>
          <a:endParaRPr lang="ru-RU"/>
        </a:p>
      </dgm:t>
    </dgm:pt>
    <dgm:pt modelId="{4219317B-08C7-460A-B317-6D530643A2FE}">
      <dgm:prSet phldrT="[Текст]" custT="1"/>
      <dgm:spPr/>
      <dgm:t>
        <a:bodyPr/>
        <a:lstStyle/>
        <a:p>
          <a:r>
            <a:rPr lang="ru-RU" sz="1800" dirty="0">
              <a:solidFill>
                <a:srgbClr val="002060"/>
              </a:solidFill>
              <a:latin typeface="Times New Roman" pitchFamily="18" charset="0"/>
              <a:cs typeface="Times New Roman" pitchFamily="18" charset="0"/>
            </a:rPr>
            <a:t>Изготовление проекта по сносу нежилого дома, снос аварийных строений на территории Наволокского городского поселения – 736,7тыс.руб.</a:t>
          </a:r>
        </a:p>
      </dgm:t>
    </dgm:pt>
    <dgm:pt modelId="{A1B07A12-ED75-448F-BDB6-6FBCD5F28B29}" type="parTrans" cxnId="{F7F50FC0-1165-4C69-882E-BE22D7DA732D}">
      <dgm:prSet/>
      <dgm:spPr/>
      <dgm:t>
        <a:bodyPr/>
        <a:lstStyle/>
        <a:p>
          <a:endParaRPr lang="ru-RU"/>
        </a:p>
      </dgm:t>
    </dgm:pt>
    <dgm:pt modelId="{84B1883F-C6A3-43CA-B8A7-28342F5CA836}" type="sibTrans" cxnId="{F7F50FC0-1165-4C69-882E-BE22D7DA732D}">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7"/>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7"/>
      <dgm:spPr/>
    </dgm:pt>
    <dgm:pt modelId="{9FBE8D94-B585-4A73-B4EF-DD02E90B7C55}" type="pres">
      <dgm:prSet presAssocID="{315699C9-F5A1-4F9E-A9C2-31B6ACCD52EF}" presName="dstNode" presStyleLbl="node1" presStyleIdx="0" presStyleCnt="7"/>
      <dgm:spPr/>
    </dgm:pt>
    <dgm:pt modelId="{BA38E1CD-FD6E-4431-A276-A51AE78A344E}" type="pres">
      <dgm:prSet presAssocID="{D6697977-6FE2-40F5-B910-5DC1316331D7}" presName="text_1" presStyleLbl="node1" presStyleIdx="0" presStyleCnt="7" custScaleY="98370">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7"/>
      <dgm:spPr/>
    </dgm:pt>
    <dgm:pt modelId="{C9BF8914-AE5A-482F-A9A0-B40D0BF5D9EF}" type="pres">
      <dgm:prSet presAssocID="{B15FBD24-1977-472F-8963-70B2E2F07E5B}" presName="text_2" presStyleLbl="node1" presStyleIdx="1" presStyleCnt="7" custScaleY="119849">
        <dgm:presLayoutVars>
          <dgm:bulletEnabled val="1"/>
        </dgm:presLayoutVars>
      </dgm:prSet>
      <dgm:spPr/>
      <dgm:t>
        <a:bodyPr/>
        <a:lstStyle/>
        <a:p>
          <a:endParaRPr lang="ru-RU"/>
        </a:p>
      </dgm:t>
    </dgm:pt>
    <dgm:pt modelId="{F97729FD-CD7E-494D-B455-DDBC719BE577}" type="pres">
      <dgm:prSet presAssocID="{B15FBD24-1977-472F-8963-70B2E2F07E5B}" presName="accent_2" presStyleCnt="0"/>
      <dgm:spPr/>
    </dgm:pt>
    <dgm:pt modelId="{C3BBF4EB-24B7-47FF-970E-C43688EFA163}" type="pres">
      <dgm:prSet presAssocID="{B15FBD24-1977-472F-8963-70B2E2F07E5B}" presName="accentRepeatNode" presStyleLbl="solidFgAcc1" presStyleIdx="1" presStyleCnt="7"/>
      <dgm:spPr/>
    </dgm:pt>
    <dgm:pt modelId="{4B512CD3-E358-4780-AB0B-3B6070D6C05C}" type="pres">
      <dgm:prSet presAssocID="{D5319268-E020-45EB-8A4D-0CD7B9DCB4C3}" presName="text_3" presStyleLbl="node1" presStyleIdx="2" presStyleCnt="7">
        <dgm:presLayoutVars>
          <dgm:bulletEnabled val="1"/>
        </dgm:presLayoutVars>
      </dgm:prSet>
      <dgm:spPr/>
      <dgm:t>
        <a:bodyPr/>
        <a:lstStyle/>
        <a:p>
          <a:endParaRPr lang="ru-RU"/>
        </a:p>
      </dgm:t>
    </dgm:pt>
    <dgm:pt modelId="{B653B175-20C0-48BC-AF38-FE56D0964F89}" type="pres">
      <dgm:prSet presAssocID="{D5319268-E020-45EB-8A4D-0CD7B9DCB4C3}" presName="accent_3" presStyleCnt="0"/>
      <dgm:spPr/>
    </dgm:pt>
    <dgm:pt modelId="{9CCA6A7A-BF9E-4629-9A98-3F52FACD272C}" type="pres">
      <dgm:prSet presAssocID="{D5319268-E020-45EB-8A4D-0CD7B9DCB4C3}" presName="accentRepeatNode" presStyleLbl="solidFgAcc1" presStyleIdx="2" presStyleCnt="7"/>
      <dgm:spPr/>
    </dgm:pt>
    <dgm:pt modelId="{136F4AB6-BE9C-417C-9C9E-75DEA02D2FF6}" type="pres">
      <dgm:prSet presAssocID="{09961BA4-6DFC-47BD-83E2-A780093E17B0}" presName="text_4" presStyleLbl="node1" presStyleIdx="3" presStyleCnt="7">
        <dgm:presLayoutVars>
          <dgm:bulletEnabled val="1"/>
        </dgm:presLayoutVars>
      </dgm:prSet>
      <dgm:spPr/>
      <dgm:t>
        <a:bodyPr/>
        <a:lstStyle/>
        <a:p>
          <a:endParaRPr lang="ru-RU"/>
        </a:p>
      </dgm:t>
    </dgm:pt>
    <dgm:pt modelId="{CEBFAF07-0084-4B8F-88D7-B2966A0FF9CC}" type="pres">
      <dgm:prSet presAssocID="{09961BA4-6DFC-47BD-83E2-A780093E17B0}" presName="accent_4" presStyleCnt="0"/>
      <dgm:spPr/>
    </dgm:pt>
    <dgm:pt modelId="{C32DB747-6174-4EC6-8FD0-6A9ED6B3FDC6}" type="pres">
      <dgm:prSet presAssocID="{09961BA4-6DFC-47BD-83E2-A780093E17B0}" presName="accentRepeatNode" presStyleLbl="solidFgAcc1" presStyleIdx="3" presStyleCnt="7"/>
      <dgm:spPr/>
    </dgm:pt>
    <dgm:pt modelId="{CF107FCD-F77B-429F-97CC-DCA5554872C9}" type="pres">
      <dgm:prSet presAssocID="{E085766E-0C9A-4558-B50C-FB435E9BC1C4}" presName="text_5" presStyleLbl="node1" presStyleIdx="4" presStyleCnt="7">
        <dgm:presLayoutVars>
          <dgm:bulletEnabled val="1"/>
        </dgm:presLayoutVars>
      </dgm:prSet>
      <dgm:spPr/>
      <dgm:t>
        <a:bodyPr/>
        <a:lstStyle/>
        <a:p>
          <a:endParaRPr lang="ru-RU"/>
        </a:p>
      </dgm:t>
    </dgm:pt>
    <dgm:pt modelId="{9E5556B5-CE10-46C4-BF55-9AD3A62BF111}" type="pres">
      <dgm:prSet presAssocID="{E085766E-0C9A-4558-B50C-FB435E9BC1C4}" presName="accent_5" presStyleCnt="0"/>
      <dgm:spPr/>
    </dgm:pt>
    <dgm:pt modelId="{DF0A7171-3F2A-4878-A68A-F3B8EAE2A71D}" type="pres">
      <dgm:prSet presAssocID="{E085766E-0C9A-4558-B50C-FB435E9BC1C4}" presName="accentRepeatNode" presStyleLbl="solidFgAcc1" presStyleIdx="4" presStyleCnt="7"/>
      <dgm:spPr/>
    </dgm:pt>
    <dgm:pt modelId="{5A520EFA-9771-41D1-8EF8-DEC337A31782}" type="pres">
      <dgm:prSet presAssocID="{96E4C9A6-A669-4D57-9DB3-B9F2D13E696F}" presName="text_6" presStyleLbl="node1" presStyleIdx="5" presStyleCnt="7" custScaleY="126918">
        <dgm:presLayoutVars>
          <dgm:bulletEnabled val="1"/>
        </dgm:presLayoutVars>
      </dgm:prSet>
      <dgm:spPr/>
      <dgm:t>
        <a:bodyPr/>
        <a:lstStyle/>
        <a:p>
          <a:endParaRPr lang="ru-RU"/>
        </a:p>
      </dgm:t>
    </dgm:pt>
    <dgm:pt modelId="{92F27294-6B9F-4EC4-885D-0661D8893719}" type="pres">
      <dgm:prSet presAssocID="{96E4C9A6-A669-4D57-9DB3-B9F2D13E696F}" presName="accent_6" presStyleCnt="0"/>
      <dgm:spPr/>
    </dgm:pt>
    <dgm:pt modelId="{1C5E7239-5B5B-4BCD-A222-6DD1EB3D9093}" type="pres">
      <dgm:prSet presAssocID="{96E4C9A6-A669-4D57-9DB3-B9F2D13E696F}" presName="accentRepeatNode" presStyleLbl="solidFgAcc1" presStyleIdx="5" presStyleCnt="7"/>
      <dgm:spPr/>
    </dgm:pt>
    <dgm:pt modelId="{44BB3C17-EFAA-4481-A4CC-DFA8766A1066}" type="pres">
      <dgm:prSet presAssocID="{4219317B-08C7-460A-B317-6D530643A2FE}" presName="text_7" presStyleLbl="node1" presStyleIdx="6" presStyleCnt="7" custScaleY="124150">
        <dgm:presLayoutVars>
          <dgm:bulletEnabled val="1"/>
        </dgm:presLayoutVars>
      </dgm:prSet>
      <dgm:spPr/>
      <dgm:t>
        <a:bodyPr/>
        <a:lstStyle/>
        <a:p>
          <a:endParaRPr lang="ru-RU"/>
        </a:p>
      </dgm:t>
    </dgm:pt>
    <dgm:pt modelId="{7259F3B3-8706-45A0-AFE5-D3F26F8CA94A}" type="pres">
      <dgm:prSet presAssocID="{4219317B-08C7-460A-B317-6D530643A2FE}" presName="accent_7" presStyleCnt="0"/>
      <dgm:spPr/>
    </dgm:pt>
    <dgm:pt modelId="{89D56304-0AB4-40EA-9D8A-2CFA817C9D87}" type="pres">
      <dgm:prSet presAssocID="{4219317B-08C7-460A-B317-6D530643A2FE}" presName="accentRepeatNode" presStyleLbl="solidFgAcc1" presStyleIdx="6" presStyleCnt="7"/>
      <dgm:spPr/>
    </dgm:pt>
  </dgm:ptLst>
  <dgm:cxnLst>
    <dgm:cxn modelId="{5E91FE50-7289-40CE-B7D0-1495561C5E07}" srcId="{315699C9-F5A1-4F9E-A9C2-31B6ACCD52EF}" destId="{D5319268-E020-45EB-8A4D-0CD7B9DCB4C3}" srcOrd="2" destOrd="0" parTransId="{B6FD3F0F-F7FE-4B93-B803-4CE1F81BE7DC}" sibTransId="{910C5368-A0C3-4B85-9490-4B84321BC858}"/>
    <dgm:cxn modelId="{F67CF77F-DAD1-4524-AA17-E14AF87B2865}" type="presOf" srcId="{B15FBD24-1977-472F-8963-70B2E2F07E5B}" destId="{C9BF8914-AE5A-482F-A9A0-B40D0BF5D9EF}" srcOrd="0" destOrd="0" presId="urn:microsoft.com/office/officeart/2008/layout/VerticalCurvedList"/>
    <dgm:cxn modelId="{9FDD6504-C489-4957-B440-D82150661380}" srcId="{315699C9-F5A1-4F9E-A9C2-31B6ACCD52EF}" destId="{09961BA4-6DFC-47BD-83E2-A780093E17B0}" srcOrd="3" destOrd="0" parTransId="{97E20582-295D-4AE9-BB25-51038249385D}" sibTransId="{8A7DF0CB-D57C-467D-A9E6-8312480303BC}"/>
    <dgm:cxn modelId="{C8433767-C2BE-4C25-B174-FF204B538AE7}" type="presOf" srcId="{D5319268-E020-45EB-8A4D-0CD7B9DCB4C3}" destId="{4B512CD3-E358-4780-AB0B-3B6070D6C05C}" srcOrd="0" destOrd="0" presId="urn:microsoft.com/office/officeart/2008/layout/VerticalCurvedList"/>
    <dgm:cxn modelId="{1944F1F1-D7F5-4934-95C9-A0DFE8AE7DDB}" srcId="{315699C9-F5A1-4F9E-A9C2-31B6ACCD52EF}" destId="{D6697977-6FE2-40F5-B910-5DC1316331D7}" srcOrd="0" destOrd="0" parTransId="{1064911C-9C4C-425D-8F92-03C0E2696F0E}" sibTransId="{D2A63BA7-4DD9-4D81-B59F-0939833470FD}"/>
    <dgm:cxn modelId="{8E593B31-C522-4C90-8414-5F0E9FEFE98A}" srcId="{315699C9-F5A1-4F9E-A9C2-31B6ACCD52EF}" destId="{E085766E-0C9A-4558-B50C-FB435E9BC1C4}" srcOrd="4" destOrd="0" parTransId="{8AE1B974-8DD9-4B30-BB65-2D20450EF5DD}" sibTransId="{A10E2951-4C69-4B0C-9093-70FDB69C0491}"/>
    <dgm:cxn modelId="{8CB67EB0-0A21-42EF-98B6-0D4A784C9952}" type="presOf" srcId="{D2A63BA7-4DD9-4D81-B59F-0939833470FD}" destId="{19185CE7-8543-41F1-9AE9-6B616CA58444}" srcOrd="0" destOrd="0" presId="urn:microsoft.com/office/officeart/2008/layout/VerticalCurvedList"/>
    <dgm:cxn modelId="{DB02045A-293D-4E39-AE2E-380B450030F5}" type="presOf" srcId="{D6697977-6FE2-40F5-B910-5DC1316331D7}" destId="{BA38E1CD-FD6E-4431-A276-A51AE78A344E}" srcOrd="0" destOrd="0" presId="urn:microsoft.com/office/officeart/2008/layout/VerticalCurvedList"/>
    <dgm:cxn modelId="{840DD7DC-F2C8-4170-B388-409067616AE5}" type="presOf" srcId="{09961BA4-6DFC-47BD-83E2-A780093E17B0}" destId="{136F4AB6-BE9C-417C-9C9E-75DEA02D2FF6}" srcOrd="0" destOrd="0" presId="urn:microsoft.com/office/officeart/2008/layout/VerticalCurvedList"/>
    <dgm:cxn modelId="{E078C3A2-9442-4F62-84E3-66EBBC9F18D7}" type="presOf" srcId="{315699C9-F5A1-4F9E-A9C2-31B6ACCD52EF}" destId="{C1768847-A479-40DD-AB73-04B5AE468FE6}" srcOrd="0" destOrd="0" presId="urn:microsoft.com/office/officeart/2008/layout/VerticalCurvedList"/>
    <dgm:cxn modelId="{06CBEB7C-B826-4B9A-92CC-CFE531FB78D9}" type="presOf" srcId="{4219317B-08C7-460A-B317-6D530643A2FE}" destId="{44BB3C17-EFAA-4481-A4CC-DFA8766A1066}" srcOrd="0" destOrd="0" presId="urn:microsoft.com/office/officeart/2008/layout/VerticalCurvedList"/>
    <dgm:cxn modelId="{671BA2D0-38F5-4AE5-822F-CCFBE64E1827}" srcId="{315699C9-F5A1-4F9E-A9C2-31B6ACCD52EF}" destId="{96E4C9A6-A669-4D57-9DB3-B9F2D13E696F}" srcOrd="5" destOrd="0" parTransId="{F5AC10A7-773A-4936-997E-17CD957E7FE9}" sibTransId="{FE52C52A-96E3-413E-83B6-0FA81416A236}"/>
    <dgm:cxn modelId="{F7F50FC0-1165-4C69-882E-BE22D7DA732D}" srcId="{315699C9-F5A1-4F9E-A9C2-31B6ACCD52EF}" destId="{4219317B-08C7-460A-B317-6D530643A2FE}" srcOrd="6" destOrd="0" parTransId="{A1B07A12-ED75-448F-BDB6-6FBCD5F28B29}" sibTransId="{84B1883F-C6A3-43CA-B8A7-28342F5CA836}"/>
    <dgm:cxn modelId="{7944FABF-6291-4201-B013-BEAD7B6CF65C}" srcId="{315699C9-F5A1-4F9E-A9C2-31B6ACCD52EF}" destId="{B15FBD24-1977-472F-8963-70B2E2F07E5B}" srcOrd="1" destOrd="0" parTransId="{7A0E56A8-F7D2-4FB7-80D8-25C54C5B08AD}" sibTransId="{916CE3D7-0337-430F-B730-01E89A45F079}"/>
    <dgm:cxn modelId="{90753815-056C-43E9-8575-054476685EDF}" type="presOf" srcId="{96E4C9A6-A669-4D57-9DB3-B9F2D13E696F}" destId="{5A520EFA-9771-41D1-8EF8-DEC337A31782}" srcOrd="0" destOrd="0" presId="urn:microsoft.com/office/officeart/2008/layout/VerticalCurvedList"/>
    <dgm:cxn modelId="{899D39F4-968D-489D-801C-E09CD80E8D8B}" type="presOf" srcId="{E085766E-0C9A-4558-B50C-FB435E9BC1C4}" destId="{CF107FCD-F77B-429F-97CC-DCA5554872C9}" srcOrd="0" destOrd="0" presId="urn:microsoft.com/office/officeart/2008/layout/VerticalCurvedList"/>
    <dgm:cxn modelId="{93121AAD-8138-4417-9CB3-3F7053E367FC}" type="presParOf" srcId="{C1768847-A479-40DD-AB73-04B5AE468FE6}" destId="{AF04EB4B-18A0-45FE-9C3B-AE6E82E0FEBD}" srcOrd="0" destOrd="0" presId="urn:microsoft.com/office/officeart/2008/layout/VerticalCurvedList"/>
    <dgm:cxn modelId="{EEB6699B-AA36-484B-AC24-3DBF4E789C21}" type="presParOf" srcId="{AF04EB4B-18A0-45FE-9C3B-AE6E82E0FEBD}" destId="{5C7A0B86-63F1-4C07-BC1A-7C0FB584BB2A}" srcOrd="0" destOrd="0" presId="urn:microsoft.com/office/officeart/2008/layout/VerticalCurvedList"/>
    <dgm:cxn modelId="{C782E5E5-6FE1-4FCC-8452-D87C3317882F}" type="presParOf" srcId="{5C7A0B86-63F1-4C07-BC1A-7C0FB584BB2A}" destId="{3BD598F3-F25A-4F42-BEED-E1D976A31EDD}" srcOrd="0" destOrd="0" presId="urn:microsoft.com/office/officeart/2008/layout/VerticalCurvedList"/>
    <dgm:cxn modelId="{976771CC-DBC1-4814-BFBB-352424E9803F}" type="presParOf" srcId="{5C7A0B86-63F1-4C07-BC1A-7C0FB584BB2A}" destId="{19185CE7-8543-41F1-9AE9-6B616CA58444}" srcOrd="1" destOrd="0" presId="urn:microsoft.com/office/officeart/2008/layout/VerticalCurvedList"/>
    <dgm:cxn modelId="{0506BEF4-FF7A-492F-BA1D-CE911F6FF04D}" type="presParOf" srcId="{5C7A0B86-63F1-4C07-BC1A-7C0FB584BB2A}" destId="{A1481B2D-3761-4797-BEB6-284CA48B147D}" srcOrd="2" destOrd="0" presId="urn:microsoft.com/office/officeart/2008/layout/VerticalCurvedList"/>
    <dgm:cxn modelId="{EC5D4DB9-95F0-43CE-B586-933C4FAC9625}" type="presParOf" srcId="{5C7A0B86-63F1-4C07-BC1A-7C0FB584BB2A}" destId="{9FBE8D94-B585-4A73-B4EF-DD02E90B7C55}" srcOrd="3" destOrd="0" presId="urn:microsoft.com/office/officeart/2008/layout/VerticalCurvedList"/>
    <dgm:cxn modelId="{53EFE399-09D7-4C34-A033-55FBB42C7B3C}" type="presParOf" srcId="{AF04EB4B-18A0-45FE-9C3B-AE6E82E0FEBD}" destId="{BA38E1CD-FD6E-4431-A276-A51AE78A344E}" srcOrd="1" destOrd="0" presId="urn:microsoft.com/office/officeart/2008/layout/VerticalCurvedList"/>
    <dgm:cxn modelId="{85496429-35CE-459F-96D3-EB5E3D1ACDC7}" type="presParOf" srcId="{AF04EB4B-18A0-45FE-9C3B-AE6E82E0FEBD}" destId="{EF2786C8-ED75-425E-A440-8AEC9A31FBD0}" srcOrd="2" destOrd="0" presId="urn:microsoft.com/office/officeart/2008/layout/VerticalCurvedList"/>
    <dgm:cxn modelId="{74D9216F-CE54-4319-AD3D-B9C90C53907E}" type="presParOf" srcId="{EF2786C8-ED75-425E-A440-8AEC9A31FBD0}" destId="{052F6C1F-EB67-4700-AA9B-912E0BCD417F}" srcOrd="0" destOrd="0" presId="urn:microsoft.com/office/officeart/2008/layout/VerticalCurvedList"/>
    <dgm:cxn modelId="{ACF22946-B6AC-44C4-B7B9-FD561B072D1D}" type="presParOf" srcId="{AF04EB4B-18A0-45FE-9C3B-AE6E82E0FEBD}" destId="{C9BF8914-AE5A-482F-A9A0-B40D0BF5D9EF}" srcOrd="3" destOrd="0" presId="urn:microsoft.com/office/officeart/2008/layout/VerticalCurvedList"/>
    <dgm:cxn modelId="{B44FEA80-6759-4608-BD31-A257733CB286}" type="presParOf" srcId="{AF04EB4B-18A0-45FE-9C3B-AE6E82E0FEBD}" destId="{F97729FD-CD7E-494D-B455-DDBC719BE577}" srcOrd="4" destOrd="0" presId="urn:microsoft.com/office/officeart/2008/layout/VerticalCurvedList"/>
    <dgm:cxn modelId="{0EB65792-B3DF-4DC8-9E6C-1DECE30C6221}" type="presParOf" srcId="{F97729FD-CD7E-494D-B455-DDBC719BE577}" destId="{C3BBF4EB-24B7-47FF-970E-C43688EFA163}" srcOrd="0" destOrd="0" presId="urn:microsoft.com/office/officeart/2008/layout/VerticalCurvedList"/>
    <dgm:cxn modelId="{ECCDEC93-9DED-4658-983A-B6B9D6FA553D}" type="presParOf" srcId="{AF04EB4B-18A0-45FE-9C3B-AE6E82E0FEBD}" destId="{4B512CD3-E358-4780-AB0B-3B6070D6C05C}" srcOrd="5" destOrd="0" presId="urn:microsoft.com/office/officeart/2008/layout/VerticalCurvedList"/>
    <dgm:cxn modelId="{CB50E00D-0DF1-4FF3-89C0-325E7EABDC9F}" type="presParOf" srcId="{AF04EB4B-18A0-45FE-9C3B-AE6E82E0FEBD}" destId="{B653B175-20C0-48BC-AF38-FE56D0964F89}" srcOrd="6" destOrd="0" presId="urn:microsoft.com/office/officeart/2008/layout/VerticalCurvedList"/>
    <dgm:cxn modelId="{2C32CFF6-2D5D-4AA9-BA87-4F7E5D9CECFC}" type="presParOf" srcId="{B653B175-20C0-48BC-AF38-FE56D0964F89}" destId="{9CCA6A7A-BF9E-4629-9A98-3F52FACD272C}" srcOrd="0" destOrd="0" presId="urn:microsoft.com/office/officeart/2008/layout/VerticalCurvedList"/>
    <dgm:cxn modelId="{1EB8E634-B040-4BD0-8276-81C99848ECE9}" type="presParOf" srcId="{AF04EB4B-18A0-45FE-9C3B-AE6E82E0FEBD}" destId="{136F4AB6-BE9C-417C-9C9E-75DEA02D2FF6}" srcOrd="7" destOrd="0" presId="urn:microsoft.com/office/officeart/2008/layout/VerticalCurvedList"/>
    <dgm:cxn modelId="{A4F36C7A-7049-42BB-83C0-D2F235877844}" type="presParOf" srcId="{AF04EB4B-18A0-45FE-9C3B-AE6E82E0FEBD}" destId="{CEBFAF07-0084-4B8F-88D7-B2966A0FF9CC}" srcOrd="8" destOrd="0" presId="urn:microsoft.com/office/officeart/2008/layout/VerticalCurvedList"/>
    <dgm:cxn modelId="{7D28505B-A540-4ECE-B061-B50D5B29A6DC}" type="presParOf" srcId="{CEBFAF07-0084-4B8F-88D7-B2966A0FF9CC}" destId="{C32DB747-6174-4EC6-8FD0-6A9ED6B3FDC6}" srcOrd="0" destOrd="0" presId="urn:microsoft.com/office/officeart/2008/layout/VerticalCurvedList"/>
    <dgm:cxn modelId="{D0F2D56D-DE19-4518-A878-4875762D0A70}" type="presParOf" srcId="{AF04EB4B-18A0-45FE-9C3B-AE6E82E0FEBD}" destId="{CF107FCD-F77B-429F-97CC-DCA5554872C9}" srcOrd="9" destOrd="0" presId="urn:microsoft.com/office/officeart/2008/layout/VerticalCurvedList"/>
    <dgm:cxn modelId="{5EA6270D-4081-483F-9D2B-1CCE41FEA773}" type="presParOf" srcId="{AF04EB4B-18A0-45FE-9C3B-AE6E82E0FEBD}" destId="{9E5556B5-CE10-46C4-BF55-9AD3A62BF111}" srcOrd="10" destOrd="0" presId="urn:microsoft.com/office/officeart/2008/layout/VerticalCurvedList"/>
    <dgm:cxn modelId="{6EB6D3F7-B3E0-42D0-8D8A-4B8B1E62A195}" type="presParOf" srcId="{9E5556B5-CE10-46C4-BF55-9AD3A62BF111}" destId="{DF0A7171-3F2A-4878-A68A-F3B8EAE2A71D}" srcOrd="0" destOrd="0" presId="urn:microsoft.com/office/officeart/2008/layout/VerticalCurvedList"/>
    <dgm:cxn modelId="{DC058F23-2E70-4506-876B-894803DC2A8C}" type="presParOf" srcId="{AF04EB4B-18A0-45FE-9C3B-AE6E82E0FEBD}" destId="{5A520EFA-9771-41D1-8EF8-DEC337A31782}" srcOrd="11" destOrd="0" presId="urn:microsoft.com/office/officeart/2008/layout/VerticalCurvedList"/>
    <dgm:cxn modelId="{E69C4285-5658-4912-A374-4032C886119B}" type="presParOf" srcId="{AF04EB4B-18A0-45FE-9C3B-AE6E82E0FEBD}" destId="{92F27294-6B9F-4EC4-885D-0661D8893719}" srcOrd="12" destOrd="0" presId="urn:microsoft.com/office/officeart/2008/layout/VerticalCurvedList"/>
    <dgm:cxn modelId="{0F8DBE97-1681-4EDA-9510-868EBECEB60E}" type="presParOf" srcId="{92F27294-6B9F-4EC4-885D-0661D8893719}" destId="{1C5E7239-5B5B-4BCD-A222-6DD1EB3D9093}" srcOrd="0" destOrd="0" presId="urn:microsoft.com/office/officeart/2008/layout/VerticalCurvedList"/>
    <dgm:cxn modelId="{BE61F3F4-D1A3-4749-AA45-534DBC8739E5}" type="presParOf" srcId="{AF04EB4B-18A0-45FE-9C3B-AE6E82E0FEBD}" destId="{44BB3C17-EFAA-4481-A4CC-DFA8766A1066}" srcOrd="13" destOrd="0" presId="urn:microsoft.com/office/officeart/2008/layout/VerticalCurvedList"/>
    <dgm:cxn modelId="{02899239-F084-405E-970B-826840503E69}" type="presParOf" srcId="{AF04EB4B-18A0-45FE-9C3B-AE6E82E0FEBD}" destId="{7259F3B3-8706-45A0-AFE5-D3F26F8CA94A}" srcOrd="14" destOrd="0" presId="urn:microsoft.com/office/officeart/2008/layout/VerticalCurvedList"/>
    <dgm:cxn modelId="{3FC41ACA-C4E7-4BD3-BA43-F41F1AC34B39}" type="presParOf" srcId="{7259F3B3-8706-45A0-AFE5-D3F26F8CA94A}" destId="{89D56304-0AB4-40EA-9D8A-2CFA817C9D8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Благоустройство территории  </a:t>
          </a:r>
          <a:r>
            <a:rPr lang="ru-RU" sz="1800" dirty="0" err="1">
              <a:solidFill>
                <a:schemeClr val="accent5">
                  <a:lumMod val="50000"/>
                </a:schemeClr>
              </a:solidFill>
              <a:latin typeface="Times New Roman" pitchFamily="18" charset="0"/>
              <a:cs typeface="Times New Roman" pitchFamily="18" charset="0"/>
            </a:rPr>
            <a:t>пер.Сокольский</a:t>
          </a:r>
          <a:r>
            <a:rPr lang="ru-RU" sz="1800" dirty="0">
              <a:solidFill>
                <a:schemeClr val="accent5">
                  <a:lumMod val="50000"/>
                </a:schemeClr>
              </a:solidFill>
              <a:latin typeface="Times New Roman" pitchFamily="18" charset="0"/>
              <a:cs typeface="Times New Roman" pitchFamily="18" charset="0"/>
            </a:rPr>
            <a:t> </a:t>
          </a:r>
          <a:r>
            <a:rPr lang="ru-RU" sz="1800" dirty="0" err="1">
              <a:solidFill>
                <a:schemeClr val="accent5">
                  <a:lumMod val="50000"/>
                </a:schemeClr>
              </a:solidFill>
              <a:latin typeface="Times New Roman" pitchFamily="18" charset="0"/>
              <a:cs typeface="Times New Roman" pitchFamily="18" charset="0"/>
            </a:rPr>
            <a:t>г.Наволоки</a:t>
          </a:r>
          <a:r>
            <a:rPr lang="ru-RU" sz="1800" dirty="0">
              <a:solidFill>
                <a:srgbClr val="002060"/>
              </a:solidFill>
              <a:latin typeface="Times New Roman" pitchFamily="18" charset="0"/>
              <a:cs typeface="Times New Roman" pitchFamily="18" charset="0"/>
            </a:rPr>
            <a:t>– 213,6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492310E2-6157-4381-BECF-CC65768DE3FD}">
      <dgm:prSet phldrT="[Текст]" custT="1"/>
      <dgm:spPr/>
      <dgm:t>
        <a:bodyPr/>
        <a:lstStyle/>
        <a:p>
          <a:r>
            <a:rPr lang="ru-RU" sz="1800" dirty="0">
              <a:solidFill>
                <a:srgbClr val="002060"/>
              </a:solidFill>
              <a:latin typeface="Times New Roman" pitchFamily="18" charset="0"/>
              <a:cs typeface="Times New Roman" pitchFamily="18" charset="0"/>
            </a:rPr>
            <a:t>Ремонт асфальтобетонного покрытия тротуара по </a:t>
          </a:r>
          <a:r>
            <a:rPr lang="ru-RU" sz="1800" dirty="0" err="1">
              <a:solidFill>
                <a:srgbClr val="002060"/>
              </a:solidFill>
              <a:latin typeface="Times New Roman" pitchFamily="18" charset="0"/>
              <a:cs typeface="Times New Roman" pitchFamily="18" charset="0"/>
            </a:rPr>
            <a:t>ул.Юбилейная</a:t>
          </a:r>
          <a:r>
            <a:rPr lang="ru-RU" sz="1800" dirty="0">
              <a:solidFill>
                <a:srgbClr val="002060"/>
              </a:solidFill>
              <a:latin typeface="Times New Roman" pitchFamily="18" charset="0"/>
              <a:cs typeface="Times New Roman" pitchFamily="18" charset="0"/>
            </a:rPr>
            <a:t>, </a:t>
          </a:r>
          <a:r>
            <a:rPr lang="ru-RU" sz="1800" dirty="0" err="1">
              <a:solidFill>
                <a:srgbClr val="002060"/>
              </a:solidFill>
              <a:latin typeface="Times New Roman" pitchFamily="18" charset="0"/>
              <a:cs typeface="Times New Roman" pitchFamily="18" charset="0"/>
            </a:rPr>
            <a:t>ул.Рабочий</a:t>
          </a:r>
          <a:r>
            <a:rPr lang="ru-RU" sz="1800" dirty="0">
              <a:solidFill>
                <a:srgbClr val="002060"/>
              </a:solidFill>
              <a:latin typeface="Times New Roman" pitchFamily="18" charset="0"/>
              <a:cs typeface="Times New Roman" pitchFamily="18" charset="0"/>
            </a:rPr>
            <a:t> поселок, </a:t>
          </a:r>
          <a:r>
            <a:rPr lang="ru-RU" sz="1800" dirty="0" err="1">
              <a:solidFill>
                <a:srgbClr val="002060"/>
              </a:solidFill>
              <a:latin typeface="Times New Roman" pitchFamily="18" charset="0"/>
              <a:cs typeface="Times New Roman" pitchFamily="18" charset="0"/>
            </a:rPr>
            <a:t>ул.Никитина</a:t>
          </a:r>
          <a:r>
            <a:rPr lang="ru-RU" sz="1800" dirty="0">
              <a:solidFill>
                <a:srgbClr val="002060"/>
              </a:solidFill>
              <a:latin typeface="Times New Roman" pitchFamily="18" charset="0"/>
              <a:cs typeface="Times New Roman" pitchFamily="18" charset="0"/>
            </a:rPr>
            <a:t> </a:t>
          </a:r>
          <a:r>
            <a:rPr lang="ru-RU" sz="1800" dirty="0" err="1">
              <a:solidFill>
                <a:srgbClr val="002060"/>
              </a:solidFill>
              <a:latin typeface="Times New Roman" pitchFamily="18" charset="0"/>
              <a:cs typeface="Times New Roman" pitchFamily="18" charset="0"/>
            </a:rPr>
            <a:t>г.Наволоки</a:t>
          </a:r>
          <a:r>
            <a:rPr lang="ru-RU" sz="1800" dirty="0">
              <a:solidFill>
                <a:srgbClr val="002060"/>
              </a:solidFill>
              <a:latin typeface="Times New Roman" pitchFamily="18" charset="0"/>
              <a:cs typeface="Times New Roman" pitchFamily="18" charset="0"/>
            </a:rPr>
            <a:t> – 4679,9 тыс.руб.</a:t>
          </a:r>
        </a:p>
      </dgm:t>
    </dgm:pt>
    <dgm:pt modelId="{4E092AE0-C6FE-44D3-9EF5-EF10CCF97BD1}" type="parTrans" cxnId="{472CA5BA-782B-4AF0-800A-9C55B0F23CDB}">
      <dgm:prSet/>
      <dgm:spPr/>
      <dgm:t>
        <a:bodyPr/>
        <a:lstStyle/>
        <a:p>
          <a:endParaRPr lang="ru-RU" sz="1800">
            <a:solidFill>
              <a:srgbClr val="002060"/>
            </a:solidFill>
          </a:endParaRPr>
        </a:p>
      </dgm:t>
    </dgm:pt>
    <dgm:pt modelId="{92D0D89B-3EF1-4536-BB55-89A0E6972FCA}" type="sibTrans" cxnId="{472CA5BA-782B-4AF0-800A-9C55B0F23CDB}">
      <dgm:prSet/>
      <dgm:spPr/>
      <dgm:t>
        <a:bodyPr/>
        <a:lstStyle/>
        <a:p>
          <a:endParaRPr lang="ru-RU" sz="1800">
            <a:solidFill>
              <a:srgbClr val="002060"/>
            </a:solidFill>
          </a:endParaRPr>
        </a:p>
      </dgm:t>
    </dgm:pt>
    <dgm:pt modelId="{D1975AAD-FDB2-4E6F-AE2A-4B2F4702BD58}">
      <dgm:prSet phldrT="[Текст]" custT="1"/>
      <dgm:spPr/>
      <dgm:t>
        <a:bodyPr/>
        <a:lstStyle/>
        <a:p>
          <a:r>
            <a:rPr lang="ru-RU" sz="1800" dirty="0">
              <a:solidFill>
                <a:srgbClr val="002060"/>
              </a:solidFill>
              <a:latin typeface="Times New Roman" pitchFamily="18" charset="0"/>
              <a:cs typeface="Times New Roman" pitchFamily="18" charset="0"/>
            </a:rPr>
            <a:t>Устройство основания для детской площадки по </a:t>
          </a:r>
          <a:r>
            <a:rPr lang="ru-RU" sz="1800" dirty="0" err="1">
              <a:solidFill>
                <a:srgbClr val="002060"/>
              </a:solidFill>
              <a:latin typeface="Times New Roman" pitchFamily="18" charset="0"/>
              <a:cs typeface="Times New Roman" pitchFamily="18" charset="0"/>
            </a:rPr>
            <a:t>ул.Юбилейная</a:t>
          </a:r>
          <a:r>
            <a:rPr lang="ru-RU" sz="1800" dirty="0">
              <a:solidFill>
                <a:srgbClr val="002060"/>
              </a:solidFill>
              <a:latin typeface="Times New Roman" pitchFamily="18" charset="0"/>
              <a:cs typeface="Times New Roman" pitchFamily="18" charset="0"/>
            </a:rPr>
            <a:t> </a:t>
          </a:r>
          <a:r>
            <a:rPr lang="ru-RU" sz="1800" dirty="0" err="1">
              <a:solidFill>
                <a:srgbClr val="002060"/>
              </a:solidFill>
              <a:latin typeface="Times New Roman" pitchFamily="18" charset="0"/>
              <a:cs typeface="Times New Roman" pitchFamily="18" charset="0"/>
            </a:rPr>
            <a:t>г.Наволоки</a:t>
          </a:r>
          <a:r>
            <a:rPr lang="ru-RU" sz="1800" dirty="0">
              <a:solidFill>
                <a:srgbClr val="002060"/>
              </a:solidFill>
              <a:latin typeface="Times New Roman" pitchFamily="18" charset="0"/>
              <a:cs typeface="Times New Roman" pitchFamily="18" charset="0"/>
            </a:rPr>
            <a:t> – 452,5 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D5319268-E020-45EB-8A4D-0CD7B9DCB4C3}">
      <dgm:prSet phldrT="[Текст]" custT="1"/>
      <dgm:spPr/>
      <dgm:t>
        <a:bodyPr/>
        <a:lstStyle/>
        <a:p>
          <a:r>
            <a:rPr lang="ru-RU" sz="1800" dirty="0">
              <a:solidFill>
                <a:srgbClr val="002060"/>
              </a:solidFill>
              <a:latin typeface="Times New Roman" pitchFamily="18" charset="0"/>
              <a:cs typeface="Times New Roman" pitchFamily="18" charset="0"/>
            </a:rPr>
            <a:t>Установка уличных лавочек и информационных стендов на территории Наволокского городского поселения– 134,5 тыс.руб.</a:t>
          </a:r>
        </a:p>
      </dgm:t>
    </dgm:pt>
    <dgm:pt modelId="{B6FD3F0F-F7FE-4B93-B803-4CE1F81BE7DC}" type="parTrans" cxnId="{5E91FE50-7289-40CE-B7D0-1495561C5E07}">
      <dgm:prSet/>
      <dgm:spPr/>
      <dgm:t>
        <a:bodyPr/>
        <a:lstStyle/>
        <a:p>
          <a:endParaRPr lang="ru-RU" sz="1800">
            <a:solidFill>
              <a:srgbClr val="002060"/>
            </a:solidFill>
          </a:endParaRPr>
        </a:p>
      </dgm:t>
    </dgm:pt>
    <dgm:pt modelId="{910C5368-A0C3-4B85-9490-4B84321BC858}" type="sibTrans" cxnId="{5E91FE50-7289-40CE-B7D0-1495561C5E07}">
      <dgm:prSet/>
      <dgm:spPr/>
      <dgm:t>
        <a:bodyPr/>
        <a:lstStyle/>
        <a:p>
          <a:endParaRPr lang="ru-RU" sz="1800">
            <a:solidFill>
              <a:srgbClr val="002060"/>
            </a:solidFill>
          </a:endParaRPr>
        </a:p>
      </dgm:t>
    </dgm:pt>
    <dgm:pt modelId="{409E863E-2786-47FD-962D-DF4975407CA6}">
      <dgm:prSet phldrT="[Текст]" custT="1"/>
      <dgm:spPr/>
      <dgm:t>
        <a:bodyPr/>
        <a:lstStyle/>
        <a:p>
          <a:r>
            <a:rPr lang="ru-RU" sz="1800" dirty="0">
              <a:solidFill>
                <a:srgbClr val="002060"/>
              </a:solidFill>
              <a:latin typeface="Times New Roman" pitchFamily="18" charset="0"/>
              <a:cs typeface="Times New Roman" pitchFamily="18" charset="0"/>
            </a:rPr>
            <a:t>Благоустройство городского парка  – 35,3 тыс.руб.</a:t>
          </a:r>
        </a:p>
      </dgm:t>
    </dgm:pt>
    <dgm:pt modelId="{D1C4C9F8-8D47-486F-8CA0-0ED1663A635F}" type="parTrans" cxnId="{F9C0E1D5-E7BE-436A-A4D4-5D05817EE120}">
      <dgm:prSet/>
      <dgm:spPr/>
      <dgm:t>
        <a:bodyPr/>
        <a:lstStyle/>
        <a:p>
          <a:endParaRPr lang="ru-RU"/>
        </a:p>
      </dgm:t>
    </dgm:pt>
    <dgm:pt modelId="{31B066A0-404A-40CF-A543-57D84426E4AC}" type="sibTrans" cxnId="{F9C0E1D5-E7BE-436A-A4D4-5D05817EE120}">
      <dgm:prSet/>
      <dgm:spPr/>
      <dgm:t>
        <a:bodyPr/>
        <a:lstStyle/>
        <a:p>
          <a:endParaRPr lang="ru-RU"/>
        </a:p>
      </dgm:t>
    </dgm:pt>
    <dgm:pt modelId="{5AC3C875-3EAF-46C3-9492-D955A2817ED9}">
      <dgm:prSet phldrT="[Текст]" custT="1"/>
      <dgm:spPr/>
      <dgm:t>
        <a:bodyPr/>
        <a:lstStyle/>
        <a:p>
          <a:r>
            <a:rPr lang="ru-RU" sz="1800" dirty="0">
              <a:solidFill>
                <a:srgbClr val="002060"/>
              </a:solidFill>
              <a:latin typeface="Times New Roman" pitchFamily="18" charset="0"/>
              <a:cs typeface="Times New Roman" pitchFamily="18" charset="0"/>
            </a:rPr>
            <a:t>Устройство основания под автобусную остановку, изготовление и монтаж автобусного павильона по </a:t>
          </a:r>
          <a:r>
            <a:rPr lang="ru-RU" sz="1800" dirty="0" err="1">
              <a:solidFill>
                <a:srgbClr val="002060"/>
              </a:solidFill>
              <a:latin typeface="Times New Roman" pitchFamily="18" charset="0"/>
              <a:cs typeface="Times New Roman" pitchFamily="18" charset="0"/>
            </a:rPr>
            <a:t>ул.Советская</a:t>
          </a:r>
          <a:r>
            <a:rPr lang="ru-RU" sz="1800" dirty="0">
              <a:solidFill>
                <a:srgbClr val="002060"/>
              </a:solidFill>
              <a:latin typeface="Times New Roman" pitchFamily="18" charset="0"/>
              <a:cs typeface="Times New Roman" pitchFamily="18" charset="0"/>
            </a:rPr>
            <a:t> </a:t>
          </a:r>
          <a:r>
            <a:rPr lang="ru-RU" sz="1800" dirty="0" err="1">
              <a:solidFill>
                <a:srgbClr val="002060"/>
              </a:solidFill>
              <a:latin typeface="Times New Roman" pitchFamily="18" charset="0"/>
              <a:cs typeface="Times New Roman" pitchFamily="18" charset="0"/>
            </a:rPr>
            <a:t>г.Наволоки</a:t>
          </a:r>
          <a:r>
            <a:rPr lang="ru-RU" sz="1800" dirty="0">
              <a:solidFill>
                <a:srgbClr val="002060"/>
              </a:solidFill>
              <a:latin typeface="Times New Roman" pitchFamily="18" charset="0"/>
              <a:cs typeface="Times New Roman" pitchFamily="18" charset="0"/>
            </a:rPr>
            <a:t>– 169,5 тыс.руб.</a:t>
          </a:r>
        </a:p>
      </dgm:t>
    </dgm:pt>
    <dgm:pt modelId="{E202EB7F-123F-4530-B4D0-101EDEC6FEC6}" type="parTrans" cxnId="{8ED3DECE-62E2-4DC1-A806-93D9DB86AC40}">
      <dgm:prSet/>
      <dgm:spPr/>
      <dgm:t>
        <a:bodyPr/>
        <a:lstStyle/>
        <a:p>
          <a:endParaRPr lang="ru-RU"/>
        </a:p>
      </dgm:t>
    </dgm:pt>
    <dgm:pt modelId="{33CDC667-240F-46DB-AF5F-B711A2F26648}" type="sibTrans" cxnId="{8ED3DECE-62E2-4DC1-A806-93D9DB86AC40}">
      <dgm:prSet/>
      <dgm:spPr/>
      <dgm:t>
        <a:bodyPr/>
        <a:lstStyle/>
        <a:p>
          <a:endParaRPr lang="ru-RU"/>
        </a:p>
      </dgm:t>
    </dgm:pt>
    <dgm:pt modelId="{55145C8B-9560-47CA-B0F1-BC75DB8F51B7}">
      <dgm:prSet phldrT="[Текст]" custT="1"/>
      <dgm:spPr/>
      <dgm:t>
        <a:bodyPr/>
        <a:lstStyle/>
        <a:p>
          <a:r>
            <a:rPr lang="ru-RU" sz="1800" dirty="0">
              <a:solidFill>
                <a:srgbClr val="002060"/>
              </a:solidFill>
              <a:latin typeface="Times New Roman" pitchFamily="18" charset="0"/>
              <a:cs typeface="Times New Roman" pitchFamily="18" charset="0"/>
            </a:rPr>
            <a:t>Прочие мероприятия по благоустройству – 60 тыс.руб.</a:t>
          </a:r>
        </a:p>
      </dgm:t>
    </dgm:pt>
    <dgm:pt modelId="{9D63C66E-3472-4880-ADBA-1CFFF0E5C67F}" type="parTrans" cxnId="{C9A8D998-5A38-472F-A985-8E6D3AE406DB}">
      <dgm:prSet/>
      <dgm:spPr/>
      <dgm:t>
        <a:bodyPr/>
        <a:lstStyle/>
        <a:p>
          <a:endParaRPr lang="ru-RU"/>
        </a:p>
      </dgm:t>
    </dgm:pt>
    <dgm:pt modelId="{1CB29A89-4918-4915-B2CF-8B3C5D009643}" type="sibTrans" cxnId="{C9A8D998-5A38-472F-A985-8E6D3AE406DB}">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7"/>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7"/>
      <dgm:spPr/>
    </dgm:pt>
    <dgm:pt modelId="{9FBE8D94-B585-4A73-B4EF-DD02E90B7C55}" type="pres">
      <dgm:prSet presAssocID="{315699C9-F5A1-4F9E-A9C2-31B6ACCD52EF}" presName="dstNode" presStyleLbl="node1" presStyleIdx="0" presStyleCnt="7"/>
      <dgm:spPr/>
    </dgm:pt>
    <dgm:pt modelId="{BA38E1CD-FD6E-4431-A276-A51AE78A344E}" type="pres">
      <dgm:prSet presAssocID="{D6697977-6FE2-40F5-B910-5DC1316331D7}" presName="text_1" presStyleLbl="node1" presStyleIdx="0" presStyleCnt="7" custScaleY="106225">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7"/>
      <dgm:spPr/>
    </dgm:pt>
    <dgm:pt modelId="{3179169E-38C5-4721-B36E-6CECC5A4BAA9}" type="pres">
      <dgm:prSet presAssocID="{492310E2-6157-4381-BECF-CC65768DE3FD}" presName="text_2" presStyleLbl="node1" presStyleIdx="1" presStyleCnt="7">
        <dgm:presLayoutVars>
          <dgm:bulletEnabled val="1"/>
        </dgm:presLayoutVars>
      </dgm:prSet>
      <dgm:spPr/>
      <dgm:t>
        <a:bodyPr/>
        <a:lstStyle/>
        <a:p>
          <a:endParaRPr lang="ru-RU"/>
        </a:p>
      </dgm:t>
    </dgm:pt>
    <dgm:pt modelId="{14C2098D-8813-4560-8CFF-8497BCDE712B}" type="pres">
      <dgm:prSet presAssocID="{492310E2-6157-4381-BECF-CC65768DE3FD}" presName="accent_2" presStyleCnt="0"/>
      <dgm:spPr/>
    </dgm:pt>
    <dgm:pt modelId="{5342AECB-5CB5-4A08-9CE7-6DD90A890C3E}" type="pres">
      <dgm:prSet presAssocID="{492310E2-6157-4381-BECF-CC65768DE3FD}" presName="accentRepeatNode" presStyleLbl="solidFgAcc1" presStyleIdx="1" presStyleCnt="7"/>
      <dgm:spPr/>
    </dgm:pt>
    <dgm:pt modelId="{356B1398-A189-460E-967F-5913A5C25E1C}" type="pres">
      <dgm:prSet presAssocID="{409E863E-2786-47FD-962D-DF4975407CA6}" presName="text_3" presStyleLbl="node1" presStyleIdx="2" presStyleCnt="7">
        <dgm:presLayoutVars>
          <dgm:bulletEnabled val="1"/>
        </dgm:presLayoutVars>
      </dgm:prSet>
      <dgm:spPr/>
      <dgm:t>
        <a:bodyPr/>
        <a:lstStyle/>
        <a:p>
          <a:endParaRPr lang="ru-RU"/>
        </a:p>
      </dgm:t>
    </dgm:pt>
    <dgm:pt modelId="{93519EB4-1291-48A5-B243-9A8A19A12C84}" type="pres">
      <dgm:prSet presAssocID="{409E863E-2786-47FD-962D-DF4975407CA6}" presName="accent_3" presStyleCnt="0"/>
      <dgm:spPr/>
    </dgm:pt>
    <dgm:pt modelId="{B0813A35-ABAE-40AE-8B26-A15F5F8C194B}" type="pres">
      <dgm:prSet presAssocID="{409E863E-2786-47FD-962D-DF4975407CA6}" presName="accentRepeatNode" presStyleLbl="solidFgAcc1" presStyleIdx="2" presStyleCnt="7"/>
      <dgm:spPr/>
    </dgm:pt>
    <dgm:pt modelId="{0119CCBC-297E-4A05-97EC-E139FF40CB10}" type="pres">
      <dgm:prSet presAssocID="{D1975AAD-FDB2-4E6F-AE2A-4B2F4702BD58}" presName="text_4" presStyleLbl="node1" presStyleIdx="3" presStyleCnt="7">
        <dgm:presLayoutVars>
          <dgm:bulletEnabled val="1"/>
        </dgm:presLayoutVars>
      </dgm:prSet>
      <dgm:spPr/>
      <dgm:t>
        <a:bodyPr/>
        <a:lstStyle/>
        <a:p>
          <a:endParaRPr lang="ru-RU"/>
        </a:p>
      </dgm:t>
    </dgm:pt>
    <dgm:pt modelId="{4AC602BD-6E1B-4A20-8C96-655B22373800}" type="pres">
      <dgm:prSet presAssocID="{D1975AAD-FDB2-4E6F-AE2A-4B2F4702BD58}" presName="accent_4" presStyleCnt="0"/>
      <dgm:spPr/>
    </dgm:pt>
    <dgm:pt modelId="{1700BC00-DC0E-4C9B-BC51-5F75907F6CED}" type="pres">
      <dgm:prSet presAssocID="{D1975AAD-FDB2-4E6F-AE2A-4B2F4702BD58}" presName="accentRepeatNode" presStyleLbl="solidFgAcc1" presStyleIdx="3" presStyleCnt="7"/>
      <dgm:spPr/>
    </dgm:pt>
    <dgm:pt modelId="{9DD926AC-A74F-41ED-ADC1-7E4FAFF7A5D3}" type="pres">
      <dgm:prSet presAssocID="{5AC3C875-3EAF-46C3-9492-D955A2817ED9}" presName="text_5" presStyleLbl="node1" presStyleIdx="4" presStyleCnt="7" custScaleY="150019">
        <dgm:presLayoutVars>
          <dgm:bulletEnabled val="1"/>
        </dgm:presLayoutVars>
      </dgm:prSet>
      <dgm:spPr/>
      <dgm:t>
        <a:bodyPr/>
        <a:lstStyle/>
        <a:p>
          <a:endParaRPr lang="ru-RU"/>
        </a:p>
      </dgm:t>
    </dgm:pt>
    <dgm:pt modelId="{D04AF3D0-8F37-4D41-9B2C-60F3B9AB7A67}" type="pres">
      <dgm:prSet presAssocID="{5AC3C875-3EAF-46C3-9492-D955A2817ED9}" presName="accent_5" presStyleCnt="0"/>
      <dgm:spPr/>
    </dgm:pt>
    <dgm:pt modelId="{DA4B804D-63E4-4732-A70E-34A0575E637D}" type="pres">
      <dgm:prSet presAssocID="{5AC3C875-3EAF-46C3-9492-D955A2817ED9}" presName="accentRepeatNode" presStyleLbl="solidFgAcc1" presStyleIdx="4" presStyleCnt="7"/>
      <dgm:spPr/>
    </dgm:pt>
    <dgm:pt modelId="{09D83427-F810-4BE9-A8BD-0ACE28900CC7}" type="pres">
      <dgm:prSet presAssocID="{D5319268-E020-45EB-8A4D-0CD7B9DCB4C3}" presName="text_6" presStyleLbl="node1" presStyleIdx="5" presStyleCnt="7">
        <dgm:presLayoutVars>
          <dgm:bulletEnabled val="1"/>
        </dgm:presLayoutVars>
      </dgm:prSet>
      <dgm:spPr/>
      <dgm:t>
        <a:bodyPr/>
        <a:lstStyle/>
        <a:p>
          <a:endParaRPr lang="ru-RU"/>
        </a:p>
      </dgm:t>
    </dgm:pt>
    <dgm:pt modelId="{62071C33-766A-421A-805C-C2FC5EA87486}" type="pres">
      <dgm:prSet presAssocID="{D5319268-E020-45EB-8A4D-0CD7B9DCB4C3}" presName="accent_6" presStyleCnt="0"/>
      <dgm:spPr/>
    </dgm:pt>
    <dgm:pt modelId="{9CCA6A7A-BF9E-4629-9A98-3F52FACD272C}" type="pres">
      <dgm:prSet presAssocID="{D5319268-E020-45EB-8A4D-0CD7B9DCB4C3}" presName="accentRepeatNode" presStyleLbl="solidFgAcc1" presStyleIdx="5" presStyleCnt="7"/>
      <dgm:spPr/>
    </dgm:pt>
    <dgm:pt modelId="{2CB28BB5-17AE-4DAA-BB0D-77D806F7CE2E}" type="pres">
      <dgm:prSet presAssocID="{55145C8B-9560-47CA-B0F1-BC75DB8F51B7}" presName="text_7" presStyleLbl="node1" presStyleIdx="6" presStyleCnt="7">
        <dgm:presLayoutVars>
          <dgm:bulletEnabled val="1"/>
        </dgm:presLayoutVars>
      </dgm:prSet>
      <dgm:spPr/>
      <dgm:t>
        <a:bodyPr/>
        <a:lstStyle/>
        <a:p>
          <a:endParaRPr lang="ru-RU"/>
        </a:p>
      </dgm:t>
    </dgm:pt>
    <dgm:pt modelId="{30E8535B-44E6-4DE8-920B-2646A7E1424E}" type="pres">
      <dgm:prSet presAssocID="{55145C8B-9560-47CA-B0F1-BC75DB8F51B7}" presName="accent_7" presStyleCnt="0"/>
      <dgm:spPr/>
    </dgm:pt>
    <dgm:pt modelId="{533C5E81-0EE6-4A72-822F-E840CF345C05}" type="pres">
      <dgm:prSet presAssocID="{55145C8B-9560-47CA-B0F1-BC75DB8F51B7}" presName="accentRepeatNode" presStyleLbl="solidFgAcc1" presStyleIdx="6" presStyleCnt="7"/>
      <dgm:spPr/>
    </dgm:pt>
  </dgm:ptLst>
  <dgm:cxnLst>
    <dgm:cxn modelId="{2BC53181-FCF6-47DA-A682-6041DE79CD8E}" type="presOf" srcId="{D1975AAD-FDB2-4E6F-AE2A-4B2F4702BD58}" destId="{0119CCBC-297E-4A05-97EC-E139FF40CB10}" srcOrd="0" destOrd="0" presId="urn:microsoft.com/office/officeart/2008/layout/VerticalCurvedList"/>
    <dgm:cxn modelId="{8ED3DECE-62E2-4DC1-A806-93D9DB86AC40}" srcId="{315699C9-F5A1-4F9E-A9C2-31B6ACCD52EF}" destId="{5AC3C875-3EAF-46C3-9492-D955A2817ED9}" srcOrd="4" destOrd="0" parTransId="{E202EB7F-123F-4530-B4D0-101EDEC6FEC6}" sibTransId="{33CDC667-240F-46DB-AF5F-B711A2F26648}"/>
    <dgm:cxn modelId="{5E91FE50-7289-40CE-B7D0-1495561C5E07}" srcId="{315699C9-F5A1-4F9E-A9C2-31B6ACCD52EF}" destId="{D5319268-E020-45EB-8A4D-0CD7B9DCB4C3}" srcOrd="5" destOrd="0" parTransId="{B6FD3F0F-F7FE-4B93-B803-4CE1F81BE7DC}" sibTransId="{910C5368-A0C3-4B85-9490-4B84321BC858}"/>
    <dgm:cxn modelId="{F9C0E1D5-E7BE-436A-A4D4-5D05817EE120}" srcId="{315699C9-F5A1-4F9E-A9C2-31B6ACCD52EF}" destId="{409E863E-2786-47FD-962D-DF4975407CA6}" srcOrd="2" destOrd="0" parTransId="{D1C4C9F8-8D47-486F-8CA0-0ED1663A635F}" sibTransId="{31B066A0-404A-40CF-A543-57D84426E4AC}"/>
    <dgm:cxn modelId="{3871B823-6BF6-4A26-B504-F431B6FECF06}" type="presOf" srcId="{315699C9-F5A1-4F9E-A9C2-31B6ACCD52EF}" destId="{C1768847-A479-40DD-AB73-04B5AE468FE6}" srcOrd="0" destOrd="0" presId="urn:microsoft.com/office/officeart/2008/layout/VerticalCurvedList"/>
    <dgm:cxn modelId="{C9A8D998-5A38-472F-A985-8E6D3AE406DB}" srcId="{315699C9-F5A1-4F9E-A9C2-31B6ACCD52EF}" destId="{55145C8B-9560-47CA-B0F1-BC75DB8F51B7}" srcOrd="6" destOrd="0" parTransId="{9D63C66E-3472-4880-ADBA-1CFFF0E5C67F}" sibTransId="{1CB29A89-4918-4915-B2CF-8B3C5D009643}"/>
    <dgm:cxn modelId="{73985443-BD03-4598-9AA8-CFBC1F5BB08E}" type="presOf" srcId="{D2A63BA7-4DD9-4D81-B59F-0939833470FD}" destId="{19185CE7-8543-41F1-9AE9-6B616CA58444}" srcOrd="0" destOrd="0" presId="urn:microsoft.com/office/officeart/2008/layout/VerticalCurvedList"/>
    <dgm:cxn modelId="{1944F1F1-D7F5-4934-95C9-A0DFE8AE7DDB}" srcId="{315699C9-F5A1-4F9E-A9C2-31B6ACCD52EF}" destId="{D6697977-6FE2-40F5-B910-5DC1316331D7}" srcOrd="0" destOrd="0" parTransId="{1064911C-9C4C-425D-8F92-03C0E2696F0E}" sibTransId="{D2A63BA7-4DD9-4D81-B59F-0939833470FD}"/>
    <dgm:cxn modelId="{472CA5BA-782B-4AF0-800A-9C55B0F23CDB}" srcId="{315699C9-F5A1-4F9E-A9C2-31B6ACCD52EF}" destId="{492310E2-6157-4381-BECF-CC65768DE3FD}" srcOrd="1" destOrd="0" parTransId="{4E092AE0-C6FE-44D3-9EF5-EF10CCF97BD1}" sibTransId="{92D0D89B-3EF1-4536-BB55-89A0E6972FCA}"/>
    <dgm:cxn modelId="{1F36F746-12FA-4007-88F9-A2C77E32FBBA}" type="presOf" srcId="{492310E2-6157-4381-BECF-CC65768DE3FD}" destId="{3179169E-38C5-4721-B36E-6CECC5A4BAA9}" srcOrd="0" destOrd="0" presId="urn:microsoft.com/office/officeart/2008/layout/VerticalCurvedList"/>
    <dgm:cxn modelId="{9E62B42D-8D4E-4429-BA69-DCE9AFADA113}" type="presOf" srcId="{55145C8B-9560-47CA-B0F1-BC75DB8F51B7}" destId="{2CB28BB5-17AE-4DAA-BB0D-77D806F7CE2E}" srcOrd="0" destOrd="0" presId="urn:microsoft.com/office/officeart/2008/layout/VerticalCurvedList"/>
    <dgm:cxn modelId="{2907281B-C49D-4B7F-AE87-89DE86C9A4F1}" type="presOf" srcId="{D6697977-6FE2-40F5-B910-5DC1316331D7}" destId="{BA38E1CD-FD6E-4431-A276-A51AE78A344E}" srcOrd="0" destOrd="0" presId="urn:microsoft.com/office/officeart/2008/layout/VerticalCurvedList"/>
    <dgm:cxn modelId="{1B85BF3F-8CA0-4087-89BB-FA87F01DFC41}" type="presOf" srcId="{D5319268-E020-45EB-8A4D-0CD7B9DCB4C3}" destId="{09D83427-F810-4BE9-A8BD-0ACE28900CC7}" srcOrd="0" destOrd="0" presId="urn:microsoft.com/office/officeart/2008/layout/VerticalCurvedList"/>
    <dgm:cxn modelId="{29EE413E-DA01-46E4-BEC6-D798B334C79B}" type="presOf" srcId="{409E863E-2786-47FD-962D-DF4975407CA6}" destId="{356B1398-A189-460E-967F-5913A5C25E1C}" srcOrd="0" destOrd="0" presId="urn:microsoft.com/office/officeart/2008/layout/VerticalCurvedList"/>
    <dgm:cxn modelId="{11662E3B-E37A-48AE-9282-EF88A4C365B9}" type="presOf" srcId="{5AC3C875-3EAF-46C3-9492-D955A2817ED9}" destId="{9DD926AC-A74F-41ED-ADC1-7E4FAFF7A5D3}" srcOrd="0" destOrd="0" presId="urn:microsoft.com/office/officeart/2008/layout/VerticalCurvedList"/>
    <dgm:cxn modelId="{4058C186-65C9-4B9E-B850-A10915981040}" srcId="{315699C9-F5A1-4F9E-A9C2-31B6ACCD52EF}" destId="{D1975AAD-FDB2-4E6F-AE2A-4B2F4702BD58}" srcOrd="3" destOrd="0" parTransId="{B2131C15-CCBA-4A35-883D-C4825C6F89AA}" sibTransId="{C1D35FD1-F35F-4AF7-9CD3-10C9694ED40D}"/>
    <dgm:cxn modelId="{8C9A314B-4CB1-4B87-9B0D-6F62449601A0}" type="presParOf" srcId="{C1768847-A479-40DD-AB73-04B5AE468FE6}" destId="{AF04EB4B-18A0-45FE-9C3B-AE6E82E0FEBD}" srcOrd="0" destOrd="0" presId="urn:microsoft.com/office/officeart/2008/layout/VerticalCurvedList"/>
    <dgm:cxn modelId="{3C7E33F4-C634-4C2B-9BFC-1F97738C5B4C}" type="presParOf" srcId="{AF04EB4B-18A0-45FE-9C3B-AE6E82E0FEBD}" destId="{5C7A0B86-63F1-4C07-BC1A-7C0FB584BB2A}" srcOrd="0" destOrd="0" presId="urn:microsoft.com/office/officeart/2008/layout/VerticalCurvedList"/>
    <dgm:cxn modelId="{499B9CAE-E957-42AA-9FAC-FD4BAE0F6F0F}" type="presParOf" srcId="{5C7A0B86-63F1-4C07-BC1A-7C0FB584BB2A}" destId="{3BD598F3-F25A-4F42-BEED-E1D976A31EDD}" srcOrd="0" destOrd="0" presId="urn:microsoft.com/office/officeart/2008/layout/VerticalCurvedList"/>
    <dgm:cxn modelId="{82A8232F-FD74-45EB-ACF1-19EDB025D047}" type="presParOf" srcId="{5C7A0B86-63F1-4C07-BC1A-7C0FB584BB2A}" destId="{19185CE7-8543-41F1-9AE9-6B616CA58444}" srcOrd="1" destOrd="0" presId="urn:microsoft.com/office/officeart/2008/layout/VerticalCurvedList"/>
    <dgm:cxn modelId="{4F44623C-9104-4E33-B430-790BC17324F4}" type="presParOf" srcId="{5C7A0B86-63F1-4C07-BC1A-7C0FB584BB2A}" destId="{A1481B2D-3761-4797-BEB6-284CA48B147D}" srcOrd="2" destOrd="0" presId="urn:microsoft.com/office/officeart/2008/layout/VerticalCurvedList"/>
    <dgm:cxn modelId="{930E883E-C083-446C-AF6D-DAFDE9E2D620}" type="presParOf" srcId="{5C7A0B86-63F1-4C07-BC1A-7C0FB584BB2A}" destId="{9FBE8D94-B585-4A73-B4EF-DD02E90B7C55}" srcOrd="3" destOrd="0" presId="urn:microsoft.com/office/officeart/2008/layout/VerticalCurvedList"/>
    <dgm:cxn modelId="{8FBE3D01-B71D-4B6F-9535-16359A1486AE}" type="presParOf" srcId="{AF04EB4B-18A0-45FE-9C3B-AE6E82E0FEBD}" destId="{BA38E1CD-FD6E-4431-A276-A51AE78A344E}" srcOrd="1" destOrd="0" presId="urn:microsoft.com/office/officeart/2008/layout/VerticalCurvedList"/>
    <dgm:cxn modelId="{DAA4B832-A29E-4542-98C2-54041B636D95}" type="presParOf" srcId="{AF04EB4B-18A0-45FE-9C3B-AE6E82E0FEBD}" destId="{EF2786C8-ED75-425E-A440-8AEC9A31FBD0}" srcOrd="2" destOrd="0" presId="urn:microsoft.com/office/officeart/2008/layout/VerticalCurvedList"/>
    <dgm:cxn modelId="{2ED88DD0-F4FC-46D1-880F-960E177EB848}" type="presParOf" srcId="{EF2786C8-ED75-425E-A440-8AEC9A31FBD0}" destId="{052F6C1F-EB67-4700-AA9B-912E0BCD417F}" srcOrd="0" destOrd="0" presId="urn:microsoft.com/office/officeart/2008/layout/VerticalCurvedList"/>
    <dgm:cxn modelId="{E78AA95B-F242-47E9-BF98-A8435348ECBD}" type="presParOf" srcId="{AF04EB4B-18A0-45FE-9C3B-AE6E82E0FEBD}" destId="{3179169E-38C5-4721-B36E-6CECC5A4BAA9}" srcOrd="3" destOrd="0" presId="urn:microsoft.com/office/officeart/2008/layout/VerticalCurvedList"/>
    <dgm:cxn modelId="{EE7D8B12-A4E0-42B7-8E0A-51DA570D724A}" type="presParOf" srcId="{AF04EB4B-18A0-45FE-9C3B-AE6E82E0FEBD}" destId="{14C2098D-8813-4560-8CFF-8497BCDE712B}" srcOrd="4" destOrd="0" presId="urn:microsoft.com/office/officeart/2008/layout/VerticalCurvedList"/>
    <dgm:cxn modelId="{A481759B-FF6E-49BD-A0DF-53686E7BF0A1}" type="presParOf" srcId="{14C2098D-8813-4560-8CFF-8497BCDE712B}" destId="{5342AECB-5CB5-4A08-9CE7-6DD90A890C3E}" srcOrd="0" destOrd="0" presId="urn:microsoft.com/office/officeart/2008/layout/VerticalCurvedList"/>
    <dgm:cxn modelId="{4C096B6A-C469-4F2D-AFAD-E4486A3CA5FC}" type="presParOf" srcId="{AF04EB4B-18A0-45FE-9C3B-AE6E82E0FEBD}" destId="{356B1398-A189-460E-967F-5913A5C25E1C}" srcOrd="5" destOrd="0" presId="urn:microsoft.com/office/officeart/2008/layout/VerticalCurvedList"/>
    <dgm:cxn modelId="{D7EC135B-7579-4AB4-90DA-EF9CFACE5B10}" type="presParOf" srcId="{AF04EB4B-18A0-45FE-9C3B-AE6E82E0FEBD}" destId="{93519EB4-1291-48A5-B243-9A8A19A12C84}" srcOrd="6" destOrd="0" presId="urn:microsoft.com/office/officeart/2008/layout/VerticalCurvedList"/>
    <dgm:cxn modelId="{33840E3C-7FCF-4BE3-8986-AAD2FC78F646}" type="presParOf" srcId="{93519EB4-1291-48A5-B243-9A8A19A12C84}" destId="{B0813A35-ABAE-40AE-8B26-A15F5F8C194B}" srcOrd="0" destOrd="0" presId="urn:microsoft.com/office/officeart/2008/layout/VerticalCurvedList"/>
    <dgm:cxn modelId="{ABBF6F72-047A-475E-8C86-4F84F811BE2C}" type="presParOf" srcId="{AF04EB4B-18A0-45FE-9C3B-AE6E82E0FEBD}" destId="{0119CCBC-297E-4A05-97EC-E139FF40CB10}" srcOrd="7" destOrd="0" presId="urn:microsoft.com/office/officeart/2008/layout/VerticalCurvedList"/>
    <dgm:cxn modelId="{9993A3B6-650E-45AE-A074-FA2ABA74C5E0}" type="presParOf" srcId="{AF04EB4B-18A0-45FE-9C3B-AE6E82E0FEBD}" destId="{4AC602BD-6E1B-4A20-8C96-655B22373800}" srcOrd="8" destOrd="0" presId="urn:microsoft.com/office/officeart/2008/layout/VerticalCurvedList"/>
    <dgm:cxn modelId="{8F2EAEC7-BDD1-4B47-8645-7CB789BDE252}" type="presParOf" srcId="{4AC602BD-6E1B-4A20-8C96-655B22373800}" destId="{1700BC00-DC0E-4C9B-BC51-5F75907F6CED}" srcOrd="0" destOrd="0" presId="urn:microsoft.com/office/officeart/2008/layout/VerticalCurvedList"/>
    <dgm:cxn modelId="{A1015937-4482-497D-996B-FAD2DE067EA9}" type="presParOf" srcId="{AF04EB4B-18A0-45FE-9C3B-AE6E82E0FEBD}" destId="{9DD926AC-A74F-41ED-ADC1-7E4FAFF7A5D3}" srcOrd="9" destOrd="0" presId="urn:microsoft.com/office/officeart/2008/layout/VerticalCurvedList"/>
    <dgm:cxn modelId="{E4364B41-A542-4C38-BE3B-FB27FEC57E74}" type="presParOf" srcId="{AF04EB4B-18A0-45FE-9C3B-AE6E82E0FEBD}" destId="{D04AF3D0-8F37-4D41-9B2C-60F3B9AB7A67}" srcOrd="10" destOrd="0" presId="urn:microsoft.com/office/officeart/2008/layout/VerticalCurvedList"/>
    <dgm:cxn modelId="{CDF51F02-E4CA-4D3B-B85B-5DBA814368E4}" type="presParOf" srcId="{D04AF3D0-8F37-4D41-9B2C-60F3B9AB7A67}" destId="{DA4B804D-63E4-4732-A70E-34A0575E637D}" srcOrd="0" destOrd="0" presId="urn:microsoft.com/office/officeart/2008/layout/VerticalCurvedList"/>
    <dgm:cxn modelId="{20893D14-977E-4923-A34F-E7575C944D52}" type="presParOf" srcId="{AF04EB4B-18A0-45FE-9C3B-AE6E82E0FEBD}" destId="{09D83427-F810-4BE9-A8BD-0ACE28900CC7}" srcOrd="11" destOrd="0" presId="urn:microsoft.com/office/officeart/2008/layout/VerticalCurvedList"/>
    <dgm:cxn modelId="{21AC8BC4-CE68-4C54-B502-4D75A04A0510}" type="presParOf" srcId="{AF04EB4B-18A0-45FE-9C3B-AE6E82E0FEBD}" destId="{62071C33-766A-421A-805C-C2FC5EA87486}" srcOrd="12" destOrd="0" presId="urn:microsoft.com/office/officeart/2008/layout/VerticalCurvedList"/>
    <dgm:cxn modelId="{4D42893A-F17B-4215-AC7D-4E98674F9054}" type="presParOf" srcId="{62071C33-766A-421A-805C-C2FC5EA87486}" destId="{9CCA6A7A-BF9E-4629-9A98-3F52FACD272C}" srcOrd="0" destOrd="0" presId="urn:microsoft.com/office/officeart/2008/layout/VerticalCurvedList"/>
    <dgm:cxn modelId="{148AB5D8-E751-4B85-9029-F66CE0A94B98}" type="presParOf" srcId="{AF04EB4B-18A0-45FE-9C3B-AE6E82E0FEBD}" destId="{2CB28BB5-17AE-4DAA-BB0D-77D806F7CE2E}" srcOrd="13" destOrd="0" presId="urn:microsoft.com/office/officeart/2008/layout/VerticalCurvedList"/>
    <dgm:cxn modelId="{49C8BC73-63CC-491F-A01C-E725CE5FEEAC}" type="presParOf" srcId="{AF04EB4B-18A0-45FE-9C3B-AE6E82E0FEBD}" destId="{30E8535B-44E6-4DE8-920B-2646A7E1424E}" srcOrd="14" destOrd="0" presId="urn:microsoft.com/office/officeart/2008/layout/VerticalCurvedList"/>
    <dgm:cxn modelId="{9155C086-283E-46D0-B2B5-08A0668C7B88}" type="presParOf" srcId="{30E8535B-44E6-4DE8-920B-2646A7E1424E}" destId="{533C5E81-0EE6-4A72-822F-E840CF345C0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Механизированная очистка автомобильных дорог и тротуаров –5548,2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D1975AAD-FDB2-4E6F-AE2A-4B2F4702BD58}">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Содержание элементов обустройства автомобильных дорог – 239,4 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D5319268-E020-45EB-8A4D-0CD7B9DCB4C3}">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Нанесение горизонтальной дорожной разметки – 222,2 </a:t>
          </a:r>
          <a:r>
            <a:rPr lang="ru-RU" sz="1800" dirty="0" err="1">
              <a:solidFill>
                <a:schemeClr val="accent5">
                  <a:lumMod val="50000"/>
                </a:schemeClr>
              </a:solidFill>
              <a:latin typeface="Times New Roman" pitchFamily="18" charset="0"/>
              <a:cs typeface="Times New Roman" pitchFamily="18" charset="0"/>
            </a:rPr>
            <a:t>тыс.руб</a:t>
          </a:r>
          <a:r>
            <a:rPr lang="ru-RU" sz="1800" dirty="0">
              <a:solidFill>
                <a:schemeClr val="accent5">
                  <a:lumMod val="50000"/>
                </a:schemeClr>
              </a:solidFill>
              <a:latin typeface="Times New Roman" pitchFamily="18" charset="0"/>
              <a:cs typeface="Times New Roman" pitchFamily="18" charset="0"/>
            </a:rPr>
            <a:t>.</a:t>
          </a:r>
        </a:p>
      </dgm:t>
    </dgm:pt>
    <dgm:pt modelId="{B6FD3F0F-F7FE-4B93-B803-4CE1F81BE7DC}" type="parTrans" cxnId="{5E91FE50-7289-40CE-B7D0-1495561C5E07}">
      <dgm:prSet/>
      <dgm:spPr/>
      <dgm:t>
        <a:bodyPr/>
        <a:lstStyle/>
        <a:p>
          <a:endParaRPr lang="ru-RU" sz="1800">
            <a:solidFill>
              <a:srgbClr val="002060"/>
            </a:solidFill>
          </a:endParaRPr>
        </a:p>
      </dgm:t>
    </dgm:pt>
    <dgm:pt modelId="{910C5368-A0C3-4B85-9490-4B84321BC858}" type="sibTrans" cxnId="{5E91FE50-7289-40CE-B7D0-1495561C5E07}">
      <dgm:prSet/>
      <dgm:spPr/>
      <dgm:t>
        <a:bodyPr/>
        <a:lstStyle/>
        <a:p>
          <a:endParaRPr lang="ru-RU" sz="1800">
            <a:solidFill>
              <a:srgbClr val="002060"/>
            </a:solidFill>
          </a:endParaRPr>
        </a:p>
      </dgm:t>
    </dgm:pt>
    <dgm:pt modelId="{EEB9AC37-801E-432B-8766-B45C85CF489A}">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Работы по исполнению проекта организации дорожного движения – 331,3 тыс.руб.</a:t>
          </a:r>
        </a:p>
      </dgm:t>
    </dgm:pt>
    <dgm:pt modelId="{36A1E101-DDCB-4C47-AD56-F223A22CDDF8}" type="parTrans" cxnId="{55B935B1-C58B-4425-928B-6062498AE0F2}">
      <dgm:prSet/>
      <dgm:spPr/>
      <dgm:t>
        <a:bodyPr/>
        <a:lstStyle/>
        <a:p>
          <a:endParaRPr lang="ru-RU"/>
        </a:p>
      </dgm:t>
    </dgm:pt>
    <dgm:pt modelId="{3B84082B-9965-4E93-AA57-5AFC69E0507E}" type="sibTrans" cxnId="{55B935B1-C58B-4425-928B-6062498AE0F2}">
      <dgm:prSet/>
      <dgm:spPr/>
      <dgm:t>
        <a:bodyPr/>
        <a:lstStyle/>
        <a:p>
          <a:endParaRPr lang="ru-RU"/>
        </a:p>
      </dgm:t>
    </dgm:pt>
    <dgm:pt modelId="{616BC117-8955-4234-842E-99FFF3D363A0}">
      <dgm:prSet custT="1"/>
      <dgm:spPr/>
      <dgm:t>
        <a:bodyPr/>
        <a:lstStyle/>
        <a:p>
          <a:r>
            <a:rPr lang="ru-RU" sz="1800" dirty="0">
              <a:solidFill>
                <a:schemeClr val="accent5">
                  <a:lumMod val="50000"/>
                </a:schemeClr>
              </a:solidFill>
              <a:latin typeface="Times New Roman" panose="02020603050405020304" pitchFamily="18" charset="0"/>
              <a:cs typeface="Times New Roman" panose="02020603050405020304" pitchFamily="18" charset="0"/>
            </a:rPr>
            <a:t>Исправление профиля гравийных дорог, ремонт дороги в </a:t>
          </a:r>
          <a:r>
            <a:rPr lang="ru-RU" sz="1800" dirty="0" err="1">
              <a:solidFill>
                <a:schemeClr val="accent5">
                  <a:lumMod val="50000"/>
                </a:schemeClr>
              </a:solidFill>
              <a:latin typeface="Times New Roman" panose="02020603050405020304" pitchFamily="18" charset="0"/>
              <a:cs typeface="Times New Roman" panose="02020603050405020304" pitchFamily="18" charset="0"/>
            </a:rPr>
            <a:t>д.Ищеино</a:t>
          </a:r>
          <a:r>
            <a:rPr lang="ru-RU" sz="1800" dirty="0">
              <a:solidFill>
                <a:schemeClr val="accent5">
                  <a:lumMod val="50000"/>
                </a:schemeClr>
              </a:solidFill>
              <a:latin typeface="Times New Roman" panose="02020603050405020304" pitchFamily="18" charset="0"/>
              <a:cs typeface="Times New Roman" panose="02020603050405020304" pitchFamily="18" charset="0"/>
            </a:rPr>
            <a:t> – 815,2 тыс. руб.</a:t>
          </a:r>
        </a:p>
      </dgm:t>
    </dgm:pt>
    <dgm:pt modelId="{ADD5CEBF-0C4F-45FE-B412-E1B2C689C60C}" type="parTrans" cxnId="{11455234-2D35-4942-944B-1C22902DC5CE}">
      <dgm:prSet/>
      <dgm:spPr/>
      <dgm:t>
        <a:bodyPr/>
        <a:lstStyle/>
        <a:p>
          <a:endParaRPr lang="ru-RU"/>
        </a:p>
      </dgm:t>
    </dgm:pt>
    <dgm:pt modelId="{F723B8D1-5F78-449F-8932-9263FA46F5E7}" type="sibTrans" cxnId="{11455234-2D35-4942-944B-1C22902DC5CE}">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5"/>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5"/>
      <dgm:spPr/>
    </dgm:pt>
    <dgm:pt modelId="{9FBE8D94-B585-4A73-B4EF-DD02E90B7C55}" type="pres">
      <dgm:prSet presAssocID="{315699C9-F5A1-4F9E-A9C2-31B6ACCD52EF}" presName="dstNode" presStyleLbl="node1" presStyleIdx="0" presStyleCnt="5"/>
      <dgm:spPr/>
    </dgm:pt>
    <dgm:pt modelId="{BA38E1CD-FD6E-4431-A276-A51AE78A344E}" type="pres">
      <dgm:prSet presAssocID="{D6697977-6FE2-40F5-B910-5DC1316331D7}" presName="text_1" presStyleLbl="node1" presStyleIdx="0" presStyleCnt="5" custLinFactNeighborX="724" custLinFactNeighborY="48124">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5" custLinFactNeighborX="11346" custLinFactNeighborY="31640"/>
      <dgm:spPr/>
    </dgm:pt>
    <dgm:pt modelId="{EF97DECC-83B3-490B-BC1C-9FD5B51FC4D9}" type="pres">
      <dgm:prSet presAssocID="{D1975AAD-FDB2-4E6F-AE2A-4B2F4702BD58}" presName="text_2" presStyleLbl="node1" presStyleIdx="1" presStyleCnt="5" custLinFactNeighborX="-116" custLinFactNeighborY="28621">
        <dgm:presLayoutVars>
          <dgm:bulletEnabled val="1"/>
        </dgm:presLayoutVars>
      </dgm:prSet>
      <dgm:spPr/>
      <dgm:t>
        <a:bodyPr/>
        <a:lstStyle/>
        <a:p>
          <a:endParaRPr lang="ru-RU"/>
        </a:p>
      </dgm:t>
    </dgm:pt>
    <dgm:pt modelId="{B684F39A-06BB-429E-8FA0-295561F443A6}" type="pres">
      <dgm:prSet presAssocID="{D1975AAD-FDB2-4E6F-AE2A-4B2F4702BD58}" presName="accent_2" presStyleCnt="0"/>
      <dgm:spPr/>
    </dgm:pt>
    <dgm:pt modelId="{1700BC00-DC0E-4C9B-BC51-5F75907F6CED}" type="pres">
      <dgm:prSet presAssocID="{D1975AAD-FDB2-4E6F-AE2A-4B2F4702BD58}" presName="accentRepeatNode" presStyleLbl="solidFgAcc1" presStyleIdx="1" presStyleCnt="5" custLinFactNeighborX="-14545" custLinFactNeighborY="23143"/>
      <dgm:spPr/>
    </dgm:pt>
    <dgm:pt modelId="{BC87F175-457D-4615-B168-2EF110F406DE}" type="pres">
      <dgm:prSet presAssocID="{D5319268-E020-45EB-8A4D-0CD7B9DCB4C3}" presName="text_3" presStyleLbl="node1" presStyleIdx="2" presStyleCnt="5" custScaleY="105412" custLinFactNeighborX="868" custLinFactNeighborY="18466">
        <dgm:presLayoutVars>
          <dgm:bulletEnabled val="1"/>
        </dgm:presLayoutVars>
      </dgm:prSet>
      <dgm:spPr/>
      <dgm:t>
        <a:bodyPr/>
        <a:lstStyle/>
        <a:p>
          <a:endParaRPr lang="ru-RU"/>
        </a:p>
      </dgm:t>
    </dgm:pt>
    <dgm:pt modelId="{A2F08BF4-5973-46A9-A4C3-CE0CCDA13BC9}" type="pres">
      <dgm:prSet presAssocID="{D5319268-E020-45EB-8A4D-0CD7B9DCB4C3}" presName="accent_3" presStyleCnt="0"/>
      <dgm:spPr/>
    </dgm:pt>
    <dgm:pt modelId="{9CCA6A7A-BF9E-4629-9A98-3F52FACD272C}" type="pres">
      <dgm:prSet presAssocID="{D5319268-E020-45EB-8A4D-0CD7B9DCB4C3}" presName="accentRepeatNode" presStyleLbl="solidFgAcc1" presStyleIdx="2" presStyleCnt="5" custLinFactNeighborX="-13574" custLinFactNeighborY="14646"/>
      <dgm:spPr/>
    </dgm:pt>
    <dgm:pt modelId="{910C2A19-A252-4D88-8283-F4CE3934C8C9}" type="pres">
      <dgm:prSet presAssocID="{EEB9AC37-801E-432B-8766-B45C85CF489A}" presName="text_4" presStyleLbl="node1" presStyleIdx="3" presStyleCnt="5" custLinFactNeighborX="-116" custLinFactNeighborY="25043">
        <dgm:presLayoutVars>
          <dgm:bulletEnabled val="1"/>
        </dgm:presLayoutVars>
      </dgm:prSet>
      <dgm:spPr/>
      <dgm:t>
        <a:bodyPr/>
        <a:lstStyle/>
        <a:p>
          <a:endParaRPr lang="ru-RU"/>
        </a:p>
      </dgm:t>
    </dgm:pt>
    <dgm:pt modelId="{2AF38D3A-EEAD-4142-A674-678E208326AB}" type="pres">
      <dgm:prSet presAssocID="{EEB9AC37-801E-432B-8766-B45C85CF489A}" presName="accent_4" presStyleCnt="0"/>
      <dgm:spPr/>
    </dgm:pt>
    <dgm:pt modelId="{4A79205A-E7ED-4306-9FAA-B8D122D0A9F7}" type="pres">
      <dgm:prSet presAssocID="{EEB9AC37-801E-432B-8766-B45C85CF489A}" presName="accentRepeatNode" presStyleLbl="solidFgAcc1" presStyleIdx="3" presStyleCnt="5" custLinFactNeighborX="-14545" custLinFactNeighborY="14111"/>
      <dgm:spPr/>
    </dgm:pt>
    <dgm:pt modelId="{278A121F-9393-4F1B-83ED-CDEA88F958EA}" type="pres">
      <dgm:prSet presAssocID="{616BC117-8955-4234-842E-99FFF3D363A0}" presName="text_5" presStyleLbl="node1" presStyleIdx="4" presStyleCnt="5" custScaleX="95276" custScaleY="107984" custLinFactNeighborX="2760" custLinFactNeighborY="-1490">
        <dgm:presLayoutVars>
          <dgm:bulletEnabled val="1"/>
        </dgm:presLayoutVars>
      </dgm:prSet>
      <dgm:spPr/>
      <dgm:t>
        <a:bodyPr/>
        <a:lstStyle/>
        <a:p>
          <a:endParaRPr lang="ru-RU"/>
        </a:p>
      </dgm:t>
    </dgm:pt>
    <dgm:pt modelId="{A02A89EE-589A-4E78-BFD9-F343832A443B}" type="pres">
      <dgm:prSet presAssocID="{616BC117-8955-4234-842E-99FFF3D363A0}" presName="accent_5" presStyleCnt="0"/>
      <dgm:spPr/>
    </dgm:pt>
    <dgm:pt modelId="{6EE24A00-EE50-440E-90CE-EFEA1CFADA80}" type="pres">
      <dgm:prSet presAssocID="{616BC117-8955-4234-842E-99FFF3D363A0}" presName="accentRepeatNode" presStyleLbl="solidFgAcc1" presStyleIdx="4" presStyleCnt="5" custLinFactNeighborX="26857" custLinFactNeighborY="-2348"/>
      <dgm:spPr/>
    </dgm:pt>
  </dgm:ptLst>
  <dgm:cxnLst>
    <dgm:cxn modelId="{55B935B1-C58B-4425-928B-6062498AE0F2}" srcId="{315699C9-F5A1-4F9E-A9C2-31B6ACCD52EF}" destId="{EEB9AC37-801E-432B-8766-B45C85CF489A}" srcOrd="3" destOrd="0" parTransId="{36A1E101-DDCB-4C47-AD56-F223A22CDDF8}" sibTransId="{3B84082B-9965-4E93-AA57-5AFC69E0507E}"/>
    <dgm:cxn modelId="{5E91FE50-7289-40CE-B7D0-1495561C5E07}" srcId="{315699C9-F5A1-4F9E-A9C2-31B6ACCD52EF}" destId="{D5319268-E020-45EB-8A4D-0CD7B9DCB4C3}" srcOrd="2" destOrd="0" parTransId="{B6FD3F0F-F7FE-4B93-B803-4CE1F81BE7DC}" sibTransId="{910C5368-A0C3-4B85-9490-4B84321BC858}"/>
    <dgm:cxn modelId="{1944F1F1-D7F5-4934-95C9-A0DFE8AE7DDB}" srcId="{315699C9-F5A1-4F9E-A9C2-31B6ACCD52EF}" destId="{D6697977-6FE2-40F5-B910-5DC1316331D7}" srcOrd="0" destOrd="0" parTransId="{1064911C-9C4C-425D-8F92-03C0E2696F0E}" sibTransId="{D2A63BA7-4DD9-4D81-B59F-0939833470FD}"/>
    <dgm:cxn modelId="{C546866F-1EEA-4B9D-9302-22A84DF9D689}" type="presOf" srcId="{D5319268-E020-45EB-8A4D-0CD7B9DCB4C3}" destId="{BC87F175-457D-4615-B168-2EF110F406DE}" srcOrd="0" destOrd="0" presId="urn:microsoft.com/office/officeart/2008/layout/VerticalCurvedList"/>
    <dgm:cxn modelId="{8195FE34-1C73-403F-B49F-29DAEDCC1C83}" type="presOf" srcId="{D6697977-6FE2-40F5-B910-5DC1316331D7}" destId="{BA38E1CD-FD6E-4431-A276-A51AE78A344E}" srcOrd="0" destOrd="0" presId="urn:microsoft.com/office/officeart/2008/layout/VerticalCurvedList"/>
    <dgm:cxn modelId="{8732C01D-5D01-4C03-AC23-6130B3175159}" type="presOf" srcId="{D2A63BA7-4DD9-4D81-B59F-0939833470FD}" destId="{19185CE7-8543-41F1-9AE9-6B616CA58444}" srcOrd="0" destOrd="0" presId="urn:microsoft.com/office/officeart/2008/layout/VerticalCurvedList"/>
    <dgm:cxn modelId="{A35C66D1-1E27-4B87-8719-1DC5F7BA6B43}" type="presOf" srcId="{315699C9-F5A1-4F9E-A9C2-31B6ACCD52EF}" destId="{C1768847-A479-40DD-AB73-04B5AE468FE6}" srcOrd="0" destOrd="0" presId="urn:microsoft.com/office/officeart/2008/layout/VerticalCurvedList"/>
    <dgm:cxn modelId="{4058C186-65C9-4B9E-B850-A10915981040}" srcId="{315699C9-F5A1-4F9E-A9C2-31B6ACCD52EF}" destId="{D1975AAD-FDB2-4E6F-AE2A-4B2F4702BD58}" srcOrd="1" destOrd="0" parTransId="{B2131C15-CCBA-4A35-883D-C4825C6F89AA}" sibTransId="{C1D35FD1-F35F-4AF7-9CD3-10C9694ED40D}"/>
    <dgm:cxn modelId="{11455234-2D35-4942-944B-1C22902DC5CE}" srcId="{315699C9-F5A1-4F9E-A9C2-31B6ACCD52EF}" destId="{616BC117-8955-4234-842E-99FFF3D363A0}" srcOrd="4" destOrd="0" parTransId="{ADD5CEBF-0C4F-45FE-B412-E1B2C689C60C}" sibTransId="{F723B8D1-5F78-449F-8932-9263FA46F5E7}"/>
    <dgm:cxn modelId="{2FFBC187-616B-486F-A2FD-36B6958C3778}" type="presOf" srcId="{EEB9AC37-801E-432B-8766-B45C85CF489A}" destId="{910C2A19-A252-4D88-8283-F4CE3934C8C9}" srcOrd="0" destOrd="0" presId="urn:microsoft.com/office/officeart/2008/layout/VerticalCurvedList"/>
    <dgm:cxn modelId="{41E116AA-D780-4820-9D87-A11D41EF3495}" type="presOf" srcId="{616BC117-8955-4234-842E-99FFF3D363A0}" destId="{278A121F-9393-4F1B-83ED-CDEA88F958EA}" srcOrd="0" destOrd="0" presId="urn:microsoft.com/office/officeart/2008/layout/VerticalCurvedList"/>
    <dgm:cxn modelId="{F9582D8A-1274-4F85-ACC0-5C8088E81951}" type="presOf" srcId="{D1975AAD-FDB2-4E6F-AE2A-4B2F4702BD58}" destId="{EF97DECC-83B3-490B-BC1C-9FD5B51FC4D9}" srcOrd="0" destOrd="0" presId="urn:microsoft.com/office/officeart/2008/layout/VerticalCurvedList"/>
    <dgm:cxn modelId="{6FFB1A97-E3FA-4FAA-A457-1B242630A218}" type="presParOf" srcId="{C1768847-A479-40DD-AB73-04B5AE468FE6}" destId="{AF04EB4B-18A0-45FE-9C3B-AE6E82E0FEBD}" srcOrd="0" destOrd="0" presId="urn:microsoft.com/office/officeart/2008/layout/VerticalCurvedList"/>
    <dgm:cxn modelId="{DB3AC96D-3F90-448D-AFBF-86A34231416A}" type="presParOf" srcId="{AF04EB4B-18A0-45FE-9C3B-AE6E82E0FEBD}" destId="{5C7A0B86-63F1-4C07-BC1A-7C0FB584BB2A}" srcOrd="0" destOrd="0" presId="urn:microsoft.com/office/officeart/2008/layout/VerticalCurvedList"/>
    <dgm:cxn modelId="{9F2B0186-4EBB-46F0-BBC1-432051E160D9}" type="presParOf" srcId="{5C7A0B86-63F1-4C07-BC1A-7C0FB584BB2A}" destId="{3BD598F3-F25A-4F42-BEED-E1D976A31EDD}" srcOrd="0" destOrd="0" presId="urn:microsoft.com/office/officeart/2008/layout/VerticalCurvedList"/>
    <dgm:cxn modelId="{6D0957D2-2008-4B5C-ACD5-8959E2B577E5}" type="presParOf" srcId="{5C7A0B86-63F1-4C07-BC1A-7C0FB584BB2A}" destId="{19185CE7-8543-41F1-9AE9-6B616CA58444}" srcOrd="1" destOrd="0" presId="urn:microsoft.com/office/officeart/2008/layout/VerticalCurvedList"/>
    <dgm:cxn modelId="{3905FADC-C158-4058-9994-24ED2B24FAB7}" type="presParOf" srcId="{5C7A0B86-63F1-4C07-BC1A-7C0FB584BB2A}" destId="{A1481B2D-3761-4797-BEB6-284CA48B147D}" srcOrd="2" destOrd="0" presId="urn:microsoft.com/office/officeart/2008/layout/VerticalCurvedList"/>
    <dgm:cxn modelId="{4C758E67-0C47-4021-8E16-82E52C02180B}" type="presParOf" srcId="{5C7A0B86-63F1-4C07-BC1A-7C0FB584BB2A}" destId="{9FBE8D94-B585-4A73-B4EF-DD02E90B7C55}" srcOrd="3" destOrd="0" presId="urn:microsoft.com/office/officeart/2008/layout/VerticalCurvedList"/>
    <dgm:cxn modelId="{20A56F67-7D81-4A5D-AB29-148E62A9FC2A}" type="presParOf" srcId="{AF04EB4B-18A0-45FE-9C3B-AE6E82E0FEBD}" destId="{BA38E1CD-FD6E-4431-A276-A51AE78A344E}" srcOrd="1" destOrd="0" presId="urn:microsoft.com/office/officeart/2008/layout/VerticalCurvedList"/>
    <dgm:cxn modelId="{A253E658-EB53-4CDC-AFF9-CC0EA5B7D02D}" type="presParOf" srcId="{AF04EB4B-18A0-45FE-9C3B-AE6E82E0FEBD}" destId="{EF2786C8-ED75-425E-A440-8AEC9A31FBD0}" srcOrd="2" destOrd="0" presId="urn:microsoft.com/office/officeart/2008/layout/VerticalCurvedList"/>
    <dgm:cxn modelId="{5D6BEA18-0715-44FD-9306-EA16DFF034C2}" type="presParOf" srcId="{EF2786C8-ED75-425E-A440-8AEC9A31FBD0}" destId="{052F6C1F-EB67-4700-AA9B-912E0BCD417F}" srcOrd="0" destOrd="0" presId="urn:microsoft.com/office/officeart/2008/layout/VerticalCurvedList"/>
    <dgm:cxn modelId="{DAD8BB74-F44B-4879-AACF-79118903C702}" type="presParOf" srcId="{AF04EB4B-18A0-45FE-9C3B-AE6E82E0FEBD}" destId="{EF97DECC-83B3-490B-BC1C-9FD5B51FC4D9}" srcOrd="3" destOrd="0" presId="urn:microsoft.com/office/officeart/2008/layout/VerticalCurvedList"/>
    <dgm:cxn modelId="{1AF14F67-A46C-44BB-8D40-056E4C40686E}" type="presParOf" srcId="{AF04EB4B-18A0-45FE-9C3B-AE6E82E0FEBD}" destId="{B684F39A-06BB-429E-8FA0-295561F443A6}" srcOrd="4" destOrd="0" presId="urn:microsoft.com/office/officeart/2008/layout/VerticalCurvedList"/>
    <dgm:cxn modelId="{76C130DF-3268-46AB-82BA-A692A3B28679}" type="presParOf" srcId="{B684F39A-06BB-429E-8FA0-295561F443A6}" destId="{1700BC00-DC0E-4C9B-BC51-5F75907F6CED}" srcOrd="0" destOrd="0" presId="urn:microsoft.com/office/officeart/2008/layout/VerticalCurvedList"/>
    <dgm:cxn modelId="{BB815050-E992-4E80-B985-B02FE3FDE0A1}" type="presParOf" srcId="{AF04EB4B-18A0-45FE-9C3B-AE6E82E0FEBD}" destId="{BC87F175-457D-4615-B168-2EF110F406DE}" srcOrd="5" destOrd="0" presId="urn:microsoft.com/office/officeart/2008/layout/VerticalCurvedList"/>
    <dgm:cxn modelId="{24AAE16A-D11F-4F55-BD21-214B1EA5825F}" type="presParOf" srcId="{AF04EB4B-18A0-45FE-9C3B-AE6E82E0FEBD}" destId="{A2F08BF4-5973-46A9-A4C3-CE0CCDA13BC9}" srcOrd="6" destOrd="0" presId="urn:microsoft.com/office/officeart/2008/layout/VerticalCurvedList"/>
    <dgm:cxn modelId="{CC74CCED-C444-471F-B1DF-3F42E0342AA6}" type="presParOf" srcId="{A2F08BF4-5973-46A9-A4C3-CE0CCDA13BC9}" destId="{9CCA6A7A-BF9E-4629-9A98-3F52FACD272C}" srcOrd="0" destOrd="0" presId="urn:microsoft.com/office/officeart/2008/layout/VerticalCurvedList"/>
    <dgm:cxn modelId="{37454138-B683-4830-9A9A-26170DD447D4}" type="presParOf" srcId="{AF04EB4B-18A0-45FE-9C3B-AE6E82E0FEBD}" destId="{910C2A19-A252-4D88-8283-F4CE3934C8C9}" srcOrd="7" destOrd="0" presId="urn:microsoft.com/office/officeart/2008/layout/VerticalCurvedList"/>
    <dgm:cxn modelId="{92E3320D-FF24-4EF6-9458-BF20A922B282}" type="presParOf" srcId="{AF04EB4B-18A0-45FE-9C3B-AE6E82E0FEBD}" destId="{2AF38D3A-EEAD-4142-A674-678E208326AB}" srcOrd="8" destOrd="0" presId="urn:microsoft.com/office/officeart/2008/layout/VerticalCurvedList"/>
    <dgm:cxn modelId="{5500569A-F1B8-45A8-AD74-512389AB3348}" type="presParOf" srcId="{2AF38D3A-EEAD-4142-A674-678E208326AB}" destId="{4A79205A-E7ED-4306-9FAA-B8D122D0A9F7}" srcOrd="0" destOrd="0" presId="urn:microsoft.com/office/officeart/2008/layout/VerticalCurvedList"/>
    <dgm:cxn modelId="{799F07BD-47C2-4BFF-A8F7-92633D340C3B}" type="presParOf" srcId="{AF04EB4B-18A0-45FE-9C3B-AE6E82E0FEBD}" destId="{278A121F-9393-4F1B-83ED-CDEA88F958EA}" srcOrd="9" destOrd="0" presId="urn:microsoft.com/office/officeart/2008/layout/VerticalCurvedList"/>
    <dgm:cxn modelId="{B8AF1878-C881-4003-A9D3-3D6446204EF6}" type="presParOf" srcId="{AF04EB4B-18A0-45FE-9C3B-AE6E82E0FEBD}" destId="{A02A89EE-589A-4E78-BFD9-F343832A443B}" srcOrd="10" destOrd="0" presId="urn:microsoft.com/office/officeart/2008/layout/VerticalCurvedList"/>
    <dgm:cxn modelId="{C295A3EC-1400-45A1-8FD1-C3414D244FD5}" type="presParOf" srcId="{A02A89EE-589A-4E78-BFD9-F343832A443B}" destId="{6EE24A00-EE50-440E-90CE-EFEA1CFADA8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986B9-B1BF-4A7E-BAFC-A65A90E59460}">
      <dsp:nvSpPr>
        <dsp:cNvPr id="0" name=""/>
        <dsp:cNvSpPr/>
      </dsp:nvSpPr>
      <dsp:spPr>
        <a:xfrm>
          <a:off x="-61738" y="0"/>
          <a:ext cx="6962140" cy="435133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9430F26-8F63-4609-8355-10B63575A95E}">
      <dsp:nvSpPr>
        <dsp:cNvPr id="0" name=""/>
        <dsp:cNvSpPr/>
      </dsp:nvSpPr>
      <dsp:spPr>
        <a:xfrm>
          <a:off x="624032" y="3235654"/>
          <a:ext cx="160129" cy="1601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B32D3C8-477B-43FA-9F8B-8801FB569745}">
      <dsp:nvSpPr>
        <dsp:cNvPr id="0" name=""/>
        <dsp:cNvSpPr/>
      </dsp:nvSpPr>
      <dsp:spPr>
        <a:xfrm>
          <a:off x="847561" y="3315719"/>
          <a:ext cx="2687338" cy="103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49" tIns="0" rIns="0" bIns="0" numCol="1" spcCol="1270" anchor="t" anchorCtr="0">
          <a:noAutofit/>
        </a:bodyPr>
        <a:lstStyle/>
        <a:p>
          <a:pPr lvl="0" algn="l" defTabSz="1066800">
            <a:lnSpc>
              <a:spcPct val="90000"/>
            </a:lnSpc>
            <a:spcBef>
              <a:spcPct val="0"/>
            </a:spcBef>
            <a:spcAft>
              <a:spcPct val="35000"/>
            </a:spcAft>
          </a:pPr>
          <a:r>
            <a:rPr lang="ru-RU" sz="2400" b="1" kern="1200" dirty="0">
              <a:solidFill>
                <a:srgbClr val="002060"/>
              </a:solidFill>
              <a:latin typeface="Times New Roman" pitchFamily="18" charset="0"/>
              <a:cs typeface="Times New Roman" pitchFamily="18" charset="0"/>
            </a:rPr>
            <a:t>Рабочие места – 1196 ед.</a:t>
          </a:r>
        </a:p>
      </dsp:txBody>
      <dsp:txXfrm>
        <a:off x="847561" y="3315719"/>
        <a:ext cx="2687338" cy="1035618"/>
      </dsp:txXfrm>
    </dsp:sp>
    <dsp:sp modelId="{1C196648-C44D-42DC-9D6B-330538AE2474}">
      <dsp:nvSpPr>
        <dsp:cNvPr id="0" name=""/>
        <dsp:cNvSpPr/>
      </dsp:nvSpPr>
      <dsp:spPr>
        <a:xfrm>
          <a:off x="1755380" y="2223533"/>
          <a:ext cx="278485" cy="27848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6B3C962-B01E-401F-A5E8-EFF2A76EDC49}">
      <dsp:nvSpPr>
        <dsp:cNvPr id="0" name=""/>
        <dsp:cNvSpPr/>
      </dsp:nvSpPr>
      <dsp:spPr>
        <a:xfrm>
          <a:off x="2062006" y="2362776"/>
          <a:ext cx="2317012" cy="1988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564" tIns="0" rIns="0" bIns="0" numCol="1" spcCol="1270" anchor="t" anchorCtr="0">
          <a:noAutofit/>
        </a:bodyPr>
        <a:lstStyle/>
        <a:p>
          <a:pPr lvl="0" algn="l" defTabSz="1066800">
            <a:lnSpc>
              <a:spcPct val="90000"/>
            </a:lnSpc>
            <a:spcBef>
              <a:spcPct val="0"/>
            </a:spcBef>
            <a:spcAft>
              <a:spcPct val="35000"/>
            </a:spcAft>
          </a:pPr>
          <a:r>
            <a:rPr lang="ru-RU" sz="2400" b="1" kern="1200" dirty="0">
              <a:solidFill>
                <a:srgbClr val="002060"/>
              </a:solidFill>
              <a:latin typeface="Times New Roman" pitchFamily="18" charset="0"/>
              <a:cs typeface="Times New Roman" pitchFamily="18" charset="0"/>
            </a:rPr>
            <a:t>Инвестиции – 760,97 </a:t>
          </a:r>
          <a:r>
            <a:rPr lang="ru-RU" sz="2400" b="1" kern="1200" dirty="0" err="1">
              <a:solidFill>
                <a:srgbClr val="002060"/>
              </a:solidFill>
              <a:latin typeface="Times New Roman" pitchFamily="18" charset="0"/>
              <a:cs typeface="Times New Roman" pitchFamily="18" charset="0"/>
            </a:rPr>
            <a:t>млн.руб</a:t>
          </a:r>
          <a:r>
            <a:rPr lang="ru-RU" sz="2400" b="1" kern="1200" dirty="0">
              <a:solidFill>
                <a:srgbClr val="002060"/>
              </a:solidFill>
              <a:latin typeface="Times New Roman" pitchFamily="18" charset="0"/>
              <a:cs typeface="Times New Roman" pitchFamily="18" charset="0"/>
            </a:rPr>
            <a:t>.</a:t>
          </a:r>
        </a:p>
      </dsp:txBody>
      <dsp:txXfrm>
        <a:off x="2062006" y="2362776"/>
        <a:ext cx="2317012" cy="1988561"/>
      </dsp:txXfrm>
    </dsp:sp>
    <dsp:sp modelId="{C85605DD-8298-4097-8A1E-75862FEE8100}">
      <dsp:nvSpPr>
        <dsp:cNvPr id="0" name=""/>
        <dsp:cNvSpPr/>
      </dsp:nvSpPr>
      <dsp:spPr>
        <a:xfrm>
          <a:off x="3200024" y="1477714"/>
          <a:ext cx="368993" cy="36899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ADD862A-75D5-4A6B-B52A-950E62CB648A}">
      <dsp:nvSpPr>
        <dsp:cNvPr id="0" name=""/>
        <dsp:cNvSpPr/>
      </dsp:nvSpPr>
      <dsp:spPr>
        <a:xfrm>
          <a:off x="418936" y="888993"/>
          <a:ext cx="2676822" cy="1154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522" tIns="0" rIns="0" bIns="0" numCol="1" spcCol="1270" anchor="t" anchorCtr="0">
          <a:noAutofit/>
        </a:bodyPr>
        <a:lstStyle/>
        <a:p>
          <a:pPr lvl="0" algn="l" defTabSz="1066800">
            <a:lnSpc>
              <a:spcPct val="90000"/>
            </a:lnSpc>
            <a:spcBef>
              <a:spcPct val="0"/>
            </a:spcBef>
            <a:spcAft>
              <a:spcPct val="35000"/>
            </a:spcAft>
          </a:pPr>
          <a:r>
            <a:rPr lang="ru-RU" sz="2400" b="1" kern="1200" dirty="0">
              <a:solidFill>
                <a:srgbClr val="002060"/>
              </a:solidFill>
              <a:latin typeface="Times New Roman" pitchFamily="18" charset="0"/>
              <a:cs typeface="Times New Roman" pitchFamily="18" charset="0"/>
            </a:rPr>
            <a:t>Капитальные вложения – 636,6 </a:t>
          </a:r>
          <a:r>
            <a:rPr lang="ru-RU" sz="2400" b="1" kern="1200" dirty="0" err="1">
              <a:solidFill>
                <a:srgbClr val="002060"/>
              </a:solidFill>
              <a:latin typeface="Times New Roman" pitchFamily="18" charset="0"/>
              <a:cs typeface="Times New Roman" pitchFamily="18" charset="0"/>
            </a:rPr>
            <a:t>млн.руб</a:t>
          </a:r>
          <a:r>
            <a:rPr lang="ru-RU" sz="2400" b="1" kern="1200" dirty="0">
              <a:solidFill>
                <a:srgbClr val="002060"/>
              </a:solidFill>
              <a:latin typeface="Times New Roman" pitchFamily="18" charset="0"/>
              <a:cs typeface="Times New Roman" pitchFamily="18" charset="0"/>
            </a:rPr>
            <a:t>.</a:t>
          </a:r>
        </a:p>
      </dsp:txBody>
      <dsp:txXfrm>
        <a:off x="418936" y="888993"/>
        <a:ext cx="2676822" cy="1154092"/>
      </dsp:txXfrm>
    </dsp:sp>
    <dsp:sp modelId="{4E4AD019-9D97-49EF-80DE-9270C45F8DAC}">
      <dsp:nvSpPr>
        <dsp:cNvPr id="0" name=""/>
        <dsp:cNvSpPr/>
      </dsp:nvSpPr>
      <dsp:spPr>
        <a:xfrm>
          <a:off x="4773468" y="984272"/>
          <a:ext cx="494311" cy="49431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D2310BE-91EF-444A-994F-533F451A2581}">
      <dsp:nvSpPr>
        <dsp:cNvPr id="0" name=""/>
        <dsp:cNvSpPr/>
      </dsp:nvSpPr>
      <dsp:spPr>
        <a:xfrm>
          <a:off x="4440636" y="1603384"/>
          <a:ext cx="2622025" cy="1910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926" tIns="0" rIns="0" bIns="0" numCol="1" spcCol="1270" anchor="t" anchorCtr="0">
          <a:noAutofit/>
        </a:bodyPr>
        <a:lstStyle/>
        <a:p>
          <a:pPr lvl="0" algn="l" defTabSz="1066800">
            <a:lnSpc>
              <a:spcPct val="90000"/>
            </a:lnSpc>
            <a:spcBef>
              <a:spcPct val="0"/>
            </a:spcBef>
            <a:spcAft>
              <a:spcPct val="35000"/>
            </a:spcAft>
          </a:pPr>
          <a:r>
            <a:rPr lang="ru-RU" sz="2400" b="1" kern="1200" dirty="0">
              <a:solidFill>
                <a:srgbClr val="002060"/>
              </a:solidFill>
              <a:latin typeface="Times New Roman" pitchFamily="18" charset="0"/>
              <a:cs typeface="Times New Roman" pitchFamily="18" charset="0"/>
            </a:rPr>
            <a:t>Выручка, полученная резидентами – 16254,7 млн.руб.</a:t>
          </a:r>
        </a:p>
      </dsp:txBody>
      <dsp:txXfrm>
        <a:off x="4440636" y="1603384"/>
        <a:ext cx="2622025" cy="19102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74DB2-88DF-48C8-9C1A-AD67A9B2C1B1}">
      <dsp:nvSpPr>
        <dsp:cNvPr id="0" name=""/>
        <dsp:cNvSpPr/>
      </dsp:nvSpPr>
      <dsp:spPr>
        <a:xfrm>
          <a:off x="0" y="2210"/>
          <a:ext cx="6215074" cy="928187"/>
        </a:xfrm>
        <a:prstGeom prst="roundRect">
          <a:avLst/>
        </a:prstGeom>
        <a:gradFill rotWithShape="0">
          <a:gsLst>
            <a:gs pos="0">
              <a:schemeClr val="accent2">
                <a:shade val="50000"/>
                <a:hueOff val="0"/>
                <a:satOff val="0"/>
                <a:lumOff val="0"/>
                <a:alphaOff val="0"/>
                <a:lumMod val="110000"/>
                <a:satMod val="105000"/>
                <a:tint val="67000"/>
              </a:schemeClr>
            </a:gs>
            <a:gs pos="50000">
              <a:schemeClr val="accent2">
                <a:shade val="50000"/>
                <a:hueOff val="0"/>
                <a:satOff val="0"/>
                <a:lumOff val="0"/>
                <a:alphaOff val="0"/>
                <a:lumMod val="105000"/>
                <a:satMod val="103000"/>
                <a:tint val="73000"/>
              </a:schemeClr>
            </a:gs>
            <a:gs pos="100000">
              <a:schemeClr val="accent2">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effectLst/>
              <a:latin typeface="Times New Roman" pitchFamily="18" charset="0"/>
              <a:ea typeface="Times New Roman"/>
              <a:cs typeface="Times New Roman" pitchFamily="18" charset="0"/>
            </a:rPr>
            <a:t>Ямочный ремонт асфальтобетонного покрытия автомобильных дорог – 1114,1 </a:t>
          </a:r>
          <a:r>
            <a:rPr lang="ru-RU" sz="1800" kern="1200" dirty="0" err="1">
              <a:solidFill>
                <a:schemeClr val="accent5">
                  <a:lumMod val="50000"/>
                </a:schemeClr>
              </a:solidFill>
              <a:effectLst/>
              <a:latin typeface="Times New Roman" pitchFamily="18" charset="0"/>
              <a:ea typeface="Times New Roman"/>
              <a:cs typeface="Times New Roman" pitchFamily="18" charset="0"/>
            </a:rPr>
            <a:t>тыс.руб</a:t>
          </a:r>
          <a:r>
            <a:rPr lang="ru-RU" sz="1800" kern="1200" dirty="0">
              <a:solidFill>
                <a:schemeClr val="accent5">
                  <a:lumMod val="50000"/>
                </a:schemeClr>
              </a:solidFill>
              <a:effectLst/>
              <a:latin typeface="Times New Roman" pitchFamily="18" charset="0"/>
              <a:ea typeface="Times New Roman"/>
              <a:cs typeface="Times New Roman" pitchFamily="18" charset="0"/>
            </a:rPr>
            <a:t>.</a:t>
          </a:r>
          <a:endParaRPr lang="ru-RU" sz="1800" kern="1200" dirty="0">
            <a:solidFill>
              <a:schemeClr val="accent5">
                <a:lumMod val="50000"/>
              </a:schemeClr>
            </a:solidFill>
            <a:latin typeface="Times New Roman" pitchFamily="18" charset="0"/>
            <a:cs typeface="Times New Roman" pitchFamily="18" charset="0"/>
          </a:endParaRPr>
        </a:p>
      </dsp:txBody>
      <dsp:txXfrm>
        <a:off x="45310" y="47520"/>
        <a:ext cx="6124454" cy="837567"/>
      </dsp:txXfrm>
    </dsp:sp>
    <dsp:sp modelId="{B9D5C95D-6277-4C90-9C0B-FC663C8F5D69}">
      <dsp:nvSpPr>
        <dsp:cNvPr id="0" name=""/>
        <dsp:cNvSpPr/>
      </dsp:nvSpPr>
      <dsp:spPr>
        <a:xfrm>
          <a:off x="0" y="944404"/>
          <a:ext cx="6215074" cy="928187"/>
        </a:xfrm>
        <a:prstGeom prst="roundRect">
          <a:avLst/>
        </a:prstGeom>
        <a:gradFill rotWithShape="0">
          <a:gsLst>
            <a:gs pos="0">
              <a:schemeClr val="accent2">
                <a:shade val="50000"/>
                <a:hueOff val="-197058"/>
                <a:satOff val="2594"/>
                <a:lumOff val="15539"/>
                <a:alphaOff val="0"/>
                <a:lumMod val="110000"/>
                <a:satMod val="105000"/>
                <a:tint val="67000"/>
              </a:schemeClr>
            </a:gs>
            <a:gs pos="50000">
              <a:schemeClr val="accent2">
                <a:shade val="50000"/>
                <a:hueOff val="-197058"/>
                <a:satOff val="2594"/>
                <a:lumOff val="15539"/>
                <a:alphaOff val="0"/>
                <a:lumMod val="105000"/>
                <a:satMod val="103000"/>
                <a:tint val="73000"/>
              </a:schemeClr>
            </a:gs>
            <a:gs pos="100000">
              <a:schemeClr val="accent2">
                <a:shade val="50000"/>
                <a:hueOff val="-197058"/>
                <a:satOff val="2594"/>
                <a:lumOff val="1553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Юбилейная, ул. Октябрьская, ул. Социалистическая, проезд Первый г.Наволоки (3</a:t>
          </a:r>
          <a:r>
            <a:rPr lang="en-US" sz="1800" kern="1200" dirty="0">
              <a:solidFill>
                <a:schemeClr val="accent5">
                  <a:lumMod val="50000"/>
                </a:schemeClr>
              </a:solidFill>
              <a:effectLst/>
              <a:latin typeface="Times New Roman" pitchFamily="18" charset="0"/>
              <a:ea typeface="Times New Roman"/>
              <a:cs typeface="Times New Roman" pitchFamily="18" charset="0"/>
            </a:rPr>
            <a:t>982</a:t>
          </a:r>
          <a:r>
            <a:rPr lang="ru-RU" sz="1800" kern="1200" dirty="0">
              <a:solidFill>
                <a:schemeClr val="accent5">
                  <a:lumMod val="50000"/>
                </a:schemeClr>
              </a:solidFill>
              <a:effectLst/>
              <a:latin typeface="Times New Roman" pitchFamily="18" charset="0"/>
              <a:ea typeface="Times New Roman"/>
              <a:cs typeface="Times New Roman" pitchFamily="18" charset="0"/>
            </a:rPr>
            <a:t> кв.м.) – </a:t>
          </a:r>
          <a:r>
            <a:rPr lang="en-US" sz="1800" kern="1200" dirty="0">
              <a:solidFill>
                <a:schemeClr val="accent5">
                  <a:lumMod val="50000"/>
                </a:schemeClr>
              </a:solidFill>
              <a:effectLst/>
              <a:latin typeface="Times New Roman" pitchFamily="18" charset="0"/>
              <a:ea typeface="Times New Roman"/>
              <a:cs typeface="Times New Roman" pitchFamily="18" charset="0"/>
            </a:rPr>
            <a:t>5540</a:t>
          </a:r>
          <a:r>
            <a:rPr lang="ru-RU" sz="1800" kern="1200" dirty="0">
              <a:solidFill>
                <a:schemeClr val="accent5">
                  <a:lumMod val="50000"/>
                </a:schemeClr>
              </a:solidFill>
              <a:effectLst/>
              <a:latin typeface="Times New Roman" pitchFamily="18" charset="0"/>
              <a:ea typeface="Times New Roman"/>
              <a:cs typeface="Times New Roman" pitchFamily="18" charset="0"/>
            </a:rPr>
            <a:t>,</a:t>
          </a:r>
          <a:r>
            <a:rPr lang="en-US" sz="1800" kern="1200" dirty="0">
              <a:solidFill>
                <a:schemeClr val="accent5">
                  <a:lumMod val="50000"/>
                </a:schemeClr>
              </a:solidFill>
              <a:effectLst/>
              <a:latin typeface="Times New Roman" pitchFamily="18" charset="0"/>
              <a:ea typeface="Times New Roman"/>
              <a:cs typeface="Times New Roman" pitchFamily="18" charset="0"/>
            </a:rPr>
            <a:t>1</a:t>
          </a:r>
          <a:r>
            <a:rPr lang="ru-RU" sz="1800" kern="1200" dirty="0">
              <a:solidFill>
                <a:schemeClr val="accent5">
                  <a:lumMod val="50000"/>
                </a:schemeClr>
              </a:solidFill>
              <a:effectLst/>
              <a:latin typeface="Times New Roman" pitchFamily="18" charset="0"/>
              <a:ea typeface="Times New Roman"/>
              <a:cs typeface="Times New Roman" pitchFamily="18" charset="0"/>
            </a:rPr>
            <a:t> тыс.руб.</a:t>
          </a:r>
          <a:endParaRPr lang="ru-RU" sz="1800" kern="1200" dirty="0">
            <a:solidFill>
              <a:schemeClr val="accent5">
                <a:lumMod val="50000"/>
              </a:schemeClr>
            </a:solidFill>
            <a:latin typeface="Times New Roman" pitchFamily="18" charset="0"/>
            <a:cs typeface="Times New Roman" pitchFamily="18" charset="0"/>
          </a:endParaRPr>
        </a:p>
      </dsp:txBody>
      <dsp:txXfrm>
        <a:off x="45310" y="989714"/>
        <a:ext cx="6124454" cy="837567"/>
      </dsp:txXfrm>
    </dsp:sp>
    <dsp:sp modelId="{2722D7C5-4B6D-4B8F-9B85-404EE7CE9682}">
      <dsp:nvSpPr>
        <dsp:cNvPr id="0" name=""/>
        <dsp:cNvSpPr/>
      </dsp:nvSpPr>
      <dsp:spPr>
        <a:xfrm>
          <a:off x="0" y="1886598"/>
          <a:ext cx="6215074" cy="928187"/>
        </a:xfrm>
        <a:prstGeom prst="roundRect">
          <a:avLst/>
        </a:prstGeom>
        <a:gradFill rotWithShape="0">
          <a:gsLst>
            <a:gs pos="0">
              <a:schemeClr val="accent2">
                <a:shade val="50000"/>
                <a:hueOff val="-394115"/>
                <a:satOff val="5189"/>
                <a:lumOff val="31078"/>
                <a:alphaOff val="0"/>
                <a:lumMod val="110000"/>
                <a:satMod val="105000"/>
                <a:tint val="67000"/>
              </a:schemeClr>
            </a:gs>
            <a:gs pos="50000">
              <a:schemeClr val="accent2">
                <a:shade val="50000"/>
                <a:hueOff val="-394115"/>
                <a:satOff val="5189"/>
                <a:lumOff val="31078"/>
                <a:alphaOff val="0"/>
                <a:lumMod val="105000"/>
                <a:satMod val="103000"/>
                <a:tint val="73000"/>
              </a:schemeClr>
            </a:gs>
            <a:gs pos="100000">
              <a:schemeClr val="accent2">
                <a:shade val="50000"/>
                <a:hueOff val="-394115"/>
                <a:satOff val="5189"/>
                <a:lumOff val="3107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a:t>
          </a:r>
          <a:r>
            <a:rPr lang="en-US" sz="1800" kern="1200" dirty="0">
              <a:solidFill>
                <a:schemeClr val="accent5">
                  <a:lumMod val="50000"/>
                </a:schemeClr>
              </a:solidFill>
              <a:effectLst/>
              <a:latin typeface="Times New Roman" pitchFamily="18" charset="0"/>
              <a:ea typeface="Times New Roman"/>
              <a:cs typeface="Times New Roman" pitchFamily="18" charset="0"/>
            </a:rPr>
            <a:t>3 </a:t>
          </a:r>
          <a:r>
            <a:rPr lang="ru-RU" sz="1800" kern="1200" dirty="0">
              <a:solidFill>
                <a:schemeClr val="accent5">
                  <a:lumMod val="50000"/>
                </a:schemeClr>
              </a:solidFill>
              <a:effectLst/>
              <a:latin typeface="Times New Roman" pitchFamily="18" charset="0"/>
              <a:ea typeface="Times New Roman"/>
              <a:cs typeface="Times New Roman" pitchFamily="18" charset="0"/>
            </a:rPr>
            <a:t>Пятилетка г. Наволоки (1583 кв.м.) – 2093,6 тыс.руб.</a:t>
          </a:r>
          <a:endParaRPr lang="ru-RU" sz="1800" kern="1200" dirty="0">
            <a:solidFill>
              <a:schemeClr val="accent5">
                <a:lumMod val="50000"/>
              </a:schemeClr>
            </a:solidFill>
            <a:latin typeface="Times New Roman" pitchFamily="18" charset="0"/>
            <a:cs typeface="Times New Roman" pitchFamily="18" charset="0"/>
          </a:endParaRPr>
        </a:p>
      </dsp:txBody>
      <dsp:txXfrm>
        <a:off x="45310" y="1931908"/>
        <a:ext cx="6124454" cy="837567"/>
      </dsp:txXfrm>
    </dsp:sp>
    <dsp:sp modelId="{DDC75CE6-197C-4BEB-84AF-FCB4C5D43B69}">
      <dsp:nvSpPr>
        <dsp:cNvPr id="0" name=""/>
        <dsp:cNvSpPr/>
      </dsp:nvSpPr>
      <dsp:spPr>
        <a:xfrm>
          <a:off x="0" y="2828792"/>
          <a:ext cx="6215074" cy="928187"/>
        </a:xfrm>
        <a:prstGeom prst="roundRect">
          <a:avLst/>
        </a:prstGeom>
        <a:gradFill rotWithShape="0">
          <a:gsLst>
            <a:gs pos="0">
              <a:schemeClr val="accent2">
                <a:shade val="50000"/>
                <a:hueOff val="-591173"/>
                <a:satOff val="7783"/>
                <a:lumOff val="46617"/>
                <a:alphaOff val="0"/>
                <a:lumMod val="110000"/>
                <a:satMod val="105000"/>
                <a:tint val="67000"/>
              </a:schemeClr>
            </a:gs>
            <a:gs pos="50000">
              <a:schemeClr val="accent2">
                <a:shade val="50000"/>
                <a:hueOff val="-591173"/>
                <a:satOff val="7783"/>
                <a:lumOff val="46617"/>
                <a:alphaOff val="0"/>
                <a:lumMod val="105000"/>
                <a:satMod val="103000"/>
                <a:tint val="73000"/>
              </a:schemeClr>
            </a:gs>
            <a:gs pos="100000">
              <a:schemeClr val="accent2">
                <a:shade val="50000"/>
                <a:hueOff val="-591173"/>
                <a:satOff val="7783"/>
                <a:lumOff val="4661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effectLst/>
              <a:latin typeface="Times New Roman" pitchFamily="18" charset="0"/>
              <a:ea typeface="Times New Roman"/>
              <a:cs typeface="Times New Roman" pitchFamily="18" charset="0"/>
            </a:rPr>
            <a:t>Частичный ремонт грунтовых дорог ул. Крупской, ул. Комсомольская, ул. Веселова г. Наволоки –  117,9 тыс.руб.</a:t>
          </a:r>
          <a:endParaRPr lang="ru-RU" sz="1800" kern="1200" dirty="0">
            <a:solidFill>
              <a:schemeClr val="accent5">
                <a:lumMod val="50000"/>
              </a:schemeClr>
            </a:solidFill>
            <a:latin typeface="Times New Roman" pitchFamily="18" charset="0"/>
            <a:cs typeface="Times New Roman" pitchFamily="18" charset="0"/>
          </a:endParaRPr>
        </a:p>
      </dsp:txBody>
      <dsp:txXfrm>
        <a:off x="45310" y="2874102"/>
        <a:ext cx="6124454" cy="837567"/>
      </dsp:txXfrm>
    </dsp:sp>
    <dsp:sp modelId="{0FFA2408-CBBF-4B33-AFE5-52BA034ADF38}">
      <dsp:nvSpPr>
        <dsp:cNvPr id="0" name=""/>
        <dsp:cNvSpPr/>
      </dsp:nvSpPr>
      <dsp:spPr>
        <a:xfrm>
          <a:off x="0" y="3770985"/>
          <a:ext cx="6215074" cy="928187"/>
        </a:xfrm>
        <a:prstGeom prst="roundRect">
          <a:avLst/>
        </a:prstGeom>
        <a:gradFill rotWithShape="0">
          <a:gsLst>
            <a:gs pos="0">
              <a:schemeClr val="accent2">
                <a:shade val="50000"/>
                <a:hueOff val="-394115"/>
                <a:satOff val="5189"/>
                <a:lumOff val="31078"/>
                <a:alphaOff val="0"/>
                <a:lumMod val="110000"/>
                <a:satMod val="105000"/>
                <a:tint val="67000"/>
              </a:schemeClr>
            </a:gs>
            <a:gs pos="50000">
              <a:schemeClr val="accent2">
                <a:shade val="50000"/>
                <a:hueOff val="-394115"/>
                <a:satOff val="5189"/>
                <a:lumOff val="31078"/>
                <a:alphaOff val="0"/>
                <a:lumMod val="105000"/>
                <a:satMod val="103000"/>
                <a:tint val="73000"/>
              </a:schemeClr>
            </a:gs>
            <a:gs pos="100000">
              <a:schemeClr val="accent2">
                <a:shade val="50000"/>
                <a:hueOff val="-394115"/>
                <a:satOff val="5189"/>
                <a:lumOff val="3107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cs typeface="Times New Roman" pitchFamily="18" charset="0"/>
            </a:rPr>
            <a:t>Отсыпка щебнем  дорог </a:t>
          </a:r>
          <a:r>
            <a:rPr lang="ru-RU" sz="1800" kern="1200" dirty="0" err="1">
              <a:solidFill>
                <a:schemeClr val="accent5">
                  <a:lumMod val="50000"/>
                </a:schemeClr>
              </a:solidFill>
              <a:latin typeface="Times New Roman" pitchFamily="18" charset="0"/>
              <a:cs typeface="Times New Roman" pitchFamily="18" charset="0"/>
            </a:rPr>
            <a:t>г.Наволоки</a:t>
          </a:r>
          <a:r>
            <a:rPr lang="ru-RU" sz="1800" kern="1200" dirty="0">
              <a:solidFill>
                <a:schemeClr val="accent5">
                  <a:lumMod val="50000"/>
                </a:schemeClr>
              </a:solidFill>
              <a:latin typeface="Times New Roman" pitchFamily="18" charset="0"/>
              <a:cs typeface="Times New Roman" pitchFamily="18" charset="0"/>
            </a:rPr>
            <a:t> (1205 м) – 1994,3 тыс.руб.</a:t>
          </a:r>
        </a:p>
      </dsp:txBody>
      <dsp:txXfrm>
        <a:off x="45310" y="3816295"/>
        <a:ext cx="6124454" cy="837567"/>
      </dsp:txXfrm>
    </dsp:sp>
    <dsp:sp modelId="{9330447C-29D6-4589-BA41-523BECAC2CD8}">
      <dsp:nvSpPr>
        <dsp:cNvPr id="0" name=""/>
        <dsp:cNvSpPr/>
      </dsp:nvSpPr>
      <dsp:spPr>
        <a:xfrm>
          <a:off x="0" y="4713179"/>
          <a:ext cx="6215074" cy="928187"/>
        </a:xfrm>
        <a:prstGeom prst="roundRect">
          <a:avLst/>
        </a:prstGeom>
        <a:gradFill rotWithShape="0">
          <a:gsLst>
            <a:gs pos="0">
              <a:schemeClr val="accent2">
                <a:shade val="50000"/>
                <a:hueOff val="-197058"/>
                <a:satOff val="2594"/>
                <a:lumOff val="15539"/>
                <a:alphaOff val="0"/>
                <a:lumMod val="110000"/>
                <a:satMod val="105000"/>
                <a:tint val="67000"/>
              </a:schemeClr>
            </a:gs>
            <a:gs pos="50000">
              <a:schemeClr val="accent2">
                <a:shade val="50000"/>
                <a:hueOff val="-197058"/>
                <a:satOff val="2594"/>
                <a:lumOff val="15539"/>
                <a:alphaOff val="0"/>
                <a:lumMod val="105000"/>
                <a:satMod val="103000"/>
                <a:tint val="73000"/>
              </a:schemeClr>
            </a:gs>
            <a:gs pos="100000">
              <a:schemeClr val="accent2">
                <a:shade val="50000"/>
                <a:hueOff val="-197058"/>
                <a:satOff val="2594"/>
                <a:lumOff val="1553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cs typeface="Times New Roman" pitchFamily="18" charset="0"/>
            </a:rPr>
            <a:t>Прочие мероприятия – 176,2 тыс.руб.</a:t>
          </a:r>
        </a:p>
      </dsp:txBody>
      <dsp:txXfrm>
        <a:off x="45310" y="4758489"/>
        <a:ext cx="6124454" cy="83756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B0F1E-C958-413D-9599-CA06E951F5EB}">
      <dsp:nvSpPr>
        <dsp:cNvPr id="0" name=""/>
        <dsp:cNvSpPr/>
      </dsp:nvSpPr>
      <dsp:spPr>
        <a:xfrm rot="5400000">
          <a:off x="-148007" y="148007"/>
          <a:ext cx="986715" cy="690700"/>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kern="1200" dirty="0">
              <a:solidFill>
                <a:schemeClr val="accent5">
                  <a:lumMod val="50000"/>
                </a:schemeClr>
              </a:solidFill>
              <a:latin typeface="Times New Roman" pitchFamily="18" charset="0"/>
              <a:cs typeface="Times New Roman" pitchFamily="18" charset="0"/>
            </a:rPr>
            <a:t>91</a:t>
          </a:r>
        </a:p>
      </dsp:txBody>
      <dsp:txXfrm rot="-5400000">
        <a:off x="1" y="345349"/>
        <a:ext cx="690700" cy="296015"/>
      </dsp:txXfrm>
    </dsp:sp>
    <dsp:sp modelId="{B00B28A9-43DA-46BF-BC4D-BE6D19DE0BCA}">
      <dsp:nvSpPr>
        <dsp:cNvPr id="0" name=""/>
        <dsp:cNvSpPr/>
      </dsp:nvSpPr>
      <dsp:spPr>
        <a:xfrm rot="5400000">
          <a:off x="2024931" y="-1333588"/>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благоустройства территорий</a:t>
          </a:r>
        </a:p>
      </dsp:txBody>
      <dsp:txXfrm rot="-5400000">
        <a:off x="690700" y="31952"/>
        <a:ext cx="3278518" cy="578746"/>
      </dsp:txXfrm>
    </dsp:sp>
    <dsp:sp modelId="{905E3221-9487-4197-8C0A-FC6D0A3A2027}">
      <dsp:nvSpPr>
        <dsp:cNvPr id="0" name=""/>
        <dsp:cNvSpPr/>
      </dsp:nvSpPr>
      <dsp:spPr>
        <a:xfrm rot="5400000">
          <a:off x="-148007" y="1015082"/>
          <a:ext cx="986715" cy="690700"/>
        </a:xfrm>
        <a:prstGeom prst="chevron">
          <a:avLst/>
        </a:prstGeom>
        <a:gradFill rotWithShape="0">
          <a:gsLst>
            <a:gs pos="0">
              <a:schemeClr val="accent1">
                <a:shade val="80000"/>
                <a:hueOff val="67816"/>
                <a:satOff val="1294"/>
                <a:lumOff val="5714"/>
                <a:alphaOff val="0"/>
                <a:satMod val="103000"/>
                <a:lumMod val="102000"/>
                <a:tint val="94000"/>
              </a:schemeClr>
            </a:gs>
            <a:gs pos="50000">
              <a:schemeClr val="accent1">
                <a:shade val="80000"/>
                <a:hueOff val="67816"/>
                <a:satOff val="1294"/>
                <a:lumOff val="5714"/>
                <a:alphaOff val="0"/>
                <a:satMod val="110000"/>
                <a:lumMod val="100000"/>
                <a:shade val="100000"/>
              </a:schemeClr>
            </a:gs>
            <a:gs pos="100000">
              <a:schemeClr val="accent1">
                <a:shade val="80000"/>
                <a:hueOff val="67816"/>
                <a:satOff val="1294"/>
                <a:lumOff val="5714"/>
                <a:alphaOff val="0"/>
                <a:lumMod val="99000"/>
                <a:satMod val="120000"/>
                <a:shade val="78000"/>
              </a:schemeClr>
            </a:gs>
          </a:gsLst>
          <a:lin ang="5400000" scaled="0"/>
        </a:gradFill>
        <a:ln w="6350" cap="flat" cmpd="sng" algn="ctr">
          <a:solidFill>
            <a:schemeClr val="accent1">
              <a:shade val="80000"/>
              <a:hueOff val="67816"/>
              <a:satOff val="1294"/>
              <a:lumOff val="571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kern="1200" dirty="0">
              <a:solidFill>
                <a:schemeClr val="accent5">
                  <a:lumMod val="50000"/>
                </a:schemeClr>
              </a:solidFill>
              <a:latin typeface="Times New Roman" pitchFamily="18" charset="0"/>
              <a:cs typeface="Times New Roman" pitchFamily="18" charset="0"/>
            </a:rPr>
            <a:t>34</a:t>
          </a:r>
        </a:p>
      </dsp:txBody>
      <dsp:txXfrm rot="-5400000">
        <a:off x="1" y="1212424"/>
        <a:ext cx="690700" cy="296015"/>
      </dsp:txXfrm>
    </dsp:sp>
    <dsp:sp modelId="{15B2B3C7-B195-4EC6-A80F-92DEB5DBB5EA}">
      <dsp:nvSpPr>
        <dsp:cNvPr id="0" name=""/>
        <dsp:cNvSpPr/>
      </dsp:nvSpPr>
      <dsp:spPr>
        <a:xfrm rot="5400000">
          <a:off x="2024931" y="-465360"/>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67816"/>
              <a:satOff val="1294"/>
              <a:lumOff val="5714"/>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уличного</a:t>
          </a:r>
          <a:r>
            <a:rPr lang="ru-RU" sz="1800" kern="1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kern="1200" dirty="0">
              <a:solidFill>
                <a:schemeClr val="accent5">
                  <a:lumMod val="50000"/>
                </a:schemeClr>
              </a:solidFill>
              <a:effectLst/>
              <a:latin typeface="Times New Roman" pitchFamily="18" charset="0"/>
              <a:cs typeface="Times New Roman" pitchFamily="18" charset="0"/>
            </a:rPr>
            <a:t>освещения</a:t>
          </a:r>
        </a:p>
      </dsp:txBody>
      <dsp:txXfrm rot="-5400000">
        <a:off x="690700" y="900180"/>
        <a:ext cx="3278518" cy="578746"/>
      </dsp:txXfrm>
    </dsp:sp>
    <dsp:sp modelId="{E4E122E1-7D76-49D1-A6C4-91A9A18C3C7F}">
      <dsp:nvSpPr>
        <dsp:cNvPr id="0" name=""/>
        <dsp:cNvSpPr/>
      </dsp:nvSpPr>
      <dsp:spPr>
        <a:xfrm rot="5400000">
          <a:off x="-148007" y="1883309"/>
          <a:ext cx="986715" cy="690700"/>
        </a:xfrm>
        <a:prstGeom prst="chevron">
          <a:avLst/>
        </a:prstGeom>
        <a:gradFill rotWithShape="0">
          <a:gsLst>
            <a:gs pos="0">
              <a:schemeClr val="accent1">
                <a:shade val="80000"/>
                <a:hueOff val="135632"/>
                <a:satOff val="2588"/>
                <a:lumOff val="11428"/>
                <a:alphaOff val="0"/>
                <a:satMod val="103000"/>
                <a:lumMod val="102000"/>
                <a:tint val="94000"/>
              </a:schemeClr>
            </a:gs>
            <a:gs pos="50000">
              <a:schemeClr val="accent1">
                <a:shade val="80000"/>
                <a:hueOff val="135632"/>
                <a:satOff val="2588"/>
                <a:lumOff val="11428"/>
                <a:alphaOff val="0"/>
                <a:satMod val="110000"/>
                <a:lumMod val="100000"/>
                <a:shade val="100000"/>
              </a:schemeClr>
            </a:gs>
            <a:gs pos="100000">
              <a:schemeClr val="accent1">
                <a:shade val="80000"/>
                <a:hueOff val="135632"/>
                <a:satOff val="2588"/>
                <a:lumOff val="11428"/>
                <a:alphaOff val="0"/>
                <a:lumMod val="99000"/>
                <a:satMod val="120000"/>
                <a:shade val="78000"/>
              </a:schemeClr>
            </a:gs>
          </a:gsLst>
          <a:lin ang="5400000" scaled="0"/>
        </a:gradFill>
        <a:ln w="6350" cap="flat" cmpd="sng" algn="ctr">
          <a:solidFill>
            <a:schemeClr val="accent1">
              <a:shade val="80000"/>
              <a:hueOff val="135632"/>
              <a:satOff val="2588"/>
              <a:lumOff val="1142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kern="1200" dirty="0">
              <a:solidFill>
                <a:schemeClr val="accent5">
                  <a:lumMod val="50000"/>
                </a:schemeClr>
              </a:solidFill>
              <a:latin typeface="Times New Roman" pitchFamily="18" charset="0"/>
              <a:cs typeface="Times New Roman" pitchFamily="18" charset="0"/>
            </a:rPr>
            <a:t>54</a:t>
          </a:r>
        </a:p>
      </dsp:txBody>
      <dsp:txXfrm rot="-5400000">
        <a:off x="1" y="2080651"/>
        <a:ext cx="690700" cy="296015"/>
      </dsp:txXfrm>
    </dsp:sp>
    <dsp:sp modelId="{80E7170A-4E81-4742-B3CC-EC9ED46B894D}">
      <dsp:nvSpPr>
        <dsp:cNvPr id="0" name=""/>
        <dsp:cNvSpPr/>
      </dsp:nvSpPr>
      <dsp:spPr>
        <a:xfrm rot="5400000">
          <a:off x="2024931" y="402866"/>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135632"/>
              <a:satOff val="2588"/>
              <a:lumOff val="1142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жилищно-коммунального обслуживания</a:t>
          </a:r>
        </a:p>
      </dsp:txBody>
      <dsp:txXfrm rot="-5400000">
        <a:off x="690700" y="1768407"/>
        <a:ext cx="3278518" cy="578746"/>
      </dsp:txXfrm>
    </dsp:sp>
    <dsp:sp modelId="{6F0E6B4F-1843-4E37-8907-4725CD762269}">
      <dsp:nvSpPr>
        <dsp:cNvPr id="0" name=""/>
        <dsp:cNvSpPr/>
      </dsp:nvSpPr>
      <dsp:spPr>
        <a:xfrm rot="5400000">
          <a:off x="-148007" y="2751536"/>
          <a:ext cx="986715" cy="690700"/>
        </a:xfrm>
        <a:prstGeom prst="chevron">
          <a:avLst/>
        </a:prstGeom>
        <a:gradFill rotWithShape="0">
          <a:gsLst>
            <a:gs pos="0">
              <a:schemeClr val="accent1">
                <a:shade val="80000"/>
                <a:hueOff val="203448"/>
                <a:satOff val="3881"/>
                <a:lumOff val="17141"/>
                <a:alphaOff val="0"/>
                <a:satMod val="103000"/>
                <a:lumMod val="102000"/>
                <a:tint val="94000"/>
              </a:schemeClr>
            </a:gs>
            <a:gs pos="50000">
              <a:schemeClr val="accent1">
                <a:shade val="80000"/>
                <a:hueOff val="203448"/>
                <a:satOff val="3881"/>
                <a:lumOff val="17141"/>
                <a:alphaOff val="0"/>
                <a:satMod val="110000"/>
                <a:lumMod val="100000"/>
                <a:shade val="100000"/>
              </a:schemeClr>
            </a:gs>
            <a:gs pos="100000">
              <a:schemeClr val="accent1">
                <a:shade val="80000"/>
                <a:hueOff val="203448"/>
                <a:satOff val="3881"/>
                <a:lumOff val="17141"/>
                <a:alphaOff val="0"/>
                <a:lumMod val="99000"/>
                <a:satMod val="120000"/>
                <a:shade val="78000"/>
              </a:schemeClr>
            </a:gs>
          </a:gsLst>
          <a:lin ang="5400000" scaled="0"/>
        </a:gradFill>
        <a:ln w="6350" cap="flat" cmpd="sng" algn="ctr">
          <a:solidFill>
            <a:schemeClr val="accent1">
              <a:shade val="80000"/>
              <a:hueOff val="203448"/>
              <a:satOff val="3881"/>
              <a:lumOff val="17141"/>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kern="1200" dirty="0">
              <a:solidFill>
                <a:schemeClr val="accent5">
                  <a:lumMod val="50000"/>
                </a:schemeClr>
              </a:solidFill>
              <a:latin typeface="Times New Roman" pitchFamily="18" charset="0"/>
              <a:cs typeface="Times New Roman" pitchFamily="18" charset="0"/>
            </a:rPr>
            <a:t>69</a:t>
          </a:r>
        </a:p>
      </dsp:txBody>
      <dsp:txXfrm rot="-5400000">
        <a:off x="1" y="2948878"/>
        <a:ext cx="690700" cy="296015"/>
      </dsp:txXfrm>
    </dsp:sp>
    <dsp:sp modelId="{CCD8FE94-B69B-444E-8EFA-3A50B6FB76C5}">
      <dsp:nvSpPr>
        <dsp:cNvPr id="0" name=""/>
        <dsp:cNvSpPr/>
      </dsp:nvSpPr>
      <dsp:spPr>
        <a:xfrm rot="5400000">
          <a:off x="2024931" y="1271094"/>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203448"/>
              <a:satOff val="3881"/>
              <a:lumOff val="1714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ремонта дорог</a:t>
          </a:r>
        </a:p>
      </dsp:txBody>
      <dsp:txXfrm rot="-5400000">
        <a:off x="690700" y="2636635"/>
        <a:ext cx="3278518" cy="578746"/>
      </dsp:txXfrm>
    </dsp:sp>
    <dsp:sp modelId="{D83544BB-CFD9-47C4-9FC2-08B3C6D55609}">
      <dsp:nvSpPr>
        <dsp:cNvPr id="0" name=""/>
        <dsp:cNvSpPr/>
      </dsp:nvSpPr>
      <dsp:spPr>
        <a:xfrm rot="5400000">
          <a:off x="-148007" y="3621559"/>
          <a:ext cx="986715" cy="690700"/>
        </a:xfrm>
        <a:prstGeom prst="chevron">
          <a:avLst/>
        </a:prstGeom>
        <a:gradFill rotWithShape="0">
          <a:gsLst>
            <a:gs pos="0">
              <a:schemeClr val="accent1">
                <a:shade val="80000"/>
                <a:hueOff val="271263"/>
                <a:satOff val="5175"/>
                <a:lumOff val="22855"/>
                <a:alphaOff val="0"/>
                <a:satMod val="103000"/>
                <a:lumMod val="102000"/>
                <a:tint val="94000"/>
              </a:schemeClr>
            </a:gs>
            <a:gs pos="50000">
              <a:schemeClr val="accent1">
                <a:shade val="80000"/>
                <a:hueOff val="271263"/>
                <a:satOff val="5175"/>
                <a:lumOff val="22855"/>
                <a:alphaOff val="0"/>
                <a:satMod val="110000"/>
                <a:lumMod val="100000"/>
                <a:shade val="100000"/>
              </a:schemeClr>
            </a:gs>
            <a:gs pos="100000">
              <a:schemeClr val="accent1">
                <a:shade val="80000"/>
                <a:hueOff val="271263"/>
                <a:satOff val="5175"/>
                <a:lumOff val="22855"/>
                <a:alphaOff val="0"/>
                <a:lumMod val="99000"/>
                <a:satMod val="120000"/>
                <a:shade val="78000"/>
              </a:schemeClr>
            </a:gs>
          </a:gsLst>
          <a:lin ang="5400000" scaled="0"/>
        </a:gradFill>
        <a:ln w="6350" cap="flat" cmpd="sng" algn="ctr">
          <a:solidFill>
            <a:schemeClr val="accent1">
              <a:shade val="80000"/>
              <a:hueOff val="271263"/>
              <a:satOff val="5175"/>
              <a:lumOff val="2285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kern="1200" dirty="0">
              <a:solidFill>
                <a:schemeClr val="accent5">
                  <a:lumMod val="50000"/>
                </a:schemeClr>
              </a:solidFill>
              <a:latin typeface="Times New Roman" pitchFamily="18" charset="0"/>
              <a:cs typeface="Times New Roman" pitchFamily="18" charset="0"/>
            </a:rPr>
            <a:t>130</a:t>
          </a:r>
        </a:p>
      </dsp:txBody>
      <dsp:txXfrm rot="-5400000">
        <a:off x="1" y="3818901"/>
        <a:ext cx="690700" cy="296015"/>
      </dsp:txXfrm>
    </dsp:sp>
    <dsp:sp modelId="{43938514-4C1B-456F-9163-EA5BFE7C253D}">
      <dsp:nvSpPr>
        <dsp:cNvPr id="0" name=""/>
        <dsp:cNvSpPr/>
      </dsp:nvSpPr>
      <dsp:spPr>
        <a:xfrm rot="5400000">
          <a:off x="2024931" y="2139321"/>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271263"/>
              <a:satOff val="5175"/>
              <a:lumOff val="2285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иным вопросам</a:t>
          </a:r>
        </a:p>
      </dsp:txBody>
      <dsp:txXfrm rot="-5400000">
        <a:off x="690700" y="3504862"/>
        <a:ext cx="3278518" cy="5787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967DA-89D0-4677-A3D8-4A67215BEA2F}">
      <dsp:nvSpPr>
        <dsp:cNvPr id="0" name=""/>
        <dsp:cNvSpPr/>
      </dsp:nvSpPr>
      <dsp:spPr>
        <a:xfrm>
          <a:off x="1071554" y="1545959"/>
          <a:ext cx="2734160" cy="2734160"/>
        </a:xfrm>
        <a:prstGeom prst="ellipse">
          <a:avLst/>
        </a:prstGeom>
        <a:solidFill>
          <a:schemeClr val="accent2">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ru-RU" sz="2800" kern="1200" dirty="0">
              <a:solidFill>
                <a:schemeClr val="accent5">
                  <a:lumMod val="50000"/>
                </a:schemeClr>
              </a:solidFill>
              <a:latin typeface="Times New Roman" pitchFamily="18" charset="0"/>
              <a:cs typeface="Times New Roman" pitchFamily="18" charset="0"/>
            </a:rPr>
            <a:t>Социальная политика</a:t>
          </a:r>
        </a:p>
      </dsp:txBody>
      <dsp:txXfrm>
        <a:off x="1471962" y="1946367"/>
        <a:ext cx="1933344" cy="1933344"/>
      </dsp:txXfrm>
    </dsp:sp>
    <dsp:sp modelId="{8F57F058-626F-45CF-A724-E208119F6639}">
      <dsp:nvSpPr>
        <dsp:cNvPr id="0" name=""/>
        <dsp:cNvSpPr/>
      </dsp:nvSpPr>
      <dsp:spPr>
        <a:xfrm>
          <a:off x="2000234" y="236981"/>
          <a:ext cx="2857019" cy="1829166"/>
        </a:xfrm>
        <a:prstGeom prst="ellipse">
          <a:avLst/>
        </a:prstGeom>
        <a:solidFill>
          <a:schemeClr val="accent2">
            <a:shade val="80000"/>
            <a:alpha val="50000"/>
            <a:hueOff val="-394149"/>
            <a:satOff val="5157"/>
            <a:lumOff val="244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kern="1200" dirty="0">
              <a:solidFill>
                <a:schemeClr val="accent5">
                  <a:lumMod val="50000"/>
                </a:schemeClr>
              </a:solidFill>
              <a:latin typeface="Times New Roman" pitchFamily="18" charset="0"/>
              <a:cs typeface="Times New Roman" pitchFamily="18" charset="0"/>
            </a:rPr>
            <a:t>Выплата пенсий за выслугу лет работникам, замещавшим должности муниципальной службы – 151,6 тыс.руб.</a:t>
          </a:r>
        </a:p>
      </dsp:txBody>
      <dsp:txXfrm>
        <a:off x="2418635" y="504856"/>
        <a:ext cx="2020217" cy="1293416"/>
      </dsp:txXfrm>
    </dsp:sp>
    <dsp:sp modelId="{057C44C7-24CC-47B4-A0A4-4844B5AD1F58}">
      <dsp:nvSpPr>
        <dsp:cNvPr id="0" name=""/>
        <dsp:cNvSpPr/>
      </dsp:nvSpPr>
      <dsp:spPr>
        <a:xfrm>
          <a:off x="0" y="3568894"/>
          <a:ext cx="2715102" cy="1931807"/>
        </a:xfrm>
        <a:prstGeom prst="ellipse">
          <a:avLst/>
        </a:prstGeom>
        <a:solidFill>
          <a:schemeClr val="accent2">
            <a:shade val="80000"/>
            <a:alpha val="50000"/>
            <a:hueOff val="-394149"/>
            <a:satOff val="5157"/>
            <a:lumOff val="244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kern="1200" dirty="0">
              <a:solidFill>
                <a:schemeClr val="accent5">
                  <a:lumMod val="50000"/>
                </a:schemeClr>
              </a:solidFill>
              <a:latin typeface="Times New Roman" pitchFamily="18" charset="0"/>
              <a:cs typeface="Times New Roman" pitchFamily="18" charset="0"/>
            </a:rPr>
            <a:t>Оказана помощь 4 гражданам, пострадавшим от пожара - 40,0 </a:t>
          </a:r>
          <a:r>
            <a:rPr lang="ru-RU" sz="1400" kern="1200" dirty="0" err="1">
              <a:solidFill>
                <a:schemeClr val="accent5">
                  <a:lumMod val="50000"/>
                </a:schemeClr>
              </a:solidFill>
              <a:latin typeface="Times New Roman" pitchFamily="18" charset="0"/>
              <a:cs typeface="Times New Roman" pitchFamily="18" charset="0"/>
            </a:rPr>
            <a:t>тыс.руб</a:t>
          </a:r>
          <a:r>
            <a:rPr lang="ru-RU" sz="1400" kern="1200" dirty="0">
              <a:solidFill>
                <a:schemeClr val="accent5">
                  <a:lumMod val="50000"/>
                </a:schemeClr>
              </a:solidFill>
              <a:latin typeface="Times New Roman" pitchFamily="18" charset="0"/>
              <a:cs typeface="Times New Roman" pitchFamily="18" charset="0"/>
            </a:rPr>
            <a:t>.</a:t>
          </a:r>
        </a:p>
      </dsp:txBody>
      <dsp:txXfrm>
        <a:off x="397617" y="3851801"/>
        <a:ext cx="1919868" cy="13659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4969876" y="-767214"/>
          <a:ext cx="5963585" cy="5963585"/>
        </a:xfrm>
        <a:prstGeom prst="blockArc">
          <a:avLst>
            <a:gd name="adj1" fmla="val 18900000"/>
            <a:gd name="adj2" fmla="val 2700000"/>
            <a:gd name="adj3" fmla="val 362"/>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51664-6B3A-4A3D-A95B-A719BB6FAE73}">
      <dsp:nvSpPr>
        <dsp:cNvPr id="0" name=""/>
        <dsp:cNvSpPr/>
      </dsp:nvSpPr>
      <dsp:spPr>
        <a:xfrm>
          <a:off x="814189" y="632749"/>
          <a:ext cx="6449122" cy="12653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4349" tIns="50800" rIns="50800" bIns="50800" numCol="1" spcCol="1270" anchor="ctr" anchorCtr="0">
          <a:noAutofit/>
        </a:bodyPr>
        <a:lstStyle/>
        <a:p>
          <a:pPr lvl="0" algn="l" defTabSz="889000">
            <a:lnSpc>
              <a:spcPct val="90000"/>
            </a:lnSpc>
            <a:spcBef>
              <a:spcPct val="0"/>
            </a:spcBef>
            <a:spcAft>
              <a:spcPct val="35000"/>
            </a:spcAft>
          </a:pPr>
          <a:r>
            <a:rPr lang="ru-RU" sz="2000" kern="1200" dirty="0">
              <a:solidFill>
                <a:schemeClr val="accent5">
                  <a:lumMod val="50000"/>
                </a:schemeClr>
              </a:solidFill>
              <a:latin typeface="Times New Roman" pitchFamily="18" charset="0"/>
              <a:cs typeface="Times New Roman" pitchFamily="18" charset="0"/>
            </a:rPr>
            <a:t>Обеспечение деятельности -  20289,3 тыс.руб. </a:t>
          </a:r>
        </a:p>
      </dsp:txBody>
      <dsp:txXfrm>
        <a:off x="814189" y="632749"/>
        <a:ext cx="6449122" cy="1265321"/>
      </dsp:txXfrm>
    </dsp:sp>
    <dsp:sp modelId="{E0C5AECE-1B8D-4322-BA27-A0E5BC07777E}">
      <dsp:nvSpPr>
        <dsp:cNvPr id="0" name=""/>
        <dsp:cNvSpPr/>
      </dsp:nvSpPr>
      <dsp:spPr>
        <a:xfrm>
          <a:off x="23363" y="474584"/>
          <a:ext cx="1581651" cy="15816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878CA82-299D-4058-8DAC-FD24F5C58A31}">
      <dsp:nvSpPr>
        <dsp:cNvPr id="0" name=""/>
        <dsp:cNvSpPr/>
      </dsp:nvSpPr>
      <dsp:spPr>
        <a:xfrm>
          <a:off x="814189" y="2335922"/>
          <a:ext cx="6449122" cy="1655647"/>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4349" tIns="50800" rIns="50800" bIns="50800" numCol="1" spcCol="1270" anchor="ctr" anchorCtr="0">
          <a:noAutofit/>
        </a:bodyPr>
        <a:lstStyle/>
        <a:p>
          <a:pPr lvl="0" algn="l" defTabSz="889000">
            <a:lnSpc>
              <a:spcPct val="90000"/>
            </a:lnSpc>
            <a:spcBef>
              <a:spcPct val="0"/>
            </a:spcBef>
            <a:spcAft>
              <a:spcPct val="35000"/>
            </a:spcAft>
          </a:pPr>
          <a:r>
            <a:rPr lang="ru-RU" sz="2000" kern="1200" dirty="0">
              <a:solidFill>
                <a:schemeClr val="accent5">
                  <a:lumMod val="50000"/>
                </a:schemeClr>
              </a:solidFill>
              <a:latin typeface="Times New Roman" pitchFamily="18" charset="0"/>
              <a:cs typeface="Times New Roman" pitchFamily="18" charset="0"/>
            </a:rPr>
            <a:t>Поэтапное доведение средней  заработной платы работникам культуры муниципальных учреждений культуры Ивановской области до средней заработной платы в Ивановской области – 3596,8 тыс.руб.</a:t>
          </a:r>
        </a:p>
      </dsp:txBody>
      <dsp:txXfrm>
        <a:off x="814189" y="2335922"/>
        <a:ext cx="6449122" cy="1655647"/>
      </dsp:txXfrm>
    </dsp:sp>
    <dsp:sp modelId="{052F6C1F-EB67-4700-AA9B-912E0BCD417F}">
      <dsp:nvSpPr>
        <dsp:cNvPr id="0" name=""/>
        <dsp:cNvSpPr/>
      </dsp:nvSpPr>
      <dsp:spPr>
        <a:xfrm>
          <a:off x="23363" y="2372920"/>
          <a:ext cx="1581651" cy="15816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4969876" y="-767214"/>
          <a:ext cx="5963585" cy="5963585"/>
        </a:xfrm>
        <a:prstGeom prst="blockArc">
          <a:avLst>
            <a:gd name="adj1" fmla="val 18900000"/>
            <a:gd name="adj2" fmla="val 2700000"/>
            <a:gd name="adj3" fmla="val 362"/>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51664-6B3A-4A3D-A95B-A719BB6FAE73}">
      <dsp:nvSpPr>
        <dsp:cNvPr id="0" name=""/>
        <dsp:cNvSpPr/>
      </dsp:nvSpPr>
      <dsp:spPr>
        <a:xfrm>
          <a:off x="814189" y="632749"/>
          <a:ext cx="6449122" cy="12653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4349" tIns="50800" rIns="50800" bIns="50800" numCol="1" spcCol="1270" anchor="ctr" anchorCtr="0">
          <a:noAutofit/>
        </a:bodyPr>
        <a:lstStyle/>
        <a:p>
          <a:pPr lvl="0" algn="l" defTabSz="889000">
            <a:lnSpc>
              <a:spcPct val="90000"/>
            </a:lnSpc>
            <a:spcBef>
              <a:spcPct val="0"/>
            </a:spcBef>
            <a:spcAft>
              <a:spcPct val="35000"/>
            </a:spcAft>
          </a:pPr>
          <a:r>
            <a:rPr lang="ru-RU" sz="2000" kern="1200" dirty="0">
              <a:solidFill>
                <a:schemeClr val="accent5">
                  <a:lumMod val="50000"/>
                </a:schemeClr>
              </a:solidFill>
              <a:latin typeface="Times New Roman" pitchFamily="18" charset="0"/>
              <a:cs typeface="Times New Roman" pitchFamily="18" charset="0"/>
            </a:rPr>
            <a:t>Обеспечение деятельности -  10230,7 тыс.руб. </a:t>
          </a:r>
        </a:p>
      </dsp:txBody>
      <dsp:txXfrm>
        <a:off x="814189" y="632749"/>
        <a:ext cx="6449122" cy="1265321"/>
      </dsp:txXfrm>
    </dsp:sp>
    <dsp:sp modelId="{E0C5AECE-1B8D-4322-BA27-A0E5BC07777E}">
      <dsp:nvSpPr>
        <dsp:cNvPr id="0" name=""/>
        <dsp:cNvSpPr/>
      </dsp:nvSpPr>
      <dsp:spPr>
        <a:xfrm>
          <a:off x="23363" y="474584"/>
          <a:ext cx="1581651" cy="15816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878CA82-299D-4058-8DAC-FD24F5C58A31}">
      <dsp:nvSpPr>
        <dsp:cNvPr id="0" name=""/>
        <dsp:cNvSpPr/>
      </dsp:nvSpPr>
      <dsp:spPr>
        <a:xfrm>
          <a:off x="814189" y="2335922"/>
          <a:ext cx="6449122" cy="1655647"/>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4349" tIns="50800" rIns="50800" bIns="50800" numCol="1" spcCol="1270" anchor="ctr" anchorCtr="0">
          <a:noAutofit/>
        </a:bodyPr>
        <a:lstStyle/>
        <a:p>
          <a:pPr lvl="0" algn="l" defTabSz="889000">
            <a:lnSpc>
              <a:spcPct val="90000"/>
            </a:lnSpc>
            <a:spcBef>
              <a:spcPct val="0"/>
            </a:spcBef>
            <a:spcAft>
              <a:spcPct val="35000"/>
            </a:spcAft>
          </a:pPr>
          <a:r>
            <a:rPr lang="ru-RU" sz="2000" kern="1200" dirty="0">
              <a:solidFill>
                <a:srgbClr val="002060"/>
              </a:solidFill>
              <a:latin typeface="Times New Roman" pitchFamily="18" charset="0"/>
              <a:ea typeface="+mn-ea"/>
              <a:cs typeface="Times New Roman" pitchFamily="18" charset="0"/>
            </a:rPr>
            <a:t>Укрепление материально-технической базы спортивных организаций </a:t>
          </a:r>
          <a:r>
            <a:rPr lang="ru-RU" sz="2000" kern="1200" dirty="0">
              <a:solidFill>
                <a:srgbClr val="002060"/>
              </a:solidFill>
              <a:latin typeface="Times New Roman" pitchFamily="18" charset="0"/>
              <a:cs typeface="Times New Roman" pitchFamily="18" charset="0"/>
            </a:rPr>
            <a:t>– 105,3 тыс.руб.</a:t>
          </a:r>
        </a:p>
      </dsp:txBody>
      <dsp:txXfrm>
        <a:off x="814189" y="2335922"/>
        <a:ext cx="6449122" cy="1655647"/>
      </dsp:txXfrm>
    </dsp:sp>
    <dsp:sp modelId="{052F6C1F-EB67-4700-AA9B-912E0BCD417F}">
      <dsp:nvSpPr>
        <dsp:cNvPr id="0" name=""/>
        <dsp:cNvSpPr/>
      </dsp:nvSpPr>
      <dsp:spPr>
        <a:xfrm>
          <a:off x="23363" y="2372920"/>
          <a:ext cx="1581651" cy="15816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37947" y="-1000670"/>
          <a:ext cx="7787794" cy="7787794"/>
        </a:xfrm>
        <a:prstGeom prst="blockArc">
          <a:avLst>
            <a:gd name="adj1" fmla="val 18900000"/>
            <a:gd name="adj2" fmla="val 2700000"/>
            <a:gd name="adj3" fmla="val 27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05919" y="263052"/>
          <a:ext cx="7132931" cy="52587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ea typeface="+mn-ea"/>
              <a:cs typeface="Times New Roman" pitchFamily="18" charset="0"/>
            </a:rPr>
            <a:t>Общественный Совет Наволокского городского поселения. </a:t>
          </a:r>
          <a:endParaRPr lang="ru-RU" sz="1800" kern="1200" dirty="0">
            <a:solidFill>
              <a:schemeClr val="accent5">
                <a:lumMod val="50000"/>
              </a:schemeClr>
            </a:solidFill>
            <a:latin typeface="Times New Roman" pitchFamily="18" charset="0"/>
            <a:cs typeface="Times New Roman" pitchFamily="18" charset="0"/>
          </a:endParaRPr>
        </a:p>
      </dsp:txBody>
      <dsp:txXfrm>
        <a:off x="405919" y="263052"/>
        <a:ext cx="7132931" cy="525872"/>
      </dsp:txXfrm>
    </dsp:sp>
    <dsp:sp modelId="{052F6C1F-EB67-4700-AA9B-912E0BCD417F}">
      <dsp:nvSpPr>
        <dsp:cNvPr id="0" name=""/>
        <dsp:cNvSpPr/>
      </dsp:nvSpPr>
      <dsp:spPr>
        <a:xfrm>
          <a:off x="77249" y="19731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EE0194C-A934-49AE-B657-CD53805F4411}">
      <dsp:nvSpPr>
        <dsp:cNvPr id="0" name=""/>
        <dsp:cNvSpPr/>
      </dsp:nvSpPr>
      <dsp:spPr>
        <a:xfrm>
          <a:off x="882144" y="1052324"/>
          <a:ext cx="6656705" cy="525872"/>
        </a:xfrm>
        <a:prstGeom prst="rect">
          <a:avLst/>
        </a:prstGeom>
        <a:gradFill rotWithShape="0">
          <a:gsLst>
            <a:gs pos="0">
              <a:schemeClr val="accent2">
                <a:hueOff val="-242561"/>
                <a:satOff val="-13988"/>
                <a:lumOff val="1438"/>
                <a:alphaOff val="0"/>
                <a:lumMod val="110000"/>
                <a:satMod val="105000"/>
                <a:tint val="67000"/>
              </a:schemeClr>
            </a:gs>
            <a:gs pos="50000">
              <a:schemeClr val="accent2">
                <a:hueOff val="-242561"/>
                <a:satOff val="-13988"/>
                <a:lumOff val="1438"/>
                <a:alphaOff val="0"/>
                <a:lumMod val="105000"/>
                <a:satMod val="103000"/>
                <a:tint val="73000"/>
              </a:schemeClr>
            </a:gs>
            <a:gs pos="100000">
              <a:schemeClr val="accent2">
                <a:hueOff val="-242561"/>
                <a:satOff val="-13988"/>
                <a:lumOff val="14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ea typeface="+mn-ea"/>
              <a:cs typeface="Times New Roman" pitchFamily="18" charset="0"/>
            </a:rPr>
            <a:t>Общественное правозащитное движение «За Наволокский край»</a:t>
          </a:r>
          <a:endParaRPr lang="ru-RU" sz="1800" kern="1200" dirty="0">
            <a:solidFill>
              <a:schemeClr val="accent5">
                <a:lumMod val="50000"/>
              </a:schemeClr>
            </a:solidFill>
            <a:latin typeface="Times New Roman" pitchFamily="18" charset="0"/>
            <a:cs typeface="Times New Roman" pitchFamily="18" charset="0"/>
          </a:endParaRPr>
        </a:p>
      </dsp:txBody>
      <dsp:txXfrm>
        <a:off x="882144" y="1052324"/>
        <a:ext cx="6656705" cy="525872"/>
      </dsp:txXfrm>
    </dsp:sp>
    <dsp:sp modelId="{B4E39AA4-9E96-4330-A1D9-46982F19DFB4}">
      <dsp:nvSpPr>
        <dsp:cNvPr id="0" name=""/>
        <dsp:cNvSpPr/>
      </dsp:nvSpPr>
      <dsp:spPr>
        <a:xfrm>
          <a:off x="553474" y="986590"/>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42561"/>
              <a:satOff val="-13988"/>
              <a:lumOff val="14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2D62403F-DA34-4861-8336-70BEE416D85E}">
      <dsp:nvSpPr>
        <dsp:cNvPr id="0" name=""/>
        <dsp:cNvSpPr/>
      </dsp:nvSpPr>
      <dsp:spPr>
        <a:xfrm>
          <a:off x="1143113" y="1841018"/>
          <a:ext cx="6395736" cy="525872"/>
        </a:xfrm>
        <a:prstGeom prst="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ea typeface="+mn-ea"/>
              <a:cs typeface="Times New Roman" pitchFamily="18" charset="0"/>
            </a:rPr>
            <a:t>Наволокское отделение Всероссийского общества инвалидов</a:t>
          </a:r>
        </a:p>
      </dsp:txBody>
      <dsp:txXfrm>
        <a:off x="1143113" y="1841018"/>
        <a:ext cx="6395736" cy="525872"/>
      </dsp:txXfrm>
    </dsp:sp>
    <dsp:sp modelId="{233CDEA7-051C-4FF8-9773-2E9E730FE084}">
      <dsp:nvSpPr>
        <dsp:cNvPr id="0" name=""/>
        <dsp:cNvSpPr/>
      </dsp:nvSpPr>
      <dsp:spPr>
        <a:xfrm>
          <a:off x="814443" y="177528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0">
          <a:scrgbClr r="0" g="0" b="0"/>
        </a:effectRef>
        <a:fontRef idx="minor"/>
      </dsp:style>
    </dsp:sp>
    <dsp:sp modelId="{A90551B1-C7DC-4C46-BF85-73BA5FCCD1BE}">
      <dsp:nvSpPr>
        <dsp:cNvPr id="0" name=""/>
        <dsp:cNvSpPr/>
      </dsp:nvSpPr>
      <dsp:spPr>
        <a:xfrm>
          <a:off x="1226438" y="2630290"/>
          <a:ext cx="6312411" cy="525872"/>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ea typeface="+mn-ea"/>
              <a:cs typeface="Times New Roman" pitchFamily="18" charset="0"/>
            </a:rPr>
            <a:t>Совет женщин Наволокского городского поселения</a:t>
          </a:r>
        </a:p>
      </dsp:txBody>
      <dsp:txXfrm>
        <a:off x="1226438" y="2630290"/>
        <a:ext cx="6312411" cy="525872"/>
      </dsp:txXfrm>
    </dsp:sp>
    <dsp:sp modelId="{A7D8C7E9-83E7-4703-A30D-F8BDEFB045CD}">
      <dsp:nvSpPr>
        <dsp:cNvPr id="0" name=""/>
        <dsp:cNvSpPr/>
      </dsp:nvSpPr>
      <dsp:spPr>
        <a:xfrm>
          <a:off x="897768" y="2564556"/>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B778FA84-3097-4819-9CE2-E311F62C389E}">
      <dsp:nvSpPr>
        <dsp:cNvPr id="0" name=""/>
        <dsp:cNvSpPr/>
      </dsp:nvSpPr>
      <dsp:spPr>
        <a:xfrm>
          <a:off x="1143113" y="3419562"/>
          <a:ext cx="6395736" cy="525872"/>
        </a:xfrm>
        <a:prstGeom prst="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ea typeface="+mn-ea"/>
              <a:cs typeface="Times New Roman" pitchFamily="18" charset="0"/>
            </a:rPr>
            <a:t>Совет ветеранов города Наволоки. </a:t>
          </a:r>
          <a:endParaRPr lang="ru-RU" sz="1800" kern="1200" dirty="0">
            <a:solidFill>
              <a:schemeClr val="accent5">
                <a:lumMod val="50000"/>
              </a:schemeClr>
            </a:solidFill>
            <a:latin typeface="Times New Roman" pitchFamily="18" charset="0"/>
            <a:cs typeface="Times New Roman" pitchFamily="18" charset="0"/>
          </a:endParaRPr>
        </a:p>
      </dsp:txBody>
      <dsp:txXfrm>
        <a:off x="1143113" y="3419562"/>
        <a:ext cx="6395736" cy="525872"/>
      </dsp:txXfrm>
    </dsp:sp>
    <dsp:sp modelId="{41232CCE-2CEE-4D43-A886-002C2227574E}">
      <dsp:nvSpPr>
        <dsp:cNvPr id="0" name=""/>
        <dsp:cNvSpPr/>
      </dsp:nvSpPr>
      <dsp:spPr>
        <a:xfrm>
          <a:off x="814443" y="335382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7087B26E-1ACE-4570-834C-2BF1F4076ED7}">
      <dsp:nvSpPr>
        <dsp:cNvPr id="0" name=""/>
        <dsp:cNvSpPr/>
      </dsp:nvSpPr>
      <dsp:spPr>
        <a:xfrm>
          <a:off x="882144" y="4208256"/>
          <a:ext cx="6656705" cy="525872"/>
        </a:xfrm>
        <a:prstGeom prst="rect">
          <a:avLst/>
        </a:prstGeom>
        <a:gradFill rotWithShape="0">
          <a:gsLst>
            <a:gs pos="0">
              <a:schemeClr val="accent2">
                <a:hueOff val="-1212803"/>
                <a:satOff val="-69940"/>
                <a:lumOff val="7190"/>
                <a:alphaOff val="0"/>
                <a:lumMod val="110000"/>
                <a:satMod val="105000"/>
                <a:tint val="67000"/>
              </a:schemeClr>
            </a:gs>
            <a:gs pos="50000">
              <a:schemeClr val="accent2">
                <a:hueOff val="-1212803"/>
                <a:satOff val="-69940"/>
                <a:lumOff val="7190"/>
                <a:alphaOff val="0"/>
                <a:lumMod val="105000"/>
                <a:satMod val="103000"/>
                <a:tint val="73000"/>
              </a:schemeClr>
            </a:gs>
            <a:gs pos="100000">
              <a:schemeClr val="accent2">
                <a:hueOff val="-1212803"/>
                <a:satOff val="-69940"/>
                <a:lumOff val="71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cs typeface="Times New Roman" pitchFamily="18" charset="0"/>
            </a:rPr>
            <a:t>Союз пенсионеров России по Кинешемскому району</a:t>
          </a:r>
        </a:p>
      </dsp:txBody>
      <dsp:txXfrm>
        <a:off x="882144" y="4208256"/>
        <a:ext cx="6656705" cy="525872"/>
      </dsp:txXfrm>
    </dsp:sp>
    <dsp:sp modelId="{1700BC00-DC0E-4C9B-BC51-5F75907F6CED}">
      <dsp:nvSpPr>
        <dsp:cNvPr id="0" name=""/>
        <dsp:cNvSpPr/>
      </dsp:nvSpPr>
      <dsp:spPr>
        <a:xfrm>
          <a:off x="553474" y="4142522"/>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2">
          <a:scrgbClr r="0" g="0" b="0"/>
        </a:fillRef>
        <a:effectRef idx="0">
          <a:scrgbClr r="0" g="0" b="0"/>
        </a:effectRef>
        <a:fontRef idx="minor"/>
      </dsp:style>
    </dsp:sp>
    <dsp:sp modelId="{7DCDB8C3-AFC7-447B-A461-114DD5BA1DD6}">
      <dsp:nvSpPr>
        <dsp:cNvPr id="0" name=""/>
        <dsp:cNvSpPr/>
      </dsp:nvSpPr>
      <dsp:spPr>
        <a:xfrm>
          <a:off x="405919" y="4997528"/>
          <a:ext cx="7132931" cy="525872"/>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cs typeface="Times New Roman" pitchFamily="18" charset="0"/>
            </a:rPr>
            <a:t>Союз участников боевых действий, Союз «Чернобыль»</a:t>
          </a:r>
        </a:p>
      </dsp:txBody>
      <dsp:txXfrm>
        <a:off x="405919" y="4997528"/>
        <a:ext cx="7132931" cy="525872"/>
      </dsp:txXfrm>
    </dsp:sp>
    <dsp:sp modelId="{3554DA01-4424-4AF4-BD98-DCC8EAF97636}">
      <dsp:nvSpPr>
        <dsp:cNvPr id="0" name=""/>
        <dsp:cNvSpPr/>
      </dsp:nvSpPr>
      <dsp:spPr>
        <a:xfrm>
          <a:off x="77249" y="493179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37947" y="-1000670"/>
          <a:ext cx="7787794" cy="7787794"/>
        </a:xfrm>
        <a:prstGeom prst="blockArc">
          <a:avLst>
            <a:gd name="adj1" fmla="val 18900000"/>
            <a:gd name="adj2" fmla="val 2700000"/>
            <a:gd name="adj3" fmla="val 27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05919" y="263052"/>
          <a:ext cx="7132931" cy="52587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ТОС «Красная горка» - председатель Комарова Светлана Витальевна</a:t>
          </a:r>
        </a:p>
      </dsp:txBody>
      <dsp:txXfrm>
        <a:off x="405919" y="263052"/>
        <a:ext cx="7132931" cy="525872"/>
      </dsp:txXfrm>
    </dsp:sp>
    <dsp:sp modelId="{052F6C1F-EB67-4700-AA9B-912E0BCD417F}">
      <dsp:nvSpPr>
        <dsp:cNvPr id="0" name=""/>
        <dsp:cNvSpPr/>
      </dsp:nvSpPr>
      <dsp:spPr>
        <a:xfrm>
          <a:off x="77249" y="19731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179169E-38C5-4721-B36E-6CECC5A4BAA9}">
      <dsp:nvSpPr>
        <dsp:cNvPr id="0" name=""/>
        <dsp:cNvSpPr/>
      </dsp:nvSpPr>
      <dsp:spPr>
        <a:xfrm>
          <a:off x="882144" y="1052324"/>
          <a:ext cx="6656705" cy="525872"/>
        </a:xfrm>
        <a:prstGeom prst="rect">
          <a:avLst/>
        </a:prstGeom>
        <a:gradFill rotWithShape="0">
          <a:gsLst>
            <a:gs pos="0">
              <a:schemeClr val="accent2">
                <a:hueOff val="-242561"/>
                <a:satOff val="-13988"/>
                <a:lumOff val="1438"/>
                <a:alphaOff val="0"/>
                <a:lumMod val="110000"/>
                <a:satMod val="105000"/>
                <a:tint val="67000"/>
              </a:schemeClr>
            </a:gs>
            <a:gs pos="50000">
              <a:schemeClr val="accent2">
                <a:hueOff val="-242561"/>
                <a:satOff val="-13988"/>
                <a:lumOff val="1438"/>
                <a:alphaOff val="0"/>
                <a:lumMod val="105000"/>
                <a:satMod val="103000"/>
                <a:tint val="73000"/>
              </a:schemeClr>
            </a:gs>
            <a:gs pos="100000">
              <a:schemeClr val="accent2">
                <a:hueOff val="-242561"/>
                <a:satOff val="-13988"/>
                <a:lumOff val="14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ТОС «Ищеино» - председатель Зайцев Дмитрий Александрович</a:t>
          </a:r>
        </a:p>
      </dsp:txBody>
      <dsp:txXfrm>
        <a:off x="882144" y="1052324"/>
        <a:ext cx="6656705" cy="525872"/>
      </dsp:txXfrm>
    </dsp:sp>
    <dsp:sp modelId="{5342AECB-5CB5-4A08-9CE7-6DD90A890C3E}">
      <dsp:nvSpPr>
        <dsp:cNvPr id="0" name=""/>
        <dsp:cNvSpPr/>
      </dsp:nvSpPr>
      <dsp:spPr>
        <a:xfrm>
          <a:off x="553474" y="986590"/>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42561"/>
              <a:satOff val="-13988"/>
              <a:lumOff val="14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96ED0CBF-2FA0-4D4E-AAF3-DF6D287D18DC}">
      <dsp:nvSpPr>
        <dsp:cNvPr id="0" name=""/>
        <dsp:cNvSpPr/>
      </dsp:nvSpPr>
      <dsp:spPr>
        <a:xfrm>
          <a:off x="1143113" y="1841018"/>
          <a:ext cx="6395736" cy="525872"/>
        </a:xfrm>
        <a:prstGeom prst="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ТОС «Первомайский» - председатель </a:t>
          </a:r>
          <a:r>
            <a:rPr lang="ru-RU" sz="1800" kern="1200" dirty="0" err="1">
              <a:solidFill>
                <a:srgbClr val="002060"/>
              </a:solidFill>
              <a:latin typeface="Times New Roman" pitchFamily="18" charset="0"/>
              <a:cs typeface="Times New Roman" pitchFamily="18" charset="0"/>
            </a:rPr>
            <a:t>Манукян</a:t>
          </a:r>
          <a:r>
            <a:rPr lang="ru-RU" sz="1800" kern="1200" dirty="0">
              <a:solidFill>
                <a:srgbClr val="002060"/>
              </a:solidFill>
              <a:latin typeface="Times New Roman" pitchFamily="18" charset="0"/>
              <a:cs typeface="Times New Roman" pitchFamily="18" charset="0"/>
            </a:rPr>
            <a:t> Наталья Евгеньевна</a:t>
          </a:r>
        </a:p>
      </dsp:txBody>
      <dsp:txXfrm>
        <a:off x="1143113" y="1841018"/>
        <a:ext cx="6395736" cy="525872"/>
      </dsp:txXfrm>
    </dsp:sp>
    <dsp:sp modelId="{41232CCE-2CEE-4D43-A886-002C2227574E}">
      <dsp:nvSpPr>
        <dsp:cNvPr id="0" name=""/>
        <dsp:cNvSpPr/>
      </dsp:nvSpPr>
      <dsp:spPr>
        <a:xfrm>
          <a:off x="814443" y="177528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0">
          <a:scrgbClr r="0" g="0" b="0"/>
        </a:effectRef>
        <a:fontRef idx="minor"/>
      </dsp:style>
    </dsp:sp>
    <dsp:sp modelId="{93867417-ADB2-44A2-9CFC-2F637DC0C9E9}">
      <dsp:nvSpPr>
        <dsp:cNvPr id="0" name=""/>
        <dsp:cNvSpPr/>
      </dsp:nvSpPr>
      <dsp:spPr>
        <a:xfrm>
          <a:off x="1226438" y="2630290"/>
          <a:ext cx="6312411" cy="525872"/>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ТОС «Нагорный» - председатель Зайцева Галина Юрьевна</a:t>
          </a:r>
        </a:p>
      </dsp:txBody>
      <dsp:txXfrm>
        <a:off x="1226438" y="2630290"/>
        <a:ext cx="6312411" cy="525872"/>
      </dsp:txXfrm>
    </dsp:sp>
    <dsp:sp modelId="{1700BC00-DC0E-4C9B-BC51-5F75907F6CED}">
      <dsp:nvSpPr>
        <dsp:cNvPr id="0" name=""/>
        <dsp:cNvSpPr/>
      </dsp:nvSpPr>
      <dsp:spPr>
        <a:xfrm>
          <a:off x="897768" y="2564556"/>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340E5854-C66E-409D-999C-6BA7D743D7C8}">
      <dsp:nvSpPr>
        <dsp:cNvPr id="0" name=""/>
        <dsp:cNvSpPr/>
      </dsp:nvSpPr>
      <dsp:spPr>
        <a:xfrm>
          <a:off x="1143113" y="3419562"/>
          <a:ext cx="6395736" cy="525872"/>
        </a:xfrm>
        <a:prstGeom prst="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ТОС «Лесное» - председатель </a:t>
          </a:r>
          <a:r>
            <a:rPr lang="ru-RU" sz="1800" kern="1200" dirty="0" err="1">
              <a:solidFill>
                <a:srgbClr val="002060"/>
              </a:solidFill>
              <a:latin typeface="Times New Roman" pitchFamily="18" charset="0"/>
              <a:cs typeface="Times New Roman" pitchFamily="18" charset="0"/>
            </a:rPr>
            <a:t>Федасов</a:t>
          </a:r>
          <a:r>
            <a:rPr lang="ru-RU" sz="1800" kern="1200" dirty="0">
              <a:solidFill>
                <a:srgbClr val="002060"/>
              </a:solidFill>
              <a:latin typeface="Times New Roman" pitchFamily="18" charset="0"/>
              <a:cs typeface="Times New Roman" pitchFamily="18" charset="0"/>
            </a:rPr>
            <a:t> Сергей Николаевич</a:t>
          </a:r>
        </a:p>
      </dsp:txBody>
      <dsp:txXfrm>
        <a:off x="1143113" y="3419562"/>
        <a:ext cx="6395736" cy="525872"/>
      </dsp:txXfrm>
    </dsp:sp>
    <dsp:sp modelId="{9CCA6A7A-BF9E-4629-9A98-3F52FACD272C}">
      <dsp:nvSpPr>
        <dsp:cNvPr id="0" name=""/>
        <dsp:cNvSpPr/>
      </dsp:nvSpPr>
      <dsp:spPr>
        <a:xfrm>
          <a:off x="814443" y="335382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6274A452-2BAB-44ED-8E96-7C6F612425DB}">
      <dsp:nvSpPr>
        <dsp:cNvPr id="0" name=""/>
        <dsp:cNvSpPr/>
      </dsp:nvSpPr>
      <dsp:spPr>
        <a:xfrm>
          <a:off x="882144" y="4208256"/>
          <a:ext cx="6656705" cy="525872"/>
        </a:xfrm>
        <a:prstGeom prst="rect">
          <a:avLst/>
        </a:prstGeom>
        <a:gradFill rotWithShape="0">
          <a:gsLst>
            <a:gs pos="0">
              <a:schemeClr val="accent2">
                <a:hueOff val="-1212803"/>
                <a:satOff val="-69940"/>
                <a:lumOff val="7190"/>
                <a:alphaOff val="0"/>
                <a:lumMod val="110000"/>
                <a:satMod val="105000"/>
                <a:tint val="67000"/>
              </a:schemeClr>
            </a:gs>
            <a:gs pos="50000">
              <a:schemeClr val="accent2">
                <a:hueOff val="-1212803"/>
                <a:satOff val="-69940"/>
                <a:lumOff val="7190"/>
                <a:alphaOff val="0"/>
                <a:lumMod val="105000"/>
                <a:satMod val="103000"/>
                <a:tint val="73000"/>
              </a:schemeClr>
            </a:gs>
            <a:gs pos="100000">
              <a:schemeClr val="accent2">
                <a:hueOff val="-1212803"/>
                <a:satOff val="-69940"/>
                <a:lumOff val="71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ТОС «8 Марта» - председатель Кустова Татьяна Витальевна</a:t>
          </a:r>
        </a:p>
      </dsp:txBody>
      <dsp:txXfrm>
        <a:off x="882144" y="4208256"/>
        <a:ext cx="6656705" cy="525872"/>
      </dsp:txXfrm>
    </dsp:sp>
    <dsp:sp modelId="{4459462F-2D0C-4CCC-8159-1207EE2038C9}">
      <dsp:nvSpPr>
        <dsp:cNvPr id="0" name=""/>
        <dsp:cNvSpPr/>
      </dsp:nvSpPr>
      <dsp:spPr>
        <a:xfrm>
          <a:off x="553474" y="4142522"/>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7807916-FB08-410F-A39C-91A178596CE9}">
      <dsp:nvSpPr>
        <dsp:cNvPr id="0" name=""/>
        <dsp:cNvSpPr/>
      </dsp:nvSpPr>
      <dsp:spPr>
        <a:xfrm>
          <a:off x="405919" y="4997528"/>
          <a:ext cx="7132931" cy="525872"/>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ТОС «Октябрьский» - председатель Смирнова Лариса Владимировна</a:t>
          </a:r>
        </a:p>
      </dsp:txBody>
      <dsp:txXfrm>
        <a:off x="405919" y="4997528"/>
        <a:ext cx="7132931" cy="525872"/>
      </dsp:txXfrm>
    </dsp:sp>
    <dsp:sp modelId="{6E23B5E7-529B-43C2-95DA-40FE7068AD8A}">
      <dsp:nvSpPr>
        <dsp:cNvPr id="0" name=""/>
        <dsp:cNvSpPr/>
      </dsp:nvSpPr>
      <dsp:spPr>
        <a:xfrm>
          <a:off x="77249" y="493179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1CE55-6D1B-4082-9FF4-EFB6314EA644}">
      <dsp:nvSpPr>
        <dsp:cNvPr id="0" name=""/>
        <dsp:cNvSpPr/>
      </dsp:nvSpPr>
      <dsp:spPr>
        <a:xfrm rot="16200000">
          <a:off x="-719233" y="719234"/>
          <a:ext cx="3456384" cy="2017914"/>
        </a:xfrm>
        <a:prstGeom prst="flowChartManualOperation">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endParaRPr lang="ru-RU" sz="1600" b="1" kern="1200" dirty="0">
            <a:latin typeface="Times New Roman" pitchFamily="18" charset="0"/>
            <a:cs typeface="Times New Roman" pitchFamily="18" charset="0"/>
          </a:endParaRPr>
        </a:p>
        <a:p>
          <a:pPr lvl="0" algn="ctr" defTabSz="711200">
            <a:lnSpc>
              <a:spcPct val="90000"/>
            </a:lnSpc>
            <a:spcBef>
              <a:spcPct val="0"/>
            </a:spcBef>
            <a:spcAft>
              <a:spcPct val="35000"/>
            </a:spcAft>
          </a:pPr>
          <a:r>
            <a:rPr lang="ru-RU" sz="1600" b="1" kern="1200" dirty="0">
              <a:solidFill>
                <a:schemeClr val="accent5">
                  <a:lumMod val="50000"/>
                </a:schemeClr>
              </a:solidFill>
              <a:latin typeface="Times New Roman" pitchFamily="18" charset="0"/>
              <a:cs typeface="Times New Roman" pitchFamily="18" charset="0"/>
            </a:rPr>
            <a:t>Обрабатывающие производства</a:t>
          </a:r>
        </a:p>
        <a:p>
          <a:pPr lvl="0" algn="ctr" defTabSz="711200">
            <a:lnSpc>
              <a:spcPct val="90000"/>
            </a:lnSpc>
            <a:spcBef>
              <a:spcPct val="0"/>
            </a:spcBef>
            <a:spcAft>
              <a:spcPct val="35000"/>
            </a:spcAft>
          </a:pPr>
          <a:r>
            <a:rPr lang="ru-RU" sz="1600" b="0" kern="1200" dirty="0">
              <a:solidFill>
                <a:schemeClr val="accent5">
                  <a:lumMod val="50000"/>
                </a:schemeClr>
              </a:solidFill>
              <a:latin typeface="Times New Roman" pitchFamily="18" charset="0"/>
              <a:cs typeface="Times New Roman" pitchFamily="18" charset="0"/>
            </a:rPr>
            <a:t>2021 год – 4542,3 млн.руб.</a:t>
          </a:r>
          <a:endParaRPr lang="ru-RU" sz="1600" b="0" kern="1200" dirty="0">
            <a:solidFill>
              <a:schemeClr val="accent5">
                <a:lumMod val="50000"/>
              </a:schemeClr>
            </a:solidFill>
          </a:endParaRPr>
        </a:p>
      </dsp:txBody>
      <dsp:txXfrm rot="5400000">
        <a:off x="2" y="691276"/>
        <a:ext cx="2017914" cy="2073830"/>
      </dsp:txXfrm>
    </dsp:sp>
    <dsp:sp modelId="{0275E026-14F5-4EE8-B1B0-3A74AA3333C0}">
      <dsp:nvSpPr>
        <dsp:cNvPr id="0" name=""/>
        <dsp:cNvSpPr/>
      </dsp:nvSpPr>
      <dsp:spPr>
        <a:xfrm rot="16200000">
          <a:off x="1450799" y="719234"/>
          <a:ext cx="3456384" cy="2017914"/>
        </a:xfrm>
        <a:prstGeom prst="flowChartManualOperation">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ts val="0"/>
            </a:spcAft>
          </a:pPr>
          <a:r>
            <a:rPr lang="ru-RU" sz="1600" b="1" kern="1200" dirty="0">
              <a:solidFill>
                <a:schemeClr val="accent5">
                  <a:lumMod val="50000"/>
                </a:schemeClr>
              </a:solidFill>
              <a:latin typeface="Times New Roman"/>
              <a:ea typeface="Times New Roman"/>
            </a:rPr>
            <a:t>Обеспечение электроэнергией,</a:t>
          </a:r>
        </a:p>
        <a:p>
          <a:pPr lvl="0" algn="ctr" defTabSz="711200">
            <a:lnSpc>
              <a:spcPct val="90000"/>
            </a:lnSpc>
            <a:spcBef>
              <a:spcPct val="0"/>
            </a:spcBef>
            <a:spcAft>
              <a:spcPts val="0"/>
            </a:spcAft>
          </a:pPr>
          <a:r>
            <a:rPr lang="ru-RU" sz="1600" b="1" kern="1200" dirty="0">
              <a:solidFill>
                <a:schemeClr val="accent5">
                  <a:lumMod val="50000"/>
                </a:schemeClr>
              </a:solidFill>
              <a:latin typeface="Times New Roman"/>
              <a:ea typeface="Times New Roman"/>
            </a:rPr>
            <a:t> газом, паром </a:t>
          </a:r>
        </a:p>
        <a:p>
          <a:pPr lvl="0" algn="ctr" defTabSz="711200">
            <a:lnSpc>
              <a:spcPct val="90000"/>
            </a:lnSpc>
            <a:spcBef>
              <a:spcPct val="0"/>
            </a:spcBef>
            <a:spcAft>
              <a:spcPts val="600"/>
            </a:spcAft>
          </a:pPr>
          <a:r>
            <a:rPr lang="ru-RU" sz="1600" b="0" kern="1200" dirty="0">
              <a:solidFill>
                <a:schemeClr val="accent5">
                  <a:lumMod val="50000"/>
                </a:schemeClr>
              </a:solidFill>
              <a:latin typeface="Times New Roman"/>
            </a:rPr>
            <a:t>2021 год -  99,4млн.руб.</a:t>
          </a:r>
        </a:p>
        <a:p>
          <a:pPr lvl="0" algn="ctr" defTabSz="711200">
            <a:lnSpc>
              <a:spcPct val="90000"/>
            </a:lnSpc>
            <a:spcBef>
              <a:spcPct val="0"/>
            </a:spcBef>
            <a:spcAft>
              <a:spcPts val="0"/>
            </a:spcAft>
          </a:pPr>
          <a:endParaRPr lang="ru-RU" sz="1600" kern="1200" dirty="0"/>
        </a:p>
      </dsp:txBody>
      <dsp:txXfrm rot="5400000">
        <a:off x="2170034" y="691276"/>
        <a:ext cx="2017914" cy="2073830"/>
      </dsp:txXfrm>
    </dsp:sp>
    <dsp:sp modelId="{A848945A-1A63-4B2B-A6DA-4DECDF80EA6F}">
      <dsp:nvSpPr>
        <dsp:cNvPr id="0" name=""/>
        <dsp:cNvSpPr/>
      </dsp:nvSpPr>
      <dsp:spPr>
        <a:xfrm rot="16200000">
          <a:off x="3620056" y="719234"/>
          <a:ext cx="3456384" cy="2017914"/>
        </a:xfrm>
        <a:prstGeom prst="flowChartManualOperation">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ru-RU" sz="1600" b="1" kern="1200" dirty="0">
              <a:solidFill>
                <a:schemeClr val="accent5">
                  <a:lumMod val="50000"/>
                </a:schemeClr>
              </a:solidFill>
              <a:latin typeface="Times New Roman"/>
              <a:ea typeface="Times New Roman"/>
            </a:rPr>
            <a:t>Водоснабжение; водоотведение, организация сбора и утилизация отходов</a:t>
          </a:r>
        </a:p>
        <a:p>
          <a:pPr lvl="0" algn="ctr" defTabSz="711200">
            <a:lnSpc>
              <a:spcPct val="90000"/>
            </a:lnSpc>
            <a:spcBef>
              <a:spcPct val="0"/>
            </a:spcBef>
            <a:spcAft>
              <a:spcPct val="35000"/>
            </a:spcAft>
          </a:pPr>
          <a:r>
            <a:rPr lang="ru-RU" sz="1600" b="0" kern="1200" dirty="0">
              <a:solidFill>
                <a:schemeClr val="accent5">
                  <a:lumMod val="50000"/>
                </a:schemeClr>
              </a:solidFill>
              <a:latin typeface="Times New Roman"/>
            </a:rPr>
            <a:t>2021 год – 49,5 млн.руб.</a:t>
          </a:r>
          <a:endParaRPr lang="ru-RU" sz="1600" b="0" kern="1200" dirty="0">
            <a:solidFill>
              <a:schemeClr val="accent5">
                <a:lumMod val="50000"/>
              </a:schemeClr>
            </a:solidFill>
          </a:endParaRPr>
        </a:p>
      </dsp:txBody>
      <dsp:txXfrm rot="5400000">
        <a:off x="4339291" y="691276"/>
        <a:ext cx="2017914" cy="2073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5AA55-E59E-43E9-BB6F-9F9536BF26B5}">
      <dsp:nvSpPr>
        <dsp:cNvPr id="0" name=""/>
        <dsp:cNvSpPr/>
      </dsp:nvSpPr>
      <dsp:spPr>
        <a:xfrm>
          <a:off x="586754" y="4"/>
          <a:ext cx="2849959" cy="1296561"/>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ru-RU" sz="1400" b="1" kern="1200" dirty="0">
              <a:solidFill>
                <a:schemeClr val="accent5">
                  <a:lumMod val="50000"/>
                </a:schemeClr>
              </a:solidFill>
              <a:latin typeface="Times New Roman" pitchFamily="18" charset="0"/>
              <a:cs typeface="Times New Roman" pitchFamily="18" charset="0"/>
            </a:rPr>
            <a:t>69 магазинов</a:t>
          </a:r>
        </a:p>
      </dsp:txBody>
      <dsp:txXfrm>
        <a:off x="966749" y="226902"/>
        <a:ext cx="2089970" cy="583452"/>
      </dsp:txXfrm>
    </dsp:sp>
    <dsp:sp modelId="{02BCC004-843C-4427-9B7B-6FC500928784}">
      <dsp:nvSpPr>
        <dsp:cNvPr id="0" name=""/>
        <dsp:cNvSpPr/>
      </dsp:nvSpPr>
      <dsp:spPr>
        <a:xfrm>
          <a:off x="1639416" y="873212"/>
          <a:ext cx="2500535" cy="1296561"/>
        </a:xfrm>
        <a:prstGeom prst="ellipse">
          <a:avLst/>
        </a:prstGeom>
        <a:solidFill>
          <a:schemeClr val="accent3">
            <a:alpha val="50000"/>
            <a:hueOff val="1355300"/>
            <a:satOff val="50000"/>
            <a:lumOff val="-7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ru-RU" sz="1400" b="1" kern="1200" dirty="0">
              <a:solidFill>
                <a:schemeClr val="accent5">
                  <a:lumMod val="50000"/>
                </a:schemeClr>
              </a:solidFill>
              <a:latin typeface="Times New Roman" pitchFamily="18" charset="0"/>
              <a:cs typeface="Times New Roman" pitchFamily="18" charset="0"/>
            </a:rPr>
            <a:t>11  предприятий бытового обслуживания</a:t>
          </a:r>
        </a:p>
      </dsp:txBody>
      <dsp:txXfrm>
        <a:off x="2404163" y="1208157"/>
        <a:ext cx="1500321" cy="713108"/>
      </dsp:txXfrm>
    </dsp:sp>
    <dsp:sp modelId="{A7017BD5-C2B8-464B-8C12-9F6D7F3C5FC0}">
      <dsp:nvSpPr>
        <dsp:cNvPr id="0" name=""/>
        <dsp:cNvSpPr/>
      </dsp:nvSpPr>
      <dsp:spPr>
        <a:xfrm>
          <a:off x="0" y="873212"/>
          <a:ext cx="2379903" cy="1296561"/>
        </a:xfrm>
        <a:prstGeom prst="ellipse">
          <a:avLst/>
        </a:prstGeom>
        <a:solidFill>
          <a:schemeClr val="accent3">
            <a:alpha val="50000"/>
            <a:hueOff val="2710599"/>
            <a:satOff val="100000"/>
            <a:lumOff val="-1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ru-RU" sz="1400" b="1" kern="1200" dirty="0">
              <a:solidFill>
                <a:schemeClr val="accent5">
                  <a:lumMod val="50000"/>
                </a:schemeClr>
              </a:solidFill>
              <a:latin typeface="Times New Roman" pitchFamily="18" charset="0"/>
              <a:cs typeface="Times New Roman" pitchFamily="18" charset="0"/>
            </a:rPr>
            <a:t>9 предприятий общественного питания</a:t>
          </a:r>
        </a:p>
      </dsp:txBody>
      <dsp:txXfrm>
        <a:off x="224107" y="1208157"/>
        <a:ext cx="1427942" cy="7131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40551" y="-1000670"/>
          <a:ext cx="7787794" cy="7787794"/>
        </a:xfrm>
        <a:prstGeom prst="blockArc">
          <a:avLst>
            <a:gd name="adj1" fmla="val 18900000"/>
            <a:gd name="adj2" fmla="val 2700000"/>
            <a:gd name="adj3" fmla="val 277"/>
          </a:avLst>
        </a:pr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803159" y="578645"/>
          <a:ext cx="6733087" cy="1157290"/>
        </a:xfrm>
        <a:prstGeom prst="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8600" tIns="50800" rIns="50800" bIns="50800" numCol="1" spcCol="1270" anchor="ctr" anchorCtr="0">
          <a:noAutofit/>
        </a:bodyPr>
        <a:lstStyle/>
        <a:p>
          <a:pPr lvl="0" algn="l" defTabSz="889000">
            <a:lnSpc>
              <a:spcPct val="90000"/>
            </a:lnSpc>
            <a:spcBef>
              <a:spcPct val="0"/>
            </a:spcBef>
            <a:spcAft>
              <a:spcPct val="35000"/>
            </a:spcAft>
          </a:pPr>
          <a:r>
            <a:rPr lang="ru-RU" sz="2000" b="0" kern="1200" dirty="0">
              <a:solidFill>
                <a:srgbClr val="002060"/>
              </a:solidFill>
              <a:latin typeface="Times New Roman" pitchFamily="18" charset="0"/>
              <a:cs typeface="Times New Roman" pitchFamily="18" charset="0"/>
            </a:rPr>
            <a:t>Ремонт муниципального жилищного фонда – 594,0 тыс.руб.</a:t>
          </a:r>
        </a:p>
      </dsp:txBody>
      <dsp:txXfrm>
        <a:off x="803159" y="578645"/>
        <a:ext cx="6733087" cy="1157290"/>
      </dsp:txXfrm>
    </dsp:sp>
    <dsp:sp modelId="{052F6C1F-EB67-4700-AA9B-912E0BCD417F}">
      <dsp:nvSpPr>
        <dsp:cNvPr id="0" name=""/>
        <dsp:cNvSpPr/>
      </dsp:nvSpPr>
      <dsp:spPr>
        <a:xfrm>
          <a:off x="79853" y="433984"/>
          <a:ext cx="1446613" cy="1446613"/>
        </a:xfrm>
        <a:prstGeom prst="ellipse">
          <a:avLst/>
        </a:prstGeom>
        <a:solidFill>
          <a:schemeClr val="lt1">
            <a:hueOff val="0"/>
            <a:satOff val="0"/>
            <a:lumOff val="0"/>
            <a:alphaOff val="0"/>
          </a:schemeClr>
        </a:solidFill>
        <a:ln w="6350" cap="flat" cmpd="sng" algn="ctr">
          <a:solidFill>
            <a:schemeClr val="accent2">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0F50751-1697-410B-8C2D-A78542C385EA}">
      <dsp:nvSpPr>
        <dsp:cNvPr id="0" name=""/>
        <dsp:cNvSpPr/>
      </dsp:nvSpPr>
      <dsp:spPr>
        <a:xfrm>
          <a:off x="1223835" y="2314581"/>
          <a:ext cx="6312411" cy="1157290"/>
        </a:xfrm>
        <a:prstGeom prst="rect">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8600" tIns="50800" rIns="50800" bIns="50800" numCol="1" spcCol="1270" anchor="ctr" anchorCtr="0">
          <a:noAutofit/>
        </a:bodyPr>
        <a:lstStyle/>
        <a:p>
          <a:pPr lvl="0" algn="l" defTabSz="889000">
            <a:lnSpc>
              <a:spcPct val="90000"/>
            </a:lnSpc>
            <a:spcBef>
              <a:spcPct val="0"/>
            </a:spcBef>
            <a:spcAft>
              <a:spcPct val="35000"/>
            </a:spcAft>
          </a:pPr>
          <a:r>
            <a:rPr lang="ru-RU" sz="2000" b="0" kern="1200" dirty="0">
              <a:solidFill>
                <a:srgbClr val="002060"/>
              </a:solidFill>
              <a:latin typeface="Times New Roman" pitchFamily="18" charset="0"/>
              <a:cs typeface="Times New Roman" pitchFamily="18" charset="0"/>
            </a:rPr>
            <a:t>Взносы на капитальный ремонт общего имущества в многоквартирных домах – 1618,2 тыс.руб.</a:t>
          </a:r>
        </a:p>
      </dsp:txBody>
      <dsp:txXfrm>
        <a:off x="1223835" y="2314581"/>
        <a:ext cx="6312411" cy="1157290"/>
      </dsp:txXfrm>
    </dsp:sp>
    <dsp:sp modelId="{5342AECB-5CB5-4A08-9CE7-6DD90A890C3E}">
      <dsp:nvSpPr>
        <dsp:cNvPr id="0" name=""/>
        <dsp:cNvSpPr/>
      </dsp:nvSpPr>
      <dsp:spPr>
        <a:xfrm>
          <a:off x="500528" y="2169920"/>
          <a:ext cx="1446613" cy="1446613"/>
        </a:xfrm>
        <a:prstGeom prst="ellipse">
          <a:avLst/>
        </a:prstGeom>
        <a:solidFill>
          <a:schemeClr val="lt1">
            <a:hueOff val="0"/>
            <a:satOff val="0"/>
            <a:lumOff val="0"/>
            <a:alphaOff val="0"/>
          </a:schemeClr>
        </a:solidFill>
        <a:ln w="6350" cap="flat" cmpd="sng" algn="ctr">
          <a:solidFill>
            <a:schemeClr val="accent2">
              <a:shade val="50000"/>
              <a:hueOff val="-370661"/>
              <a:satOff val="5772"/>
              <a:lumOff val="28749"/>
              <a:alphaOff val="0"/>
            </a:schemeClr>
          </a:solidFill>
          <a:prstDash val="solid"/>
          <a:miter lim="800000"/>
        </a:ln>
        <a:effectLst/>
      </dsp:spPr>
      <dsp:style>
        <a:lnRef idx="1">
          <a:scrgbClr r="0" g="0" b="0"/>
        </a:lnRef>
        <a:fillRef idx="1">
          <a:scrgbClr r="0" g="0" b="0"/>
        </a:fillRef>
        <a:effectRef idx="2">
          <a:scrgbClr r="0" g="0" b="0"/>
        </a:effectRef>
        <a:fontRef idx="minor"/>
      </dsp:style>
    </dsp:sp>
    <dsp:sp modelId="{1E47D6BA-104C-4C07-BD43-48B29AE90C17}">
      <dsp:nvSpPr>
        <dsp:cNvPr id="0" name=""/>
        <dsp:cNvSpPr/>
      </dsp:nvSpPr>
      <dsp:spPr>
        <a:xfrm>
          <a:off x="803159" y="4050517"/>
          <a:ext cx="6733087" cy="1157290"/>
        </a:xfrm>
        <a:prstGeom prst="rect">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8600" tIns="50800" rIns="50800" bIns="50800" numCol="1" spcCol="1270" anchor="ctr" anchorCtr="0">
          <a:noAutofit/>
        </a:bodyPr>
        <a:lstStyle/>
        <a:p>
          <a:pPr lvl="0" algn="l" defTabSz="889000">
            <a:lnSpc>
              <a:spcPct val="90000"/>
            </a:lnSpc>
            <a:spcBef>
              <a:spcPct val="0"/>
            </a:spcBef>
            <a:spcAft>
              <a:spcPct val="35000"/>
            </a:spcAft>
          </a:pPr>
          <a:r>
            <a:rPr lang="ru-RU" sz="2000" b="0" kern="1200" dirty="0">
              <a:solidFill>
                <a:srgbClr val="002060"/>
              </a:solidFill>
              <a:latin typeface="Times New Roman" pitchFamily="18" charset="0"/>
              <a:cs typeface="Times New Roman" pitchFamily="18" charset="0"/>
            </a:rPr>
            <a:t>Прочие мероприятия в области жилищного хозяйства– 20,7 тыс.руб.</a:t>
          </a:r>
        </a:p>
      </dsp:txBody>
      <dsp:txXfrm>
        <a:off x="803159" y="4050517"/>
        <a:ext cx="6733087" cy="1157290"/>
      </dsp:txXfrm>
    </dsp:sp>
    <dsp:sp modelId="{4459462F-2D0C-4CCC-8159-1207EE2038C9}">
      <dsp:nvSpPr>
        <dsp:cNvPr id="0" name=""/>
        <dsp:cNvSpPr/>
      </dsp:nvSpPr>
      <dsp:spPr>
        <a:xfrm>
          <a:off x="79853" y="3905856"/>
          <a:ext cx="1446613" cy="1446613"/>
        </a:xfrm>
        <a:prstGeom prst="ellipse">
          <a:avLst/>
        </a:prstGeom>
        <a:solidFill>
          <a:schemeClr val="lt1">
            <a:hueOff val="0"/>
            <a:satOff val="0"/>
            <a:lumOff val="0"/>
            <a:alphaOff val="0"/>
          </a:schemeClr>
        </a:solidFill>
        <a:ln w="6350" cap="flat" cmpd="sng" algn="ctr">
          <a:solidFill>
            <a:schemeClr val="accent2">
              <a:shade val="50000"/>
              <a:hueOff val="-370661"/>
              <a:satOff val="5772"/>
              <a:lumOff val="28749"/>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7108174" y="-1086685"/>
          <a:ext cx="8459913" cy="8459913"/>
        </a:xfrm>
        <a:prstGeom prst="blockArc">
          <a:avLst>
            <a:gd name="adj1" fmla="val 18900000"/>
            <a:gd name="adj2" fmla="val 2700000"/>
            <a:gd name="adj3" fmla="val 255"/>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D34FEB-3FF6-44D9-8B51-AAA3BAA7CEA3}">
      <dsp:nvSpPr>
        <dsp:cNvPr id="0" name=""/>
        <dsp:cNvSpPr/>
      </dsp:nvSpPr>
      <dsp:spPr>
        <a:xfrm>
          <a:off x="503237" y="331049"/>
          <a:ext cx="7908268" cy="66184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341" tIns="50800" rIns="50800" bIns="50800" numCol="1" spcCol="1270" anchor="ctr" anchorCtr="0">
          <a:noAutofit/>
        </a:bodyPr>
        <a:lstStyle/>
        <a:p>
          <a:pPr lvl="0" algn="l" defTabSz="889000">
            <a:lnSpc>
              <a:spcPct val="90000"/>
            </a:lnSpc>
            <a:spcBef>
              <a:spcPct val="0"/>
            </a:spcBef>
            <a:spcAft>
              <a:spcPct val="35000"/>
            </a:spcAft>
          </a:pPr>
          <a:r>
            <a:rPr lang="ru-RU" sz="2000" kern="1200" dirty="0">
              <a:solidFill>
                <a:srgbClr val="002060"/>
              </a:solidFill>
              <a:latin typeface="Times New Roman" pitchFamily="18" charset="0"/>
              <a:cs typeface="Times New Roman" pitchFamily="18" charset="0"/>
            </a:rPr>
            <a:t>Замена приборов учета в муниципальных квартирах – 42,6 тыс.руб.</a:t>
          </a:r>
        </a:p>
      </dsp:txBody>
      <dsp:txXfrm>
        <a:off x="503237" y="331049"/>
        <a:ext cx="7908268" cy="661847"/>
      </dsp:txXfrm>
    </dsp:sp>
    <dsp:sp modelId="{9C2A1EED-BD66-4FF9-ADB9-120040CA6AEB}">
      <dsp:nvSpPr>
        <dsp:cNvPr id="0" name=""/>
        <dsp:cNvSpPr/>
      </dsp:nvSpPr>
      <dsp:spPr>
        <a:xfrm>
          <a:off x="89583" y="248318"/>
          <a:ext cx="827309" cy="8273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66672B8-74E6-4B09-B611-8454CD98D12C}">
      <dsp:nvSpPr>
        <dsp:cNvPr id="0" name=""/>
        <dsp:cNvSpPr/>
      </dsp:nvSpPr>
      <dsp:spPr>
        <a:xfrm>
          <a:off x="1047652" y="1323694"/>
          <a:ext cx="7363854" cy="661847"/>
        </a:xfrm>
        <a:prstGeom prst="rect">
          <a:avLst/>
        </a:prstGeom>
        <a:gradFill rotWithShape="0">
          <a:gsLst>
            <a:gs pos="0">
              <a:schemeClr val="accent2">
                <a:hueOff val="-291073"/>
                <a:satOff val="-16786"/>
                <a:lumOff val="1726"/>
                <a:alphaOff val="0"/>
                <a:lumMod val="110000"/>
                <a:satMod val="105000"/>
                <a:tint val="67000"/>
              </a:schemeClr>
            </a:gs>
            <a:gs pos="50000">
              <a:schemeClr val="accent2">
                <a:hueOff val="-291073"/>
                <a:satOff val="-16786"/>
                <a:lumOff val="1726"/>
                <a:alphaOff val="0"/>
                <a:lumMod val="105000"/>
                <a:satMod val="103000"/>
                <a:tint val="73000"/>
              </a:schemeClr>
            </a:gs>
            <a:gs pos="100000">
              <a:schemeClr val="accent2">
                <a:hueOff val="-291073"/>
                <a:satOff val="-16786"/>
                <a:lumOff val="172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341" tIns="50800" rIns="50800" bIns="50800" numCol="1" spcCol="1270" anchor="ctr" anchorCtr="0">
          <a:noAutofit/>
        </a:bodyPr>
        <a:lstStyle/>
        <a:p>
          <a:pPr lvl="0" algn="l" defTabSz="889000">
            <a:lnSpc>
              <a:spcPct val="90000"/>
            </a:lnSpc>
            <a:spcBef>
              <a:spcPct val="0"/>
            </a:spcBef>
            <a:spcAft>
              <a:spcPct val="35000"/>
            </a:spcAft>
          </a:pPr>
          <a:r>
            <a:rPr lang="ru-RU" sz="2000" kern="1200" dirty="0">
              <a:solidFill>
                <a:srgbClr val="002060"/>
              </a:solidFill>
              <a:latin typeface="Times New Roman" pitchFamily="18" charset="0"/>
              <a:cs typeface="Times New Roman" pitchFamily="18" charset="0"/>
            </a:rPr>
            <a:t>Техническое обслуживание и ремонт инженерный сетей, находящихся в муниципальной собственности  – 7,9 тыс.руб.</a:t>
          </a:r>
        </a:p>
      </dsp:txBody>
      <dsp:txXfrm>
        <a:off x="1047652" y="1323694"/>
        <a:ext cx="7363854" cy="661847"/>
      </dsp:txXfrm>
    </dsp:sp>
    <dsp:sp modelId="{052F6C1F-EB67-4700-AA9B-912E0BCD417F}">
      <dsp:nvSpPr>
        <dsp:cNvPr id="0" name=""/>
        <dsp:cNvSpPr/>
      </dsp:nvSpPr>
      <dsp:spPr>
        <a:xfrm>
          <a:off x="633997" y="1240963"/>
          <a:ext cx="827309" cy="8273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91073"/>
              <a:satOff val="-16786"/>
              <a:lumOff val="1726"/>
              <a:alphaOff val="0"/>
            </a:schemeClr>
          </a:solidFill>
          <a:prstDash val="solid"/>
          <a:miter lim="800000"/>
        </a:ln>
        <a:effectLst/>
      </dsp:spPr>
      <dsp:style>
        <a:lnRef idx="1">
          <a:scrgbClr r="0" g="0" b="0"/>
        </a:lnRef>
        <a:fillRef idx="2">
          <a:scrgbClr r="0" g="0" b="0"/>
        </a:fillRef>
        <a:effectRef idx="0">
          <a:scrgbClr r="0" g="0" b="0"/>
        </a:effectRef>
        <a:fontRef idx="minor"/>
      </dsp:style>
    </dsp:sp>
    <dsp:sp modelId="{207E39B2-55DE-4186-9DA9-B224EC9F6D4E}">
      <dsp:nvSpPr>
        <dsp:cNvPr id="0" name=""/>
        <dsp:cNvSpPr/>
      </dsp:nvSpPr>
      <dsp:spPr>
        <a:xfrm>
          <a:off x="1296599" y="2316339"/>
          <a:ext cx="7114907" cy="661847"/>
        </a:xfrm>
        <a:prstGeom prst="rect">
          <a:avLst/>
        </a:prstGeom>
        <a:gradFill rotWithShape="0">
          <a:gsLst>
            <a:gs pos="0">
              <a:schemeClr val="accent2">
                <a:hueOff val="-582145"/>
                <a:satOff val="-33571"/>
                <a:lumOff val="3451"/>
                <a:alphaOff val="0"/>
                <a:lumMod val="110000"/>
                <a:satMod val="105000"/>
                <a:tint val="67000"/>
              </a:schemeClr>
            </a:gs>
            <a:gs pos="50000">
              <a:schemeClr val="accent2">
                <a:hueOff val="-582145"/>
                <a:satOff val="-33571"/>
                <a:lumOff val="3451"/>
                <a:alphaOff val="0"/>
                <a:lumMod val="105000"/>
                <a:satMod val="103000"/>
                <a:tint val="73000"/>
              </a:schemeClr>
            </a:gs>
            <a:gs pos="100000">
              <a:schemeClr val="accent2">
                <a:hueOff val="-582145"/>
                <a:satOff val="-33571"/>
                <a:lumOff val="34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341" tIns="50800" rIns="50800" bIns="50800" numCol="1" spcCol="1270" anchor="ctr" anchorCtr="0">
          <a:noAutofit/>
        </a:bodyPr>
        <a:lstStyle/>
        <a:p>
          <a:pPr lvl="0" algn="l" defTabSz="889000">
            <a:lnSpc>
              <a:spcPct val="90000"/>
            </a:lnSpc>
            <a:spcBef>
              <a:spcPct val="0"/>
            </a:spcBef>
            <a:spcAft>
              <a:spcPct val="35000"/>
            </a:spcAft>
          </a:pPr>
          <a:r>
            <a:rPr lang="ru-RU" sz="2000" kern="1200" dirty="0">
              <a:solidFill>
                <a:srgbClr val="002060"/>
              </a:solidFill>
              <a:latin typeface="Times New Roman" pitchFamily="18" charset="0"/>
              <a:cs typeface="Times New Roman" pitchFamily="18" charset="0"/>
            </a:rPr>
            <a:t>Ремонт, очистка и исследование воды шахтных колодцев– 264,4 тыс.руб.</a:t>
          </a:r>
        </a:p>
      </dsp:txBody>
      <dsp:txXfrm>
        <a:off x="1296599" y="2316339"/>
        <a:ext cx="7114907" cy="661847"/>
      </dsp:txXfrm>
    </dsp:sp>
    <dsp:sp modelId="{5342AECB-5CB5-4A08-9CE7-6DD90A890C3E}">
      <dsp:nvSpPr>
        <dsp:cNvPr id="0" name=""/>
        <dsp:cNvSpPr/>
      </dsp:nvSpPr>
      <dsp:spPr>
        <a:xfrm>
          <a:off x="882944" y="2233608"/>
          <a:ext cx="827309" cy="8273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582145"/>
              <a:satOff val="-33571"/>
              <a:lumOff val="3451"/>
              <a:alphaOff val="0"/>
            </a:schemeClr>
          </a:solidFill>
          <a:prstDash val="solid"/>
          <a:miter lim="800000"/>
        </a:ln>
        <a:effectLst/>
      </dsp:spPr>
      <dsp:style>
        <a:lnRef idx="1">
          <a:scrgbClr r="0" g="0" b="0"/>
        </a:lnRef>
        <a:fillRef idx="2">
          <a:scrgbClr r="0" g="0" b="0"/>
        </a:fillRef>
        <a:effectRef idx="0">
          <a:scrgbClr r="0" g="0" b="0"/>
        </a:effectRef>
        <a:fontRef idx="minor"/>
      </dsp:style>
    </dsp:sp>
    <dsp:sp modelId="{18E7ECB1-BB5C-43B2-BDAD-626E8EC6F05B}">
      <dsp:nvSpPr>
        <dsp:cNvPr id="0" name=""/>
        <dsp:cNvSpPr/>
      </dsp:nvSpPr>
      <dsp:spPr>
        <a:xfrm>
          <a:off x="1296599" y="3308356"/>
          <a:ext cx="7114907" cy="661847"/>
        </a:xfrm>
        <a:prstGeom prst="rect">
          <a:avLst/>
        </a:prstGeom>
        <a:gradFill rotWithShape="0">
          <a:gsLst>
            <a:gs pos="0">
              <a:schemeClr val="accent2">
                <a:hueOff val="-873218"/>
                <a:satOff val="-50357"/>
                <a:lumOff val="5177"/>
                <a:alphaOff val="0"/>
                <a:lumMod val="110000"/>
                <a:satMod val="105000"/>
                <a:tint val="67000"/>
              </a:schemeClr>
            </a:gs>
            <a:gs pos="50000">
              <a:schemeClr val="accent2">
                <a:hueOff val="-873218"/>
                <a:satOff val="-50357"/>
                <a:lumOff val="5177"/>
                <a:alphaOff val="0"/>
                <a:lumMod val="105000"/>
                <a:satMod val="103000"/>
                <a:tint val="73000"/>
              </a:schemeClr>
            </a:gs>
            <a:gs pos="100000">
              <a:schemeClr val="accent2">
                <a:hueOff val="-873218"/>
                <a:satOff val="-50357"/>
                <a:lumOff val="5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341" tIns="50800" rIns="50800" bIns="50800" numCol="1" spcCol="1270" anchor="ctr" anchorCtr="0">
          <a:noAutofit/>
        </a:bodyPr>
        <a:lstStyle/>
        <a:p>
          <a:pPr lvl="0" algn="l" defTabSz="889000">
            <a:lnSpc>
              <a:spcPct val="90000"/>
            </a:lnSpc>
            <a:spcBef>
              <a:spcPct val="0"/>
            </a:spcBef>
            <a:spcAft>
              <a:spcPct val="35000"/>
            </a:spcAft>
          </a:pPr>
          <a:r>
            <a:rPr lang="ru-RU" sz="2000" kern="1200" dirty="0">
              <a:solidFill>
                <a:srgbClr val="002060"/>
              </a:solidFill>
              <a:latin typeface="Times New Roman" pitchFamily="18" charset="0"/>
              <a:cs typeface="Times New Roman" pitchFamily="18" charset="0"/>
            </a:rPr>
            <a:t>Теплоизоляция теплосети  с.Октябрьский – 70,0 тыс.руб.</a:t>
          </a:r>
        </a:p>
      </dsp:txBody>
      <dsp:txXfrm>
        <a:off x="1296599" y="3308356"/>
        <a:ext cx="7114907" cy="661847"/>
      </dsp:txXfrm>
    </dsp:sp>
    <dsp:sp modelId="{1700BC00-DC0E-4C9B-BC51-5F75907F6CED}">
      <dsp:nvSpPr>
        <dsp:cNvPr id="0" name=""/>
        <dsp:cNvSpPr/>
      </dsp:nvSpPr>
      <dsp:spPr>
        <a:xfrm>
          <a:off x="882944" y="3225625"/>
          <a:ext cx="827309" cy="8273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873218"/>
              <a:satOff val="-50357"/>
              <a:lumOff val="5177"/>
              <a:alphaOff val="0"/>
            </a:schemeClr>
          </a:solidFill>
          <a:prstDash val="solid"/>
          <a:miter lim="800000"/>
        </a:ln>
        <a:effectLst/>
      </dsp:spPr>
      <dsp:style>
        <a:lnRef idx="1">
          <a:scrgbClr r="0" g="0" b="0"/>
        </a:lnRef>
        <a:fillRef idx="2">
          <a:scrgbClr r="0" g="0" b="0"/>
        </a:fillRef>
        <a:effectRef idx="0">
          <a:scrgbClr r="0" g="0" b="0"/>
        </a:effectRef>
        <a:fontRef idx="minor"/>
      </dsp:style>
    </dsp:sp>
    <dsp:sp modelId="{72781F74-BEAB-422F-9E7E-DF0ED4CF7DF9}">
      <dsp:nvSpPr>
        <dsp:cNvPr id="0" name=""/>
        <dsp:cNvSpPr/>
      </dsp:nvSpPr>
      <dsp:spPr>
        <a:xfrm>
          <a:off x="1047652" y="4301001"/>
          <a:ext cx="7363854" cy="661847"/>
        </a:xfrm>
        <a:prstGeom prst="rect">
          <a:avLst/>
        </a:prstGeom>
        <a:gradFill rotWithShape="0">
          <a:gsLst>
            <a:gs pos="0">
              <a:schemeClr val="accent2">
                <a:hueOff val="-1164290"/>
                <a:satOff val="-67142"/>
                <a:lumOff val="6902"/>
                <a:alphaOff val="0"/>
                <a:lumMod val="110000"/>
                <a:satMod val="105000"/>
                <a:tint val="67000"/>
              </a:schemeClr>
            </a:gs>
            <a:gs pos="50000">
              <a:schemeClr val="accent2">
                <a:hueOff val="-1164290"/>
                <a:satOff val="-67142"/>
                <a:lumOff val="6902"/>
                <a:alphaOff val="0"/>
                <a:lumMod val="105000"/>
                <a:satMod val="103000"/>
                <a:tint val="73000"/>
              </a:schemeClr>
            </a:gs>
            <a:gs pos="100000">
              <a:schemeClr val="accent2">
                <a:hueOff val="-1164290"/>
                <a:satOff val="-67142"/>
                <a:lumOff val="6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341" tIns="50800" rIns="50800" bIns="50800" numCol="1" spcCol="1270" anchor="ctr" anchorCtr="0">
          <a:noAutofit/>
        </a:bodyPr>
        <a:lstStyle/>
        <a:p>
          <a:pPr lvl="0" algn="l" defTabSz="889000">
            <a:lnSpc>
              <a:spcPct val="90000"/>
            </a:lnSpc>
            <a:spcBef>
              <a:spcPct val="0"/>
            </a:spcBef>
            <a:spcAft>
              <a:spcPct val="35000"/>
            </a:spcAft>
          </a:pPr>
          <a:r>
            <a:rPr lang="ru-RU" sz="2000" kern="1200" dirty="0">
              <a:solidFill>
                <a:srgbClr val="002060"/>
              </a:solidFill>
              <a:latin typeface="Times New Roman" pitchFamily="18" charset="0"/>
              <a:cs typeface="Times New Roman" pitchFamily="18" charset="0"/>
            </a:rPr>
            <a:t>Прочие мероприятия в области коммунального хозяйства –14,1 тыс.руб.</a:t>
          </a:r>
        </a:p>
      </dsp:txBody>
      <dsp:txXfrm>
        <a:off x="1047652" y="4301001"/>
        <a:ext cx="7363854" cy="661847"/>
      </dsp:txXfrm>
    </dsp:sp>
    <dsp:sp modelId="{4459462F-2D0C-4CCC-8159-1207EE2038C9}">
      <dsp:nvSpPr>
        <dsp:cNvPr id="0" name=""/>
        <dsp:cNvSpPr/>
      </dsp:nvSpPr>
      <dsp:spPr>
        <a:xfrm>
          <a:off x="633997" y="4218270"/>
          <a:ext cx="827309" cy="8273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164290"/>
              <a:satOff val="-67142"/>
              <a:lumOff val="6902"/>
              <a:alphaOff val="0"/>
            </a:schemeClr>
          </a:solidFill>
          <a:prstDash val="solid"/>
          <a:miter lim="800000"/>
        </a:ln>
        <a:effectLst/>
      </dsp:spPr>
      <dsp:style>
        <a:lnRef idx="1">
          <a:scrgbClr r="0" g="0" b="0"/>
        </a:lnRef>
        <a:fillRef idx="2">
          <a:scrgbClr r="0" g="0" b="0"/>
        </a:fillRef>
        <a:effectRef idx="0">
          <a:scrgbClr r="0" g="0" b="0"/>
        </a:effectRef>
        <a:fontRef idx="minor"/>
      </dsp:style>
    </dsp:sp>
    <dsp:sp modelId="{3011FCA6-14ED-4387-814D-D3D5B6309C05}">
      <dsp:nvSpPr>
        <dsp:cNvPr id="0" name=""/>
        <dsp:cNvSpPr/>
      </dsp:nvSpPr>
      <dsp:spPr>
        <a:xfrm>
          <a:off x="592821" y="5312846"/>
          <a:ext cx="7908268" cy="687924"/>
        </a:xfrm>
        <a:prstGeom prst="rect">
          <a:avLst/>
        </a:prstGeom>
        <a:solidFill>
          <a:schemeClr val="accent2">
            <a:lumMod val="20000"/>
            <a:lumOff val="80000"/>
          </a:schemeClr>
        </a:solidFill>
        <a:ln>
          <a:solidFill>
            <a:schemeClr val="accent3">
              <a:lumMod val="60000"/>
              <a:lumOff val="4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341" tIns="50800" rIns="50800" bIns="50800" numCol="1" spcCol="1270" anchor="ctr" anchorCtr="0">
          <a:noAutofit/>
        </a:bodyPr>
        <a:lstStyle/>
        <a:p>
          <a:pPr lvl="0" algn="l" defTabSz="889000">
            <a:lnSpc>
              <a:spcPct val="90000"/>
            </a:lnSpc>
            <a:spcBef>
              <a:spcPct val="0"/>
            </a:spcBef>
            <a:spcAft>
              <a:spcPct val="35000"/>
            </a:spcAft>
          </a:pPr>
          <a:r>
            <a:rPr lang="ru-RU" sz="2000" kern="1200" dirty="0">
              <a:solidFill>
                <a:srgbClr val="002060"/>
              </a:solidFill>
              <a:latin typeface="Times New Roman" panose="02020603050405020304" pitchFamily="18" charset="0"/>
              <a:cs typeface="Times New Roman" panose="02020603050405020304" pitchFamily="18" charset="0"/>
            </a:rPr>
            <a:t>Разработка проектной документации на строительство объектов инфраструктуры к промышленной площадке в </a:t>
          </a:r>
          <a:r>
            <a:rPr lang="ru-RU" sz="2000" kern="1200" dirty="0" err="1">
              <a:solidFill>
                <a:srgbClr val="002060"/>
              </a:solidFill>
              <a:latin typeface="Times New Roman" panose="02020603050405020304" pitchFamily="18" charset="0"/>
              <a:cs typeface="Times New Roman" panose="02020603050405020304" pitchFamily="18" charset="0"/>
            </a:rPr>
            <a:t>г.Наволоки</a:t>
          </a:r>
          <a:r>
            <a:rPr lang="ru-RU" sz="2000" kern="1200" dirty="0">
              <a:solidFill>
                <a:srgbClr val="002060"/>
              </a:solidFill>
              <a:latin typeface="Times New Roman" panose="02020603050405020304" pitchFamily="18" charset="0"/>
              <a:cs typeface="Times New Roman" panose="02020603050405020304" pitchFamily="18" charset="0"/>
            </a:rPr>
            <a:t> – 10500,0 </a:t>
          </a:r>
          <a:r>
            <a:rPr lang="ru-RU" sz="2000" kern="1200" dirty="0" err="1">
              <a:solidFill>
                <a:srgbClr val="002060"/>
              </a:solidFill>
              <a:latin typeface="Times New Roman" panose="02020603050405020304" pitchFamily="18" charset="0"/>
              <a:cs typeface="Times New Roman" panose="02020603050405020304" pitchFamily="18" charset="0"/>
            </a:rPr>
            <a:t>тыс.руб</a:t>
          </a:r>
          <a:r>
            <a:rPr lang="ru-RU" sz="2000" kern="1200" dirty="0">
              <a:solidFill>
                <a:srgbClr val="002060"/>
              </a:solidFill>
              <a:latin typeface="Times New Roman" panose="02020603050405020304" pitchFamily="18" charset="0"/>
              <a:cs typeface="Times New Roman" panose="02020603050405020304" pitchFamily="18" charset="0"/>
            </a:rPr>
            <a:t>.</a:t>
          </a:r>
        </a:p>
      </dsp:txBody>
      <dsp:txXfrm>
        <a:off x="592821" y="5312846"/>
        <a:ext cx="7908268" cy="687924"/>
      </dsp:txXfrm>
    </dsp:sp>
    <dsp:sp modelId="{78DD7DD7-FDD2-4781-AD67-9520D6AA8D38}">
      <dsp:nvSpPr>
        <dsp:cNvPr id="0" name=""/>
        <dsp:cNvSpPr/>
      </dsp:nvSpPr>
      <dsp:spPr>
        <a:xfrm>
          <a:off x="74972" y="5173463"/>
          <a:ext cx="827309" cy="8273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7108881" y="-1086685"/>
          <a:ext cx="8459915" cy="8459915"/>
        </a:xfrm>
        <a:prstGeom prst="blockArc">
          <a:avLst>
            <a:gd name="adj1" fmla="val 18900000"/>
            <a:gd name="adj2" fmla="val 2700000"/>
            <a:gd name="adj3" fmla="val 255"/>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41A85B-C890-441A-B9F8-745FA986B43C}">
      <dsp:nvSpPr>
        <dsp:cNvPr id="0" name=""/>
        <dsp:cNvSpPr/>
      </dsp:nvSpPr>
      <dsp:spPr>
        <a:xfrm>
          <a:off x="589914" y="392783"/>
          <a:ext cx="7106505" cy="78606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3943"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cs typeface="Times New Roman" pitchFamily="18" charset="0"/>
            </a:rPr>
            <a:t>Оплата за потребленную электроэнергию для освещения улиц – 3754,8 тыс.руб.</a:t>
          </a:r>
          <a:endParaRPr lang="ru-RU" sz="1800" kern="1200" dirty="0">
            <a:solidFill>
              <a:srgbClr val="002060"/>
            </a:solidFill>
            <a:latin typeface="Times New Roman" pitchFamily="18" charset="0"/>
            <a:cs typeface="Times New Roman" pitchFamily="18" charset="0"/>
          </a:endParaRPr>
        </a:p>
      </dsp:txBody>
      <dsp:txXfrm>
        <a:off x="589914" y="392783"/>
        <a:ext cx="7106505" cy="786069"/>
      </dsp:txXfrm>
    </dsp:sp>
    <dsp:sp modelId="{0314C05F-54CE-4C9A-9C92-F1D1BB4E3914}">
      <dsp:nvSpPr>
        <dsp:cNvPr id="0" name=""/>
        <dsp:cNvSpPr/>
      </dsp:nvSpPr>
      <dsp:spPr>
        <a:xfrm>
          <a:off x="98621" y="294524"/>
          <a:ext cx="982586" cy="98258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8CA20AA9-2A50-4BD2-A7F0-EA3E4565AC21}">
      <dsp:nvSpPr>
        <dsp:cNvPr id="0" name=""/>
        <dsp:cNvSpPr/>
      </dsp:nvSpPr>
      <dsp:spPr>
        <a:xfrm>
          <a:off x="1153189" y="1571510"/>
          <a:ext cx="6543231" cy="786069"/>
        </a:xfrm>
        <a:prstGeom prst="rect">
          <a:avLst/>
        </a:prstGeom>
        <a:gradFill rotWithShape="0">
          <a:gsLst>
            <a:gs pos="0">
              <a:schemeClr val="accent2">
                <a:hueOff val="-363841"/>
                <a:satOff val="-20982"/>
                <a:lumOff val="2157"/>
                <a:alphaOff val="0"/>
                <a:lumMod val="110000"/>
                <a:satMod val="105000"/>
                <a:tint val="67000"/>
              </a:schemeClr>
            </a:gs>
            <a:gs pos="50000">
              <a:schemeClr val="accent2">
                <a:hueOff val="-363841"/>
                <a:satOff val="-20982"/>
                <a:lumOff val="2157"/>
                <a:alphaOff val="0"/>
                <a:lumMod val="105000"/>
                <a:satMod val="103000"/>
                <a:tint val="73000"/>
              </a:schemeClr>
            </a:gs>
            <a:gs pos="100000">
              <a:schemeClr val="accent2">
                <a:hueOff val="-363841"/>
                <a:satOff val="-20982"/>
                <a:lumOff val="21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3943"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cs typeface="Times New Roman" pitchFamily="18" charset="0"/>
            </a:rPr>
            <a:t>Содержание и текущий ремонт сетей уличного освещения  </a:t>
          </a:r>
          <a:r>
            <a:rPr lang="ru-RU" sz="1800" kern="1200" dirty="0">
              <a:solidFill>
                <a:srgbClr val="002060"/>
              </a:solidFill>
              <a:latin typeface="Times New Roman" pitchFamily="18" charset="0"/>
              <a:cs typeface="Times New Roman" pitchFamily="18" charset="0"/>
            </a:rPr>
            <a:t>– 2628,5 тыс.руб.</a:t>
          </a:r>
        </a:p>
      </dsp:txBody>
      <dsp:txXfrm>
        <a:off x="1153189" y="1571510"/>
        <a:ext cx="6543231" cy="786069"/>
      </dsp:txXfrm>
    </dsp:sp>
    <dsp:sp modelId="{052F6C1F-EB67-4700-AA9B-912E0BCD417F}">
      <dsp:nvSpPr>
        <dsp:cNvPr id="0" name=""/>
        <dsp:cNvSpPr/>
      </dsp:nvSpPr>
      <dsp:spPr>
        <a:xfrm>
          <a:off x="661895" y="1473251"/>
          <a:ext cx="982586" cy="98258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2">
          <a:scrgbClr r="0" g="0" b="0"/>
        </a:fillRef>
        <a:effectRef idx="0">
          <a:scrgbClr r="0" g="0" b="0"/>
        </a:effectRef>
        <a:fontRef idx="minor"/>
      </dsp:style>
    </dsp:sp>
    <dsp:sp modelId="{2002E41D-4C90-4A96-97C4-8DCDD6B0AD98}">
      <dsp:nvSpPr>
        <dsp:cNvPr id="0" name=""/>
        <dsp:cNvSpPr/>
      </dsp:nvSpPr>
      <dsp:spPr>
        <a:xfrm>
          <a:off x="1326069" y="2750237"/>
          <a:ext cx="6370351" cy="786069"/>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3943"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Услуги по размещению линий наружного освещения – 104,3 тыс.руб.</a:t>
          </a:r>
        </a:p>
      </dsp:txBody>
      <dsp:txXfrm>
        <a:off x="1326069" y="2750237"/>
        <a:ext cx="6370351" cy="786069"/>
      </dsp:txXfrm>
    </dsp:sp>
    <dsp:sp modelId="{DE1DD06A-6447-4F1C-BB1E-C50EA865A2C5}">
      <dsp:nvSpPr>
        <dsp:cNvPr id="0" name=""/>
        <dsp:cNvSpPr/>
      </dsp:nvSpPr>
      <dsp:spPr>
        <a:xfrm>
          <a:off x="834775" y="2651978"/>
          <a:ext cx="982586" cy="98258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BE30C9D1-E5B9-41E3-9B78-A301F65AA13F}">
      <dsp:nvSpPr>
        <dsp:cNvPr id="0" name=""/>
        <dsp:cNvSpPr/>
      </dsp:nvSpPr>
      <dsp:spPr>
        <a:xfrm>
          <a:off x="1153189" y="3928964"/>
          <a:ext cx="6543231" cy="786069"/>
        </a:xfrm>
        <a:prstGeom prst="rect">
          <a:avLst/>
        </a:prstGeom>
        <a:gradFill rotWithShape="0">
          <a:gsLst>
            <a:gs pos="0">
              <a:schemeClr val="accent2">
                <a:hueOff val="-1091522"/>
                <a:satOff val="-62946"/>
                <a:lumOff val="6471"/>
                <a:alphaOff val="0"/>
                <a:lumMod val="110000"/>
                <a:satMod val="105000"/>
                <a:tint val="67000"/>
              </a:schemeClr>
            </a:gs>
            <a:gs pos="50000">
              <a:schemeClr val="accent2">
                <a:hueOff val="-1091522"/>
                <a:satOff val="-62946"/>
                <a:lumOff val="6471"/>
                <a:alphaOff val="0"/>
                <a:lumMod val="105000"/>
                <a:satMod val="103000"/>
                <a:tint val="73000"/>
              </a:schemeClr>
            </a:gs>
            <a:gs pos="100000">
              <a:schemeClr val="accent2">
                <a:hueOff val="-1091522"/>
                <a:satOff val="-62946"/>
                <a:lumOff val="6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3943"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Установка спортивно-игровой площадки по ул. Заречная с. Октябрьский  – 517,5 тыс.руб.</a:t>
          </a:r>
        </a:p>
      </dsp:txBody>
      <dsp:txXfrm>
        <a:off x="1153189" y="3928964"/>
        <a:ext cx="6543231" cy="786069"/>
      </dsp:txXfrm>
    </dsp:sp>
    <dsp:sp modelId="{5342AECB-5CB5-4A08-9CE7-6DD90A890C3E}">
      <dsp:nvSpPr>
        <dsp:cNvPr id="0" name=""/>
        <dsp:cNvSpPr/>
      </dsp:nvSpPr>
      <dsp:spPr>
        <a:xfrm>
          <a:off x="661895" y="3830705"/>
          <a:ext cx="982586" cy="98258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2">
          <a:scrgbClr r="0" g="0" b="0"/>
        </a:fillRef>
        <a:effectRef idx="0">
          <a:scrgbClr r="0" g="0" b="0"/>
        </a:effectRef>
        <a:fontRef idx="minor"/>
      </dsp:style>
    </dsp:sp>
    <dsp:sp modelId="{061FEA35-7586-4F56-99F6-81E9813276CC}">
      <dsp:nvSpPr>
        <dsp:cNvPr id="0" name=""/>
        <dsp:cNvSpPr/>
      </dsp:nvSpPr>
      <dsp:spPr>
        <a:xfrm>
          <a:off x="589914" y="5107691"/>
          <a:ext cx="7106505" cy="786069"/>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3943"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Установка спортивно-игровой площадки по ул. 2 Кинешемская г. Наволоки – 503,6 тыс.руб.</a:t>
          </a:r>
        </a:p>
      </dsp:txBody>
      <dsp:txXfrm>
        <a:off x="589914" y="5107691"/>
        <a:ext cx="7106505" cy="786069"/>
      </dsp:txXfrm>
    </dsp:sp>
    <dsp:sp modelId="{1700BC00-DC0E-4C9B-BC51-5F75907F6CED}">
      <dsp:nvSpPr>
        <dsp:cNvPr id="0" name=""/>
        <dsp:cNvSpPr/>
      </dsp:nvSpPr>
      <dsp:spPr>
        <a:xfrm>
          <a:off x="98621" y="5009432"/>
          <a:ext cx="982586" cy="98258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7021868" y="-1074398"/>
          <a:ext cx="8363902" cy="8363902"/>
        </a:xfrm>
        <a:prstGeom prst="blockArc">
          <a:avLst>
            <a:gd name="adj1" fmla="val 18900000"/>
            <a:gd name="adj2" fmla="val 2700000"/>
            <a:gd name="adj3" fmla="val 258"/>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35989" y="287142"/>
          <a:ext cx="7482062" cy="55562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cs typeface="Times New Roman" pitchFamily="18" charset="0"/>
            </a:rPr>
            <a:t>Содержание в надлежащем состоянии территории поселения  и выпиловка деревьев </a:t>
          </a:r>
          <a:r>
            <a:rPr lang="ru-RU" sz="1800" kern="1200" dirty="0">
              <a:solidFill>
                <a:srgbClr val="002060"/>
              </a:solidFill>
              <a:latin typeface="Times New Roman" pitchFamily="18" charset="0"/>
              <a:cs typeface="Times New Roman" pitchFamily="18" charset="0"/>
            </a:rPr>
            <a:t>– 8485,6 тыс.руб.</a:t>
          </a:r>
        </a:p>
      </dsp:txBody>
      <dsp:txXfrm>
        <a:off x="435989" y="287142"/>
        <a:ext cx="7482062" cy="555622"/>
      </dsp:txXfrm>
    </dsp:sp>
    <dsp:sp modelId="{052F6C1F-EB67-4700-AA9B-912E0BCD417F}">
      <dsp:nvSpPr>
        <dsp:cNvPr id="0" name=""/>
        <dsp:cNvSpPr/>
      </dsp:nvSpPr>
      <dsp:spPr>
        <a:xfrm>
          <a:off x="82971" y="211935"/>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C9BF8914-AE5A-482F-A9A0-B40D0BF5D9EF}">
      <dsp:nvSpPr>
        <dsp:cNvPr id="0" name=""/>
        <dsp:cNvSpPr/>
      </dsp:nvSpPr>
      <dsp:spPr>
        <a:xfrm>
          <a:off x="947492" y="1074222"/>
          <a:ext cx="6970559" cy="676941"/>
        </a:xfrm>
        <a:prstGeom prst="rect">
          <a:avLst/>
        </a:prstGeom>
        <a:gradFill rotWithShape="0">
          <a:gsLst>
            <a:gs pos="0">
              <a:schemeClr val="accent2">
                <a:hueOff val="-242561"/>
                <a:satOff val="-13988"/>
                <a:lumOff val="1438"/>
                <a:alphaOff val="0"/>
                <a:lumMod val="110000"/>
                <a:satMod val="105000"/>
                <a:tint val="67000"/>
              </a:schemeClr>
            </a:gs>
            <a:gs pos="50000">
              <a:schemeClr val="accent2">
                <a:hueOff val="-242561"/>
                <a:satOff val="-13988"/>
                <a:lumOff val="1438"/>
                <a:alphaOff val="0"/>
                <a:lumMod val="105000"/>
                <a:satMod val="103000"/>
                <a:tint val="73000"/>
              </a:schemeClr>
            </a:gs>
            <a:gs pos="100000">
              <a:schemeClr val="accent2">
                <a:hueOff val="-242561"/>
                <a:satOff val="-13988"/>
                <a:lumOff val="14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cs typeface="Times New Roman" pitchFamily="18" charset="0"/>
            </a:rPr>
            <a:t>Содержание городского пляжа, городского кладбища – 2676,1 тыс.руб.  </a:t>
          </a:r>
          <a:endParaRPr lang="ru-RU" sz="1800" kern="1200" dirty="0">
            <a:solidFill>
              <a:srgbClr val="002060"/>
            </a:solidFill>
            <a:latin typeface="Times New Roman" pitchFamily="18" charset="0"/>
            <a:cs typeface="Times New Roman" pitchFamily="18" charset="0"/>
          </a:endParaRPr>
        </a:p>
      </dsp:txBody>
      <dsp:txXfrm>
        <a:off x="947492" y="1074222"/>
        <a:ext cx="6970559" cy="676941"/>
      </dsp:txXfrm>
    </dsp:sp>
    <dsp:sp modelId="{C3BBF4EB-24B7-47FF-970E-C43688EFA163}">
      <dsp:nvSpPr>
        <dsp:cNvPr id="0" name=""/>
        <dsp:cNvSpPr/>
      </dsp:nvSpPr>
      <dsp:spPr>
        <a:xfrm>
          <a:off x="594474" y="1059675"/>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42561"/>
              <a:satOff val="-13988"/>
              <a:lumOff val="14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4B512CD3-E358-4780-AB0B-3B6070D6C05C}">
      <dsp:nvSpPr>
        <dsp:cNvPr id="0" name=""/>
        <dsp:cNvSpPr/>
      </dsp:nvSpPr>
      <dsp:spPr>
        <a:xfrm>
          <a:off x="1227794" y="1977398"/>
          <a:ext cx="6690258" cy="564828"/>
        </a:xfrm>
        <a:prstGeom prst="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Текущий ремонт и благоустройство прилегающей территории обелисков – 82,6 тыс.руб.</a:t>
          </a:r>
        </a:p>
      </dsp:txBody>
      <dsp:txXfrm>
        <a:off x="1227794" y="1977398"/>
        <a:ext cx="6690258" cy="564828"/>
      </dsp:txXfrm>
    </dsp:sp>
    <dsp:sp modelId="{9CCA6A7A-BF9E-4629-9A98-3F52FACD272C}">
      <dsp:nvSpPr>
        <dsp:cNvPr id="0" name=""/>
        <dsp:cNvSpPr/>
      </dsp:nvSpPr>
      <dsp:spPr>
        <a:xfrm>
          <a:off x="874776" y="1906794"/>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0">
          <a:scrgbClr r="0" g="0" b="0"/>
        </a:effectRef>
        <a:fontRef idx="minor"/>
      </dsp:style>
    </dsp:sp>
    <dsp:sp modelId="{136F4AB6-BE9C-417C-9C9E-75DEA02D2FF6}">
      <dsp:nvSpPr>
        <dsp:cNvPr id="0" name=""/>
        <dsp:cNvSpPr/>
      </dsp:nvSpPr>
      <dsp:spPr>
        <a:xfrm>
          <a:off x="1317291" y="2825138"/>
          <a:ext cx="6600760" cy="564828"/>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Ремонт мостовых и лестничных переходов г.Наволоки – 502,0 тыс.руб.</a:t>
          </a:r>
        </a:p>
      </dsp:txBody>
      <dsp:txXfrm>
        <a:off x="1317291" y="2825138"/>
        <a:ext cx="6600760" cy="564828"/>
      </dsp:txXfrm>
    </dsp:sp>
    <dsp:sp modelId="{C32DB747-6174-4EC6-8FD0-6A9ED6B3FDC6}">
      <dsp:nvSpPr>
        <dsp:cNvPr id="0" name=""/>
        <dsp:cNvSpPr/>
      </dsp:nvSpPr>
      <dsp:spPr>
        <a:xfrm>
          <a:off x="964273" y="2754534"/>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CF107FCD-F77B-429F-97CC-DCA5554872C9}">
      <dsp:nvSpPr>
        <dsp:cNvPr id="0" name=""/>
        <dsp:cNvSpPr/>
      </dsp:nvSpPr>
      <dsp:spPr>
        <a:xfrm>
          <a:off x="1227794" y="3672879"/>
          <a:ext cx="6690258" cy="564828"/>
        </a:xfrm>
        <a:prstGeom prst="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Химическая обработка участков, засоренных борщевиком и </a:t>
          </a:r>
          <a:r>
            <a:rPr lang="ru-RU" sz="1800" kern="1200" dirty="0" err="1">
              <a:solidFill>
                <a:srgbClr val="002060"/>
              </a:solidFill>
              <a:latin typeface="Times New Roman" pitchFamily="18" charset="0"/>
              <a:cs typeface="Times New Roman" pitchFamily="18" charset="0"/>
            </a:rPr>
            <a:t>акарицидная</a:t>
          </a:r>
          <a:r>
            <a:rPr lang="ru-RU" sz="1800" kern="1200" dirty="0">
              <a:solidFill>
                <a:srgbClr val="002060"/>
              </a:solidFill>
              <a:latin typeface="Times New Roman" pitchFamily="18" charset="0"/>
              <a:cs typeface="Times New Roman" pitchFamily="18" charset="0"/>
            </a:rPr>
            <a:t> обработка – 99,4 тыс.руб.</a:t>
          </a:r>
        </a:p>
      </dsp:txBody>
      <dsp:txXfrm>
        <a:off x="1227794" y="3672879"/>
        <a:ext cx="6690258" cy="564828"/>
      </dsp:txXfrm>
    </dsp:sp>
    <dsp:sp modelId="{DF0A7171-3F2A-4878-A68A-F3B8EAE2A71D}">
      <dsp:nvSpPr>
        <dsp:cNvPr id="0" name=""/>
        <dsp:cNvSpPr/>
      </dsp:nvSpPr>
      <dsp:spPr>
        <a:xfrm>
          <a:off x="874776" y="3602275"/>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5A520EFA-9771-41D1-8EF8-DEC337A31782}">
      <dsp:nvSpPr>
        <dsp:cNvPr id="0" name=""/>
        <dsp:cNvSpPr/>
      </dsp:nvSpPr>
      <dsp:spPr>
        <a:xfrm>
          <a:off x="947492" y="4443977"/>
          <a:ext cx="6970559" cy="716869"/>
        </a:xfrm>
        <a:prstGeom prst="rect">
          <a:avLst/>
        </a:prstGeom>
        <a:gradFill rotWithShape="0">
          <a:gsLst>
            <a:gs pos="0">
              <a:schemeClr val="accent2">
                <a:hueOff val="-1212803"/>
                <a:satOff val="-69940"/>
                <a:lumOff val="7190"/>
                <a:alphaOff val="0"/>
                <a:lumMod val="110000"/>
                <a:satMod val="105000"/>
                <a:tint val="67000"/>
              </a:schemeClr>
            </a:gs>
            <a:gs pos="50000">
              <a:schemeClr val="accent2">
                <a:hueOff val="-1212803"/>
                <a:satOff val="-69940"/>
                <a:lumOff val="7190"/>
                <a:alphaOff val="0"/>
                <a:lumMod val="105000"/>
                <a:satMod val="103000"/>
                <a:tint val="73000"/>
              </a:schemeClr>
            </a:gs>
            <a:gs pos="100000">
              <a:schemeClr val="accent2">
                <a:hueOff val="-1212803"/>
                <a:satOff val="-69940"/>
                <a:lumOff val="71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Текущий ремонт контейнерных площадок, благоустройство территории около контейнерных площадок, уборка несанкционированной свалки – 491,6 тыс.руб.</a:t>
          </a:r>
        </a:p>
      </dsp:txBody>
      <dsp:txXfrm>
        <a:off x="947492" y="4443977"/>
        <a:ext cx="6970559" cy="716869"/>
      </dsp:txXfrm>
    </dsp:sp>
    <dsp:sp modelId="{1C5E7239-5B5B-4BCD-A222-6DD1EB3D9093}">
      <dsp:nvSpPr>
        <dsp:cNvPr id="0" name=""/>
        <dsp:cNvSpPr/>
      </dsp:nvSpPr>
      <dsp:spPr>
        <a:xfrm>
          <a:off x="594474" y="4449394"/>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2">
          <a:scrgbClr r="0" g="0" b="0"/>
        </a:fillRef>
        <a:effectRef idx="0">
          <a:scrgbClr r="0" g="0" b="0"/>
        </a:effectRef>
        <a:fontRef idx="minor"/>
      </dsp:style>
    </dsp:sp>
    <dsp:sp modelId="{44BB3C17-EFAA-4481-A4CC-DFA8766A1066}">
      <dsp:nvSpPr>
        <dsp:cNvPr id="0" name=""/>
        <dsp:cNvSpPr/>
      </dsp:nvSpPr>
      <dsp:spPr>
        <a:xfrm>
          <a:off x="435989" y="5299535"/>
          <a:ext cx="7482062" cy="701234"/>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Изготовление проекта по сносу нежилого дома, снос аварийных строений на территории Наволокского городского поселения – 736,7тыс.руб.</a:t>
          </a:r>
        </a:p>
      </dsp:txBody>
      <dsp:txXfrm>
        <a:off x="435989" y="5299535"/>
        <a:ext cx="7482062" cy="701234"/>
      </dsp:txXfrm>
    </dsp:sp>
    <dsp:sp modelId="{89D56304-0AB4-40EA-9D8A-2CFA817C9D87}">
      <dsp:nvSpPr>
        <dsp:cNvPr id="0" name=""/>
        <dsp:cNvSpPr/>
      </dsp:nvSpPr>
      <dsp:spPr>
        <a:xfrm>
          <a:off x="82971" y="5297134"/>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779894" y="-1037532"/>
          <a:ext cx="8075832" cy="8075832"/>
        </a:xfrm>
        <a:prstGeom prst="blockArc">
          <a:avLst>
            <a:gd name="adj1" fmla="val 18900000"/>
            <a:gd name="adj2" fmla="val 2700000"/>
            <a:gd name="adj3" fmla="val 26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20953" y="255820"/>
          <a:ext cx="7499959" cy="57929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cs typeface="Times New Roman" pitchFamily="18" charset="0"/>
            </a:rPr>
            <a:t>Благоустройство территории  </a:t>
          </a:r>
          <a:r>
            <a:rPr lang="ru-RU" sz="1800" kern="1200" dirty="0" err="1">
              <a:solidFill>
                <a:schemeClr val="accent5">
                  <a:lumMod val="50000"/>
                </a:schemeClr>
              </a:solidFill>
              <a:latin typeface="Times New Roman" pitchFamily="18" charset="0"/>
              <a:cs typeface="Times New Roman" pitchFamily="18" charset="0"/>
            </a:rPr>
            <a:t>пер.Сокольский</a:t>
          </a:r>
          <a:r>
            <a:rPr lang="ru-RU" sz="1800" kern="1200" dirty="0">
              <a:solidFill>
                <a:schemeClr val="accent5">
                  <a:lumMod val="50000"/>
                </a:schemeClr>
              </a:solidFill>
              <a:latin typeface="Times New Roman" pitchFamily="18" charset="0"/>
              <a:cs typeface="Times New Roman" pitchFamily="18" charset="0"/>
            </a:rPr>
            <a:t> </a:t>
          </a:r>
          <a:r>
            <a:rPr lang="ru-RU" sz="1800" kern="1200" dirty="0" err="1">
              <a:solidFill>
                <a:schemeClr val="accent5">
                  <a:lumMod val="50000"/>
                </a:schemeClr>
              </a:solidFill>
              <a:latin typeface="Times New Roman" pitchFamily="18" charset="0"/>
              <a:cs typeface="Times New Roman" pitchFamily="18" charset="0"/>
            </a:rPr>
            <a:t>г.Наволоки</a:t>
          </a:r>
          <a:r>
            <a:rPr lang="ru-RU" sz="1800" kern="1200" dirty="0">
              <a:solidFill>
                <a:srgbClr val="002060"/>
              </a:solidFill>
              <a:latin typeface="Times New Roman" pitchFamily="18" charset="0"/>
              <a:cs typeface="Times New Roman" pitchFamily="18" charset="0"/>
            </a:rPr>
            <a:t>– 213,6 тыс.руб.</a:t>
          </a:r>
        </a:p>
      </dsp:txBody>
      <dsp:txXfrm>
        <a:off x="420953" y="255820"/>
        <a:ext cx="7499959" cy="579297"/>
      </dsp:txXfrm>
    </dsp:sp>
    <dsp:sp modelId="{052F6C1F-EB67-4700-AA9B-912E0BCD417F}">
      <dsp:nvSpPr>
        <dsp:cNvPr id="0" name=""/>
        <dsp:cNvSpPr/>
      </dsp:nvSpPr>
      <dsp:spPr>
        <a:xfrm>
          <a:off x="80110" y="204626"/>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179169E-38C5-4721-B36E-6CECC5A4BAA9}">
      <dsp:nvSpPr>
        <dsp:cNvPr id="0" name=""/>
        <dsp:cNvSpPr/>
      </dsp:nvSpPr>
      <dsp:spPr>
        <a:xfrm>
          <a:off x="914817" y="1091299"/>
          <a:ext cx="7006096" cy="545349"/>
        </a:xfrm>
        <a:prstGeom prst="rect">
          <a:avLst/>
        </a:prstGeom>
        <a:gradFill rotWithShape="0">
          <a:gsLst>
            <a:gs pos="0">
              <a:schemeClr val="accent2">
                <a:hueOff val="-242561"/>
                <a:satOff val="-13988"/>
                <a:lumOff val="1438"/>
                <a:alphaOff val="0"/>
                <a:lumMod val="110000"/>
                <a:satMod val="105000"/>
                <a:tint val="67000"/>
              </a:schemeClr>
            </a:gs>
            <a:gs pos="50000">
              <a:schemeClr val="accent2">
                <a:hueOff val="-242561"/>
                <a:satOff val="-13988"/>
                <a:lumOff val="1438"/>
                <a:alphaOff val="0"/>
                <a:lumMod val="105000"/>
                <a:satMod val="103000"/>
                <a:tint val="73000"/>
              </a:schemeClr>
            </a:gs>
            <a:gs pos="100000">
              <a:schemeClr val="accent2">
                <a:hueOff val="-242561"/>
                <a:satOff val="-13988"/>
                <a:lumOff val="14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Ремонт асфальтобетонного покрытия тротуара по </a:t>
          </a:r>
          <a:r>
            <a:rPr lang="ru-RU" sz="1800" kern="1200" dirty="0" err="1">
              <a:solidFill>
                <a:srgbClr val="002060"/>
              </a:solidFill>
              <a:latin typeface="Times New Roman" pitchFamily="18" charset="0"/>
              <a:cs typeface="Times New Roman" pitchFamily="18" charset="0"/>
            </a:rPr>
            <a:t>ул.Юбилейная</a:t>
          </a:r>
          <a:r>
            <a:rPr lang="ru-RU" sz="1800" kern="1200" dirty="0">
              <a:solidFill>
                <a:srgbClr val="002060"/>
              </a:solidFill>
              <a:latin typeface="Times New Roman" pitchFamily="18" charset="0"/>
              <a:cs typeface="Times New Roman" pitchFamily="18" charset="0"/>
            </a:rPr>
            <a:t>, </a:t>
          </a:r>
          <a:r>
            <a:rPr lang="ru-RU" sz="1800" kern="1200" dirty="0" err="1">
              <a:solidFill>
                <a:srgbClr val="002060"/>
              </a:solidFill>
              <a:latin typeface="Times New Roman" pitchFamily="18" charset="0"/>
              <a:cs typeface="Times New Roman" pitchFamily="18" charset="0"/>
            </a:rPr>
            <a:t>ул.Рабочий</a:t>
          </a:r>
          <a:r>
            <a:rPr lang="ru-RU" sz="1800" kern="1200" dirty="0">
              <a:solidFill>
                <a:srgbClr val="002060"/>
              </a:solidFill>
              <a:latin typeface="Times New Roman" pitchFamily="18" charset="0"/>
              <a:cs typeface="Times New Roman" pitchFamily="18" charset="0"/>
            </a:rPr>
            <a:t> поселок, </a:t>
          </a:r>
          <a:r>
            <a:rPr lang="ru-RU" sz="1800" kern="1200" dirty="0" err="1">
              <a:solidFill>
                <a:srgbClr val="002060"/>
              </a:solidFill>
              <a:latin typeface="Times New Roman" pitchFamily="18" charset="0"/>
              <a:cs typeface="Times New Roman" pitchFamily="18" charset="0"/>
            </a:rPr>
            <a:t>ул.Никитина</a:t>
          </a:r>
          <a:r>
            <a:rPr lang="ru-RU" sz="1800" kern="1200" dirty="0">
              <a:solidFill>
                <a:srgbClr val="002060"/>
              </a:solidFill>
              <a:latin typeface="Times New Roman" pitchFamily="18" charset="0"/>
              <a:cs typeface="Times New Roman" pitchFamily="18" charset="0"/>
            </a:rPr>
            <a:t> </a:t>
          </a:r>
          <a:r>
            <a:rPr lang="ru-RU" sz="1800" kern="1200" dirty="0" err="1">
              <a:solidFill>
                <a:srgbClr val="002060"/>
              </a:solidFill>
              <a:latin typeface="Times New Roman" pitchFamily="18" charset="0"/>
              <a:cs typeface="Times New Roman" pitchFamily="18" charset="0"/>
            </a:rPr>
            <a:t>г.Наволоки</a:t>
          </a:r>
          <a:r>
            <a:rPr lang="ru-RU" sz="1800" kern="1200" dirty="0">
              <a:solidFill>
                <a:srgbClr val="002060"/>
              </a:solidFill>
              <a:latin typeface="Times New Roman" pitchFamily="18" charset="0"/>
              <a:cs typeface="Times New Roman" pitchFamily="18" charset="0"/>
            </a:rPr>
            <a:t> – 4679,9 тыс.руб.</a:t>
          </a:r>
        </a:p>
      </dsp:txBody>
      <dsp:txXfrm>
        <a:off x="914817" y="1091299"/>
        <a:ext cx="7006096" cy="545349"/>
      </dsp:txXfrm>
    </dsp:sp>
    <dsp:sp modelId="{5342AECB-5CB5-4A08-9CE7-6DD90A890C3E}">
      <dsp:nvSpPr>
        <dsp:cNvPr id="0" name=""/>
        <dsp:cNvSpPr/>
      </dsp:nvSpPr>
      <dsp:spPr>
        <a:xfrm>
          <a:off x="573973" y="1023130"/>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42561"/>
              <a:satOff val="-13988"/>
              <a:lumOff val="14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356B1398-A189-460E-967F-5913A5C25E1C}">
      <dsp:nvSpPr>
        <dsp:cNvPr id="0" name=""/>
        <dsp:cNvSpPr/>
      </dsp:nvSpPr>
      <dsp:spPr>
        <a:xfrm>
          <a:off x="1185451" y="1909204"/>
          <a:ext cx="6735462" cy="545349"/>
        </a:xfrm>
        <a:prstGeom prst="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Благоустройство городского парка  – 35,3 тыс.руб.</a:t>
          </a:r>
        </a:p>
      </dsp:txBody>
      <dsp:txXfrm>
        <a:off x="1185451" y="1909204"/>
        <a:ext cx="6735462" cy="545349"/>
      </dsp:txXfrm>
    </dsp:sp>
    <dsp:sp modelId="{B0813A35-ABAE-40AE-8B26-A15F5F8C194B}">
      <dsp:nvSpPr>
        <dsp:cNvPr id="0" name=""/>
        <dsp:cNvSpPr/>
      </dsp:nvSpPr>
      <dsp:spPr>
        <a:xfrm>
          <a:off x="844608" y="1841035"/>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0">
          <a:scrgbClr r="0" g="0" b="0"/>
        </a:effectRef>
        <a:fontRef idx="minor"/>
      </dsp:style>
    </dsp:sp>
    <dsp:sp modelId="{0119CCBC-297E-4A05-97EC-E139FF40CB10}">
      <dsp:nvSpPr>
        <dsp:cNvPr id="0" name=""/>
        <dsp:cNvSpPr/>
      </dsp:nvSpPr>
      <dsp:spPr>
        <a:xfrm>
          <a:off x="1271862" y="2727709"/>
          <a:ext cx="6649050" cy="545349"/>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Устройство основания для детской площадки по </a:t>
          </a:r>
          <a:r>
            <a:rPr lang="ru-RU" sz="1800" kern="1200" dirty="0" err="1">
              <a:solidFill>
                <a:srgbClr val="002060"/>
              </a:solidFill>
              <a:latin typeface="Times New Roman" pitchFamily="18" charset="0"/>
              <a:cs typeface="Times New Roman" pitchFamily="18" charset="0"/>
            </a:rPr>
            <a:t>ул.Юбилейная</a:t>
          </a:r>
          <a:r>
            <a:rPr lang="ru-RU" sz="1800" kern="1200" dirty="0">
              <a:solidFill>
                <a:srgbClr val="002060"/>
              </a:solidFill>
              <a:latin typeface="Times New Roman" pitchFamily="18" charset="0"/>
              <a:cs typeface="Times New Roman" pitchFamily="18" charset="0"/>
            </a:rPr>
            <a:t> </a:t>
          </a:r>
          <a:r>
            <a:rPr lang="ru-RU" sz="1800" kern="1200" dirty="0" err="1">
              <a:solidFill>
                <a:srgbClr val="002060"/>
              </a:solidFill>
              <a:latin typeface="Times New Roman" pitchFamily="18" charset="0"/>
              <a:cs typeface="Times New Roman" pitchFamily="18" charset="0"/>
            </a:rPr>
            <a:t>г.Наволоки</a:t>
          </a:r>
          <a:r>
            <a:rPr lang="ru-RU" sz="1800" kern="1200" dirty="0">
              <a:solidFill>
                <a:srgbClr val="002060"/>
              </a:solidFill>
              <a:latin typeface="Times New Roman" pitchFamily="18" charset="0"/>
              <a:cs typeface="Times New Roman" pitchFamily="18" charset="0"/>
            </a:rPr>
            <a:t> – 452,5 тыс.руб.</a:t>
          </a:r>
        </a:p>
      </dsp:txBody>
      <dsp:txXfrm>
        <a:off x="1271862" y="2727709"/>
        <a:ext cx="6649050" cy="545349"/>
      </dsp:txXfrm>
    </dsp:sp>
    <dsp:sp modelId="{1700BC00-DC0E-4C9B-BC51-5F75907F6CED}">
      <dsp:nvSpPr>
        <dsp:cNvPr id="0" name=""/>
        <dsp:cNvSpPr/>
      </dsp:nvSpPr>
      <dsp:spPr>
        <a:xfrm>
          <a:off x="931019" y="2659540"/>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9DD926AC-A74F-41ED-ADC1-7E4FAFF7A5D3}">
      <dsp:nvSpPr>
        <dsp:cNvPr id="0" name=""/>
        <dsp:cNvSpPr/>
      </dsp:nvSpPr>
      <dsp:spPr>
        <a:xfrm>
          <a:off x="1185451" y="3409824"/>
          <a:ext cx="6735462" cy="818128"/>
        </a:xfrm>
        <a:prstGeom prst="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Устройство основания под автобусную остановку, изготовление и монтаж автобусного павильона по </a:t>
          </a:r>
          <a:r>
            <a:rPr lang="ru-RU" sz="1800" kern="1200" dirty="0" err="1">
              <a:solidFill>
                <a:srgbClr val="002060"/>
              </a:solidFill>
              <a:latin typeface="Times New Roman" pitchFamily="18" charset="0"/>
              <a:cs typeface="Times New Roman" pitchFamily="18" charset="0"/>
            </a:rPr>
            <a:t>ул.Советская</a:t>
          </a:r>
          <a:r>
            <a:rPr lang="ru-RU" sz="1800" kern="1200" dirty="0">
              <a:solidFill>
                <a:srgbClr val="002060"/>
              </a:solidFill>
              <a:latin typeface="Times New Roman" pitchFamily="18" charset="0"/>
              <a:cs typeface="Times New Roman" pitchFamily="18" charset="0"/>
            </a:rPr>
            <a:t> </a:t>
          </a:r>
          <a:r>
            <a:rPr lang="ru-RU" sz="1800" kern="1200" dirty="0" err="1">
              <a:solidFill>
                <a:srgbClr val="002060"/>
              </a:solidFill>
              <a:latin typeface="Times New Roman" pitchFamily="18" charset="0"/>
              <a:cs typeface="Times New Roman" pitchFamily="18" charset="0"/>
            </a:rPr>
            <a:t>г.Наволоки</a:t>
          </a:r>
          <a:r>
            <a:rPr lang="ru-RU" sz="1800" kern="1200" dirty="0">
              <a:solidFill>
                <a:srgbClr val="002060"/>
              </a:solidFill>
              <a:latin typeface="Times New Roman" pitchFamily="18" charset="0"/>
              <a:cs typeface="Times New Roman" pitchFamily="18" charset="0"/>
            </a:rPr>
            <a:t>– 169,5 тыс.руб.</a:t>
          </a:r>
        </a:p>
      </dsp:txBody>
      <dsp:txXfrm>
        <a:off x="1185451" y="3409824"/>
        <a:ext cx="6735462" cy="818128"/>
      </dsp:txXfrm>
    </dsp:sp>
    <dsp:sp modelId="{DA4B804D-63E4-4732-A70E-34A0575E637D}">
      <dsp:nvSpPr>
        <dsp:cNvPr id="0" name=""/>
        <dsp:cNvSpPr/>
      </dsp:nvSpPr>
      <dsp:spPr>
        <a:xfrm>
          <a:off x="844608" y="3478045"/>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09D83427-F810-4BE9-A8BD-0ACE28900CC7}">
      <dsp:nvSpPr>
        <dsp:cNvPr id="0" name=""/>
        <dsp:cNvSpPr/>
      </dsp:nvSpPr>
      <dsp:spPr>
        <a:xfrm>
          <a:off x="914817" y="4364118"/>
          <a:ext cx="7006096" cy="545349"/>
        </a:xfrm>
        <a:prstGeom prst="rect">
          <a:avLst/>
        </a:prstGeom>
        <a:gradFill rotWithShape="0">
          <a:gsLst>
            <a:gs pos="0">
              <a:schemeClr val="accent2">
                <a:hueOff val="-1212803"/>
                <a:satOff val="-69940"/>
                <a:lumOff val="7190"/>
                <a:alphaOff val="0"/>
                <a:lumMod val="110000"/>
                <a:satMod val="105000"/>
                <a:tint val="67000"/>
              </a:schemeClr>
            </a:gs>
            <a:gs pos="50000">
              <a:schemeClr val="accent2">
                <a:hueOff val="-1212803"/>
                <a:satOff val="-69940"/>
                <a:lumOff val="7190"/>
                <a:alphaOff val="0"/>
                <a:lumMod val="105000"/>
                <a:satMod val="103000"/>
                <a:tint val="73000"/>
              </a:schemeClr>
            </a:gs>
            <a:gs pos="100000">
              <a:schemeClr val="accent2">
                <a:hueOff val="-1212803"/>
                <a:satOff val="-69940"/>
                <a:lumOff val="71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Установка уличных лавочек и информационных стендов на территории Наволокского городского поселения– 134,5 тыс.руб.</a:t>
          </a:r>
        </a:p>
      </dsp:txBody>
      <dsp:txXfrm>
        <a:off x="914817" y="4364118"/>
        <a:ext cx="7006096" cy="545349"/>
      </dsp:txXfrm>
    </dsp:sp>
    <dsp:sp modelId="{9CCA6A7A-BF9E-4629-9A98-3F52FACD272C}">
      <dsp:nvSpPr>
        <dsp:cNvPr id="0" name=""/>
        <dsp:cNvSpPr/>
      </dsp:nvSpPr>
      <dsp:spPr>
        <a:xfrm>
          <a:off x="573973" y="4295949"/>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CB28BB5-17AE-4DAA-BB0D-77D806F7CE2E}">
      <dsp:nvSpPr>
        <dsp:cNvPr id="0" name=""/>
        <dsp:cNvSpPr/>
      </dsp:nvSpPr>
      <dsp:spPr>
        <a:xfrm>
          <a:off x="420953" y="5182623"/>
          <a:ext cx="7499959" cy="545349"/>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Times New Roman" pitchFamily="18" charset="0"/>
              <a:cs typeface="Times New Roman" pitchFamily="18" charset="0"/>
            </a:rPr>
            <a:t>Прочие мероприятия по благоустройству – 60 тыс.руб.</a:t>
          </a:r>
        </a:p>
      </dsp:txBody>
      <dsp:txXfrm>
        <a:off x="420953" y="5182623"/>
        <a:ext cx="7499959" cy="545349"/>
      </dsp:txXfrm>
    </dsp:sp>
    <dsp:sp modelId="{533C5E81-0EE6-4A72-822F-E840CF345C05}">
      <dsp:nvSpPr>
        <dsp:cNvPr id="0" name=""/>
        <dsp:cNvSpPr/>
      </dsp:nvSpPr>
      <dsp:spPr>
        <a:xfrm>
          <a:off x="80110" y="5114454"/>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43088" y="-1000670"/>
          <a:ext cx="7787794" cy="7787794"/>
        </a:xfrm>
        <a:prstGeom prst="blockArc">
          <a:avLst>
            <a:gd name="adj1" fmla="val 18900000"/>
            <a:gd name="adj2" fmla="val 2700000"/>
            <a:gd name="adj3" fmla="val 27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595546" y="709733"/>
          <a:ext cx="7160615" cy="72353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cs typeface="Times New Roman" pitchFamily="18" charset="0"/>
            </a:rPr>
            <a:t>Механизированная очистка автомобильных дорог и тротуаров –5548,2 тыс.руб.</a:t>
          </a:r>
        </a:p>
      </dsp:txBody>
      <dsp:txXfrm>
        <a:off x="595546" y="709733"/>
        <a:ext cx="7160615" cy="723538"/>
      </dsp:txXfrm>
    </dsp:sp>
    <dsp:sp modelId="{052F6C1F-EB67-4700-AA9B-912E0BCD417F}">
      <dsp:nvSpPr>
        <dsp:cNvPr id="0" name=""/>
        <dsp:cNvSpPr/>
      </dsp:nvSpPr>
      <dsp:spPr>
        <a:xfrm>
          <a:off x="194107" y="557254"/>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F97DECC-83B3-490B-BC1C-9FD5B51FC4D9}">
      <dsp:nvSpPr>
        <dsp:cNvPr id="0" name=""/>
        <dsp:cNvSpPr/>
      </dsp:nvSpPr>
      <dsp:spPr>
        <a:xfrm>
          <a:off x="1054464" y="1653581"/>
          <a:ext cx="6642149" cy="723538"/>
        </a:xfrm>
        <a:prstGeom prst="rect">
          <a:avLst/>
        </a:prstGeom>
        <a:gradFill rotWithShape="0">
          <a:gsLst>
            <a:gs pos="0">
              <a:schemeClr val="accent2">
                <a:hueOff val="-363841"/>
                <a:satOff val="-20982"/>
                <a:lumOff val="2157"/>
                <a:alphaOff val="0"/>
                <a:lumMod val="110000"/>
                <a:satMod val="105000"/>
                <a:tint val="67000"/>
              </a:schemeClr>
            </a:gs>
            <a:gs pos="50000">
              <a:schemeClr val="accent2">
                <a:hueOff val="-363841"/>
                <a:satOff val="-20982"/>
                <a:lumOff val="2157"/>
                <a:alphaOff val="0"/>
                <a:lumMod val="105000"/>
                <a:satMod val="103000"/>
                <a:tint val="73000"/>
              </a:schemeClr>
            </a:gs>
            <a:gs pos="100000">
              <a:schemeClr val="accent2">
                <a:hueOff val="-363841"/>
                <a:satOff val="-20982"/>
                <a:lumOff val="21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cs typeface="Times New Roman" pitchFamily="18" charset="0"/>
            </a:rPr>
            <a:t>Содержание элементов обустройства автомобильных дорог – 239,4 тыс.руб.</a:t>
          </a:r>
        </a:p>
      </dsp:txBody>
      <dsp:txXfrm>
        <a:off x="1054464" y="1653581"/>
        <a:ext cx="6642149" cy="723538"/>
      </dsp:txXfrm>
    </dsp:sp>
    <dsp:sp modelId="{1700BC00-DC0E-4C9B-BC51-5F75907F6CED}">
      <dsp:nvSpPr>
        <dsp:cNvPr id="0" name=""/>
        <dsp:cNvSpPr/>
      </dsp:nvSpPr>
      <dsp:spPr>
        <a:xfrm>
          <a:off x="478410" y="1565366"/>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2">
          <a:scrgbClr r="0" g="0" b="0"/>
        </a:fillRef>
        <a:effectRef idx="0">
          <a:scrgbClr r="0" g="0" b="0"/>
        </a:effectRef>
        <a:fontRef idx="minor"/>
      </dsp:style>
    </dsp:sp>
    <dsp:sp modelId="{BC87F175-457D-4615-B168-2EF110F406DE}">
      <dsp:nvSpPr>
        <dsp:cNvPr id="0" name=""/>
        <dsp:cNvSpPr/>
      </dsp:nvSpPr>
      <dsp:spPr>
        <a:xfrm>
          <a:off x="1277569" y="2645487"/>
          <a:ext cx="6483021" cy="762696"/>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cs typeface="Times New Roman" pitchFamily="18" charset="0"/>
            </a:rPr>
            <a:t>Нанесение горизонтальной дорожной разметки – 222,2 </a:t>
          </a:r>
          <a:r>
            <a:rPr lang="ru-RU" sz="1800" kern="1200" dirty="0" err="1">
              <a:solidFill>
                <a:schemeClr val="accent5">
                  <a:lumMod val="50000"/>
                </a:schemeClr>
              </a:solidFill>
              <a:latin typeface="Times New Roman" pitchFamily="18" charset="0"/>
              <a:cs typeface="Times New Roman" pitchFamily="18" charset="0"/>
            </a:rPr>
            <a:t>тыс.руб</a:t>
          </a:r>
          <a:r>
            <a:rPr lang="ru-RU" sz="1800" kern="1200" dirty="0">
              <a:solidFill>
                <a:schemeClr val="accent5">
                  <a:lumMod val="50000"/>
                </a:schemeClr>
              </a:solidFill>
              <a:latin typeface="Times New Roman" pitchFamily="18" charset="0"/>
              <a:cs typeface="Times New Roman" pitchFamily="18" charset="0"/>
            </a:rPr>
            <a:t>.</a:t>
          </a:r>
        </a:p>
      </dsp:txBody>
      <dsp:txXfrm>
        <a:off x="1277569" y="2645487"/>
        <a:ext cx="6483021" cy="762696"/>
      </dsp:txXfrm>
    </dsp:sp>
    <dsp:sp modelId="{9CCA6A7A-BF9E-4629-9A98-3F52FACD272C}">
      <dsp:nvSpPr>
        <dsp:cNvPr id="0" name=""/>
        <dsp:cNvSpPr/>
      </dsp:nvSpPr>
      <dsp:spPr>
        <a:xfrm>
          <a:off x="646319" y="2573477"/>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910C2A19-A252-4D88-8283-F4CE3934C8C9}">
      <dsp:nvSpPr>
        <dsp:cNvPr id="0" name=""/>
        <dsp:cNvSpPr/>
      </dsp:nvSpPr>
      <dsp:spPr>
        <a:xfrm>
          <a:off x="1054464" y="3797613"/>
          <a:ext cx="6642149" cy="723538"/>
        </a:xfrm>
        <a:prstGeom prst="rect">
          <a:avLst/>
        </a:prstGeom>
        <a:gradFill rotWithShape="0">
          <a:gsLst>
            <a:gs pos="0">
              <a:schemeClr val="accent2">
                <a:hueOff val="-1091522"/>
                <a:satOff val="-62946"/>
                <a:lumOff val="6471"/>
                <a:alphaOff val="0"/>
                <a:lumMod val="110000"/>
                <a:satMod val="105000"/>
                <a:tint val="67000"/>
              </a:schemeClr>
            </a:gs>
            <a:gs pos="50000">
              <a:schemeClr val="accent2">
                <a:hueOff val="-1091522"/>
                <a:satOff val="-62946"/>
                <a:lumOff val="6471"/>
                <a:alphaOff val="0"/>
                <a:lumMod val="105000"/>
                <a:satMod val="103000"/>
                <a:tint val="73000"/>
              </a:schemeClr>
            </a:gs>
            <a:gs pos="100000">
              <a:schemeClr val="accent2">
                <a:hueOff val="-1091522"/>
                <a:satOff val="-62946"/>
                <a:lumOff val="6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itchFamily="18" charset="0"/>
              <a:cs typeface="Times New Roman" pitchFamily="18" charset="0"/>
            </a:rPr>
            <a:t>Работы по исполнению проекта организации дорожного движения – 331,3 тыс.руб.</a:t>
          </a:r>
        </a:p>
      </dsp:txBody>
      <dsp:txXfrm>
        <a:off x="1054464" y="3797613"/>
        <a:ext cx="6642149" cy="723538"/>
      </dsp:txXfrm>
    </dsp:sp>
    <dsp:sp modelId="{4A79205A-E7ED-4306-9FAA-B8D122D0A9F7}">
      <dsp:nvSpPr>
        <dsp:cNvPr id="0" name=""/>
        <dsp:cNvSpPr/>
      </dsp:nvSpPr>
      <dsp:spPr>
        <a:xfrm>
          <a:off x="478410" y="3653598"/>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2">
          <a:scrgbClr r="0" g="0" b="0"/>
        </a:fillRef>
        <a:effectRef idx="0">
          <a:scrgbClr r="0" g="0" b="0"/>
        </a:effectRef>
        <a:fontRef idx="minor"/>
      </dsp:style>
    </dsp:sp>
    <dsp:sp modelId="{278A121F-9393-4F1B-83ED-CDEA88F958EA}">
      <dsp:nvSpPr>
        <dsp:cNvPr id="0" name=""/>
        <dsp:cNvSpPr/>
      </dsp:nvSpPr>
      <dsp:spPr>
        <a:xfrm>
          <a:off x="910470" y="4661713"/>
          <a:ext cx="6822348" cy="781305"/>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lvl="0" algn="l" defTabSz="800100">
            <a:lnSpc>
              <a:spcPct val="90000"/>
            </a:lnSpc>
            <a:spcBef>
              <a:spcPct val="0"/>
            </a:spcBef>
            <a:spcAft>
              <a:spcPct val="35000"/>
            </a:spcAft>
          </a:pPr>
          <a:r>
            <a:rPr lang="ru-RU" sz="1800" kern="1200" dirty="0">
              <a:solidFill>
                <a:schemeClr val="accent5">
                  <a:lumMod val="50000"/>
                </a:schemeClr>
              </a:solidFill>
              <a:latin typeface="Times New Roman" panose="02020603050405020304" pitchFamily="18" charset="0"/>
              <a:cs typeface="Times New Roman" panose="02020603050405020304" pitchFamily="18" charset="0"/>
            </a:rPr>
            <a:t>Исправление профиля гравийных дорог, ремонт дороги в </a:t>
          </a:r>
          <a:r>
            <a:rPr lang="ru-RU" sz="1800" kern="1200" dirty="0" err="1">
              <a:solidFill>
                <a:schemeClr val="accent5">
                  <a:lumMod val="50000"/>
                </a:schemeClr>
              </a:solidFill>
              <a:latin typeface="Times New Roman" panose="02020603050405020304" pitchFamily="18" charset="0"/>
              <a:cs typeface="Times New Roman" panose="02020603050405020304" pitchFamily="18" charset="0"/>
            </a:rPr>
            <a:t>д.Ищеино</a:t>
          </a:r>
          <a:r>
            <a:rPr lang="ru-RU" sz="1800" kern="1200" dirty="0">
              <a:solidFill>
                <a:schemeClr val="accent5">
                  <a:lumMod val="50000"/>
                </a:schemeClr>
              </a:solidFill>
              <a:latin typeface="Times New Roman" panose="02020603050405020304" pitchFamily="18" charset="0"/>
              <a:cs typeface="Times New Roman" panose="02020603050405020304" pitchFamily="18" charset="0"/>
            </a:rPr>
            <a:t> – 815,2 тыс. руб.</a:t>
          </a:r>
        </a:p>
      </dsp:txBody>
      <dsp:txXfrm>
        <a:off x="910470" y="4661713"/>
        <a:ext cx="6822348" cy="781305"/>
      </dsp:txXfrm>
    </dsp:sp>
    <dsp:sp modelId="{6EE24A00-EE50-440E-90CE-EFEA1CFADA80}">
      <dsp:nvSpPr>
        <dsp:cNvPr id="0" name=""/>
        <dsp:cNvSpPr/>
      </dsp:nvSpPr>
      <dsp:spPr>
        <a:xfrm>
          <a:off x="334392" y="4589700"/>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6FCE316-805F-4FF7-B3C3-0B49A04C456A}" type="datetimeFigureOut">
              <a:rPr lang="ru-RU" smtClean="0"/>
              <a:pPr/>
              <a:t>17.03.2022</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D6C706A-090D-4FF6-93E4-BC955F9C69FD}" type="slidenum">
              <a:rPr lang="ru-RU" smtClean="0"/>
              <a:pPr/>
              <a:t>‹#›</a:t>
            </a:fld>
            <a:endParaRPr lang="ru-RU"/>
          </a:p>
        </p:txBody>
      </p:sp>
    </p:spTree>
    <p:extLst>
      <p:ext uri="{BB962C8B-B14F-4D97-AF65-F5344CB8AC3E}">
        <p14:creationId xmlns:p14="http://schemas.microsoft.com/office/powerpoint/2010/main" val="1559862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Отчет Главы Наволокского городского поселения за 2021 год</a:t>
            </a:r>
          </a:p>
        </p:txBody>
      </p:sp>
      <p:sp>
        <p:nvSpPr>
          <p:cNvPr id="4" name="Номер слайда 3"/>
          <p:cNvSpPr>
            <a:spLocks noGrp="1"/>
          </p:cNvSpPr>
          <p:nvPr>
            <p:ph type="sldNum" sz="quarter" idx="10"/>
          </p:nvPr>
        </p:nvSpPr>
        <p:spPr/>
        <p:txBody>
          <a:bodyPr/>
          <a:lstStyle/>
          <a:p>
            <a:fld id="{7D6C706A-090D-4FF6-93E4-BC955F9C69FD}"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ООО «Наше дело» </a:t>
            </a:r>
          </a:p>
          <a:p>
            <a:r>
              <a:rPr lang="ru-RU" sz="1200" kern="1200" dirty="0">
                <a:solidFill>
                  <a:schemeClr val="tx1"/>
                </a:solidFill>
                <a:latin typeface="+mn-lt"/>
                <a:ea typeface="+mn-ea"/>
                <a:cs typeface="+mn-cs"/>
              </a:rPr>
              <a:t>ООО «Текстильная компания «Гарант</a:t>
            </a:r>
          </a:p>
          <a:p>
            <a:r>
              <a:rPr lang="ru-RU" sz="1200" kern="1200" dirty="0">
                <a:solidFill>
                  <a:schemeClr val="tx1"/>
                </a:solidFill>
                <a:latin typeface="+mn-lt"/>
                <a:ea typeface="+mn-ea"/>
                <a:cs typeface="+mn-cs"/>
              </a:rPr>
              <a:t>ООО «</a:t>
            </a:r>
            <a:r>
              <a:rPr lang="ru-RU" sz="1200" kern="1200" dirty="0" err="1">
                <a:solidFill>
                  <a:schemeClr val="tx1"/>
                </a:solidFill>
                <a:latin typeface="+mn-lt"/>
                <a:ea typeface="+mn-ea"/>
                <a:cs typeface="+mn-cs"/>
              </a:rPr>
              <a:t>Новатекс</a:t>
            </a:r>
            <a:r>
              <a:rPr lang="ru-RU" sz="1200" kern="1200" dirty="0">
                <a:solidFill>
                  <a:schemeClr val="tx1"/>
                </a:solidFill>
                <a:latin typeface="+mn-lt"/>
                <a:ea typeface="+mn-ea"/>
                <a:cs typeface="+mn-cs"/>
              </a:rPr>
              <a:t>» </a:t>
            </a:r>
          </a:p>
          <a:p>
            <a:r>
              <a:rPr lang="ru-RU" sz="1200" kern="1200" dirty="0">
                <a:solidFill>
                  <a:schemeClr val="tx1"/>
                </a:solidFill>
                <a:latin typeface="+mn-lt"/>
                <a:ea typeface="+mn-ea"/>
                <a:cs typeface="+mn-cs"/>
              </a:rPr>
              <a:t>ООО «</a:t>
            </a:r>
            <a:r>
              <a:rPr lang="ru-RU" sz="1200" kern="1200" dirty="0" err="1">
                <a:solidFill>
                  <a:schemeClr val="tx1"/>
                </a:solidFill>
                <a:latin typeface="+mn-lt"/>
                <a:ea typeface="+mn-ea"/>
                <a:cs typeface="+mn-cs"/>
              </a:rPr>
              <a:t>Пластэс</a:t>
            </a:r>
            <a:r>
              <a:rPr lang="ru-RU" sz="1200" kern="1200" dirty="0">
                <a:solidFill>
                  <a:schemeClr val="tx1"/>
                </a:solidFill>
                <a:latin typeface="+mn-lt"/>
                <a:ea typeface="+mn-ea"/>
                <a:cs typeface="+mn-cs"/>
              </a:rPr>
              <a:t>»</a:t>
            </a: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10</a:t>
            </a:fld>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За время функционирования ТОСЭР «Наволоки» резидентами создано 1196 новых рабочих мест, освоено инвестиций на сумму 761 млн рублей, вложено капитальных вложений в объеме 637 млн рублей, выручка от продаж товаров, выполнения работ, оказания услуг полученная резидентами составила 16 млрд рублей.</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11</a:t>
            </a:fld>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0"/>
              </a:spcAft>
            </a:pPr>
            <a:r>
              <a:rPr lang="ru-RU" sz="1200" dirty="0">
                <a:effectLst/>
                <a:latin typeface="Times New Roman"/>
                <a:ea typeface="Times New Roman"/>
              </a:rPr>
              <a:t>Наволокское городское поселение – муниципальное образование с действующими предприятиями текстильной, швейной, деревообрабатывающей промышленности, предприятиями, оказывающими услуги в области здравоохранения, общественного питания, жилищно-коммунального хозяйства, торговли, хранения и складирования зерна.</a:t>
            </a:r>
          </a:p>
          <a:p>
            <a:pPr marL="0" marR="0" indent="0" algn="just" defTabSz="914400" rtl="0" eaLnBrk="1" fontAlgn="auto" latinLnBrk="0" hangingPunct="1">
              <a:lnSpc>
                <a:spcPct val="115000"/>
              </a:lnSpc>
              <a:spcBef>
                <a:spcPts val="0"/>
              </a:spcBef>
              <a:spcAft>
                <a:spcPts val="0"/>
              </a:spcAft>
              <a:buClrTx/>
              <a:buSzTx/>
              <a:buFontTx/>
              <a:buNone/>
              <a:tabLst/>
              <a:defRPr/>
            </a:pPr>
            <a:r>
              <a:rPr lang="ru-RU" sz="1100" kern="1200" dirty="0">
                <a:solidFill>
                  <a:schemeClr val="tx1"/>
                </a:solidFill>
                <a:latin typeface="+mn-lt"/>
                <a:ea typeface="+mn-ea"/>
                <a:cs typeface="+mn-cs"/>
              </a:rPr>
              <a:t>Доминирующее положение среди отраслей экономики  поселения по объему товаров и услуг занимают отрасли обрабатывающей промышленности, а именно: текстильная и швейная отрасли.</a:t>
            </a:r>
          </a:p>
          <a:p>
            <a:r>
              <a:rPr lang="ru-RU" sz="1200" kern="1200" dirty="0">
                <a:solidFill>
                  <a:schemeClr val="tx1"/>
                </a:solidFill>
                <a:latin typeface="+mn-lt"/>
                <a:ea typeface="+mn-ea"/>
                <a:cs typeface="+mn-cs"/>
              </a:rPr>
              <a:t>За 2021 год отгружено товаров собственного производства, выполнено работ и услуг собственными силами по  промышленным предприятиям на сумму 4,9 млрд рублей.</a:t>
            </a:r>
          </a:p>
          <a:p>
            <a:pPr marL="0" marR="0" indent="0" algn="just" defTabSz="914400" rtl="0" eaLnBrk="1" fontAlgn="auto" latinLnBrk="0" hangingPunct="1">
              <a:lnSpc>
                <a:spcPct val="115000"/>
              </a:lnSpc>
              <a:spcBef>
                <a:spcPts val="0"/>
              </a:spcBef>
              <a:spcAft>
                <a:spcPts val="0"/>
              </a:spcAft>
              <a:buClrTx/>
              <a:buSzTx/>
              <a:buFontTx/>
              <a:buNone/>
              <a:tabLst/>
              <a:defRPr/>
            </a:pPr>
            <a:endParaRPr lang="ru-RU" sz="1100" dirty="0">
              <a:effectLst/>
              <a:latin typeface="Times New Roman"/>
              <a:ea typeface="Calibri"/>
            </a:endParaRPr>
          </a:p>
          <a:p>
            <a:pPr marL="0" marR="0" indent="0" algn="just" defTabSz="914400" rtl="0" eaLnBrk="1" fontAlgn="auto" latinLnBrk="0" hangingPunct="1">
              <a:lnSpc>
                <a:spcPct val="115000"/>
              </a:lnSpc>
              <a:spcBef>
                <a:spcPts val="0"/>
              </a:spcBef>
              <a:spcAft>
                <a:spcPts val="0"/>
              </a:spcAft>
              <a:buClrTx/>
              <a:buSzTx/>
              <a:buFontTx/>
              <a:buNone/>
              <a:tabLst/>
              <a:defRPr/>
            </a:pPr>
            <a:endParaRPr lang="ru-RU" sz="1100" dirty="0">
              <a:effectLst/>
              <a:latin typeface="Times New Roman"/>
              <a:ea typeface="Times New Roman"/>
            </a:endParaRP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12</a:t>
            </a:fld>
            <a:endParaRPr lang="ru-RU" dirty="0"/>
          </a:p>
        </p:txBody>
      </p:sp>
    </p:spTree>
    <p:extLst>
      <p:ext uri="{BB962C8B-B14F-4D97-AF65-F5344CB8AC3E}">
        <p14:creationId xmlns:p14="http://schemas.microsoft.com/office/powerpoint/2010/main" val="2378522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Численность трудоспособного населения Наволокского городского поселения на 01.01.2022г. по предварительным данным составила чуть более 6 тыс. человек. </a:t>
            </a:r>
          </a:p>
          <a:p>
            <a:r>
              <a:rPr lang="ru-RU" sz="1200" kern="1200" baseline="0" dirty="0">
                <a:solidFill>
                  <a:schemeClr val="tx1"/>
                </a:solidFill>
                <a:effectLst/>
                <a:latin typeface="+mn-lt"/>
                <a:ea typeface="+mn-ea"/>
                <a:cs typeface="+mn-cs"/>
              </a:rPr>
              <a:t>По сравнению с прошлым годом </a:t>
            </a:r>
            <a:r>
              <a:rPr lang="ru-RU" sz="1200" b="0" i="0" kern="1200" dirty="0">
                <a:solidFill>
                  <a:schemeClr val="tx1"/>
                </a:solidFill>
                <a:effectLst/>
                <a:latin typeface="+mn-lt"/>
                <a:ea typeface="+mn-ea"/>
                <a:cs typeface="+mn-cs"/>
              </a:rPr>
              <a:t> численность официально зарегистрированных безработных снизилась</a:t>
            </a:r>
            <a:r>
              <a:rPr lang="ru-RU" sz="1200" b="0" i="0" kern="1200" baseline="0" dirty="0">
                <a:solidFill>
                  <a:schemeClr val="tx1"/>
                </a:solidFill>
                <a:effectLst/>
                <a:latin typeface="+mn-lt"/>
                <a:ea typeface="+mn-ea"/>
                <a:cs typeface="+mn-cs"/>
              </a:rPr>
              <a:t> в 3 раза и составила 78 человек.</a:t>
            </a:r>
          </a:p>
          <a:p>
            <a:pPr marL="0" indent="0">
              <a:buFontTx/>
              <a:buNone/>
            </a:pPr>
            <a:r>
              <a:rPr lang="ru-RU" sz="1200" kern="1200" dirty="0">
                <a:solidFill>
                  <a:schemeClr val="tx1"/>
                </a:solidFill>
                <a:latin typeface="+mn-lt"/>
                <a:ea typeface="+mn-ea"/>
                <a:cs typeface="+mn-cs"/>
              </a:rPr>
              <a:t>уровень регистрируемой безработицы составил 1,5%</a:t>
            </a:r>
            <a:endParaRPr lang="ru-RU" sz="1200" b="0" i="0" kern="1200" baseline="0" dirty="0">
              <a:solidFill>
                <a:schemeClr val="tx1"/>
              </a:solidFill>
              <a:effectLst/>
              <a:latin typeface="+mn-lt"/>
              <a:ea typeface="+mn-ea"/>
              <a:cs typeface="+mn-cs"/>
            </a:endParaRPr>
          </a:p>
          <a:p>
            <a:pPr marL="0" indent="0">
              <a:buFontTx/>
              <a:buNone/>
            </a:pPr>
            <a:r>
              <a:rPr lang="ru-RU" sz="1200" kern="1200" dirty="0">
                <a:solidFill>
                  <a:schemeClr val="tx1"/>
                </a:solidFill>
                <a:effectLst/>
                <a:latin typeface="+mn-lt"/>
                <a:ea typeface="+mn-ea"/>
                <a:cs typeface="+mn-cs"/>
              </a:rPr>
              <a:t>Среднемесячная заработная плата по предприятиям, организациям, учреждениям в Наволокском городском поселении на 01 января 2021 года сложилась в размере 28,4 тыс. руб., с ростом к уровню прошлого года почти на 9,0%.</a:t>
            </a:r>
            <a:endParaRPr lang="ru-RU" sz="1200" b="0" i="0" kern="1200" baseline="0" dirty="0">
              <a:solidFill>
                <a:schemeClr val="tx1"/>
              </a:solidFill>
              <a:effectLst/>
              <a:latin typeface="+mn-lt"/>
              <a:ea typeface="+mn-ea"/>
              <a:cs typeface="+mn-cs"/>
            </a:endParaRPr>
          </a:p>
          <a:p>
            <a:pPr marL="171450" indent="-171450">
              <a:buFontTx/>
              <a:buChar char="-"/>
            </a:pP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13</a:t>
            </a:fld>
            <a:endParaRPr lang="ru-RU"/>
          </a:p>
        </p:txBody>
      </p:sp>
    </p:spTree>
    <p:extLst>
      <p:ext uri="{BB962C8B-B14F-4D97-AF65-F5344CB8AC3E}">
        <p14:creationId xmlns:p14="http://schemas.microsoft.com/office/powerpoint/2010/main" val="2727407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На территории Наволокского городского поселения по состоянию на 01 января 2022г. зарегистрировано 204 субъекта малого и среднего предпринимательства, из них 67 юридических лица и 137 индивидуальных предпринимателей.</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spc="-40" dirty="0">
                <a:effectLst/>
                <a:latin typeface="Times New Roman"/>
                <a:ea typeface="Times New Roman"/>
              </a:rPr>
              <a:t>Наибольшее число субъектов малого и среднего предпринимательства работает в сфере торговли, промышленности, транспортировки и хранения.</a:t>
            </a:r>
            <a:endParaRPr lang="ru-RU" sz="900" dirty="0">
              <a:effectLst/>
              <a:latin typeface="Arial"/>
              <a:ea typeface="Times New Roman"/>
            </a:endParaRP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14</a:t>
            </a:fld>
            <a:endParaRPr lang="ru-RU"/>
          </a:p>
        </p:txBody>
      </p:sp>
    </p:spTree>
    <p:extLst>
      <p:ext uri="{BB962C8B-B14F-4D97-AF65-F5344CB8AC3E}">
        <p14:creationId xmlns:p14="http://schemas.microsoft.com/office/powerpoint/2010/main" val="3173320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Основной целью бюджетной и налоговой политики в 2021 году являлось обеспечение сбалансированности и устойчивости бюджета поселения в среднесрочной перспективе с учетом текущей экономической ситуации.</a:t>
            </a:r>
          </a:p>
          <a:p>
            <a:r>
              <a:rPr lang="ru-RU" sz="1200" kern="1200" dirty="0">
                <a:solidFill>
                  <a:schemeClr val="tx1"/>
                </a:solidFill>
                <a:latin typeface="+mn-lt"/>
                <a:ea typeface="+mn-ea"/>
                <a:cs typeface="+mn-cs"/>
              </a:rPr>
              <a:t>В 2021 году доходная часть бюджета поселения исполнена в сумме 320,1  млн  руб. или на 99,9%</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Расходная часть бюджета поселения в 2021 году исполнена в сумме 323,3 млн руб. или на 98,1%</a:t>
            </a:r>
          </a:p>
        </p:txBody>
      </p:sp>
      <p:sp>
        <p:nvSpPr>
          <p:cNvPr id="4" name="Номер слайда 3"/>
          <p:cNvSpPr>
            <a:spLocks noGrp="1"/>
          </p:cNvSpPr>
          <p:nvPr>
            <p:ph type="sldNum" sz="quarter" idx="10"/>
          </p:nvPr>
        </p:nvSpPr>
        <p:spPr/>
        <p:txBody>
          <a:bodyPr/>
          <a:lstStyle/>
          <a:p>
            <a:fld id="{7D6C706A-090D-4FF6-93E4-BC955F9C69FD}"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a:t>
            </a:r>
            <a:r>
              <a:rPr lang="ru-RU" sz="1200" kern="1200" baseline="0" dirty="0">
                <a:solidFill>
                  <a:schemeClr val="tx1"/>
                </a:solidFill>
                <a:latin typeface="+mn-lt"/>
                <a:ea typeface="+mn-ea"/>
                <a:cs typeface="+mn-cs"/>
              </a:rPr>
              <a:t> 2021 году расходы </a:t>
            </a:r>
            <a:r>
              <a:rPr lang="ru-RU" sz="1200" kern="1200" dirty="0">
                <a:solidFill>
                  <a:schemeClr val="tx1"/>
                </a:solidFill>
                <a:latin typeface="+mn-lt"/>
                <a:ea typeface="+mn-ea"/>
                <a:cs typeface="+mn-cs"/>
              </a:rPr>
              <a:t>на поддержку жилищно-коммунального хозяйства и благоустройства поселения</a:t>
            </a:r>
            <a:r>
              <a:rPr lang="ru-RU" sz="1200" kern="1200" baseline="0" dirty="0">
                <a:solidFill>
                  <a:schemeClr val="tx1"/>
                </a:solidFill>
                <a:latin typeface="+mn-lt"/>
                <a:ea typeface="+mn-ea"/>
                <a:cs typeface="+mn-cs"/>
              </a:rPr>
              <a:t> составили 42</a:t>
            </a:r>
            <a:r>
              <a:rPr lang="ru-RU" sz="1200" kern="1200" dirty="0">
                <a:solidFill>
                  <a:schemeClr val="tx1"/>
                </a:solidFill>
                <a:latin typeface="+mn-lt"/>
                <a:ea typeface="+mn-ea"/>
                <a:cs typeface="+mn-cs"/>
              </a:rPr>
              <a:t> млн руб., в том числе:</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latin typeface="+mn-lt"/>
                <a:ea typeface="+mn-ea"/>
                <a:cs typeface="+mn-cs"/>
              </a:rPr>
              <a:t>Жилищное хозяйство</a:t>
            </a:r>
            <a:r>
              <a:rPr lang="ru-RU" sz="1200" kern="1200" baseline="0" dirty="0">
                <a:solidFill>
                  <a:schemeClr val="tx1"/>
                </a:solidFill>
                <a:latin typeface="+mn-lt"/>
                <a:ea typeface="+mn-ea"/>
                <a:cs typeface="+mn-cs"/>
              </a:rPr>
              <a:t>  - 2,2 млн руб.</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1200" kern="1200" baseline="0" dirty="0">
                <a:solidFill>
                  <a:schemeClr val="tx1"/>
                </a:solidFill>
                <a:latin typeface="+mn-lt"/>
                <a:ea typeface="+mn-ea"/>
                <a:cs typeface="+mn-cs"/>
              </a:rPr>
              <a:t>Коммунальное хозяйство – 10,9 млн руб.</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1200" kern="1200" baseline="0" dirty="0">
                <a:solidFill>
                  <a:schemeClr val="tx1"/>
                </a:solidFill>
                <a:latin typeface="+mn-lt"/>
                <a:ea typeface="+mn-ea"/>
                <a:cs typeface="+mn-cs"/>
              </a:rPr>
              <a:t>Благоустройство – 28,9 млн руб.</a:t>
            </a:r>
            <a:endParaRPr lang="ru-RU"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Расходы в области жилищного хозяйства в отчетном году направлены</a:t>
            </a:r>
            <a:r>
              <a:rPr lang="ru-RU" sz="1200" kern="1200" dirty="0">
                <a:solidFill>
                  <a:schemeClr val="tx1"/>
                </a:solidFill>
                <a:latin typeface="+mn-lt"/>
                <a:ea typeface="+mn-ea"/>
                <a:cs typeface="+mn-cs"/>
              </a:rPr>
              <a:t> на:</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latin typeface="+mn-lt"/>
                <a:ea typeface="+mn-ea"/>
                <a:cs typeface="+mn-cs"/>
              </a:rPr>
              <a:t>ремонт муниципального жилищного фонда в сумме 0,6 млн руб.</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latin typeface="+mn-lt"/>
                <a:ea typeface="+mn-ea"/>
                <a:cs typeface="Times New Roman" pitchFamily="18" charset="0"/>
              </a:rPr>
              <a:t>взносы на капитальный ремонт общего имущества в многоквартирных домах в сумме 1,6 млн руб.</a:t>
            </a: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kern="1200" dirty="0">
                <a:solidFill>
                  <a:schemeClr val="tx1"/>
                </a:solidFill>
                <a:latin typeface="+mn-lt"/>
                <a:ea typeface="+mn-ea"/>
                <a:cs typeface="+mn-cs"/>
              </a:rPr>
              <a:t>Расходы в области коммунального хозяйства в отчетном</a:t>
            </a:r>
            <a:r>
              <a:rPr lang="ru-RU" sz="1200" kern="1200" dirty="0">
                <a:solidFill>
                  <a:schemeClr val="tx1"/>
                </a:solidFill>
                <a:latin typeface="+mn-lt"/>
                <a:ea typeface="+mn-ea"/>
                <a:cs typeface="+mn-cs"/>
              </a:rPr>
              <a:t> году направлены на</a:t>
            </a:r>
            <a:r>
              <a:rPr lang="ru-RU" sz="1200" i="0" kern="1200" baseline="0" dirty="0">
                <a:solidFill>
                  <a:schemeClr val="tx1"/>
                </a:solidFill>
                <a:latin typeface="+mn-lt"/>
                <a:ea typeface="+mn-ea"/>
                <a:cs typeface="+mn-cs"/>
              </a:rPr>
              <a:t>:</a:t>
            </a:r>
            <a:endParaRPr lang="ru-RU" sz="120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latin typeface="+mn-lt"/>
                <a:ea typeface="+mn-ea"/>
                <a:cs typeface="+mn-cs"/>
              </a:rPr>
              <a:t> з</a:t>
            </a:r>
            <a:r>
              <a:rPr lang="ru-RU" sz="1200" dirty="0">
                <a:solidFill>
                  <a:srgbClr val="002060"/>
                </a:solidFill>
                <a:latin typeface="Times New Roman" pitchFamily="18" charset="0"/>
                <a:cs typeface="Times New Roman" pitchFamily="18" charset="0"/>
              </a:rPr>
              <a:t>амену приборов учета в муниципальных квартирах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техническое обслуживание и ремонт инженерный сетей, находящихся в муниципальной собственности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 ремонт, очистку и исследование воды шахтных колодцев</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rgbClr val="002060"/>
                </a:solidFill>
                <a:latin typeface="Times New Roman" pitchFamily="18" charset="0"/>
                <a:cs typeface="Times New Roman" pitchFamily="18" charset="0"/>
              </a:rPr>
              <a:t>В 2021 году 10,5 млн руб. было направлено на разработку проектной документации на строительство объектов инфраструктуры к промышленной площадке в </a:t>
            </a:r>
            <a:r>
              <a:rPr lang="ru-RU" sz="1200" dirty="0" err="1">
                <a:solidFill>
                  <a:srgbClr val="002060"/>
                </a:solidFill>
                <a:latin typeface="Times New Roman" pitchFamily="18" charset="0"/>
                <a:cs typeface="Times New Roman" pitchFamily="18" charset="0"/>
              </a:rPr>
              <a:t>г.Наволоки</a:t>
            </a:r>
            <a:r>
              <a:rPr lang="ru-RU" sz="1200" dirty="0">
                <a:solidFill>
                  <a:srgbClr val="002060"/>
                </a:solidFill>
                <a:latin typeface="Times New Roman" pitchFamily="18" charset="0"/>
                <a:cs typeface="Times New Roman" pitchFamily="18" charset="0"/>
              </a:rPr>
              <a:t>, в том числе: средства областного бюджета – 10 млн руб., средства местного бюджета – 0,5 млн руб. </a:t>
            </a:r>
            <a:endParaRPr lang="ru-RU" dirty="0"/>
          </a:p>
          <a:p>
            <a:pPr>
              <a:buFontTx/>
              <a:buNone/>
            </a:pPr>
            <a:endParaRPr lang="ru-RU" sz="1200" kern="1200" dirty="0">
              <a:solidFill>
                <a:schemeClr val="tx1"/>
              </a:solidFill>
              <a:latin typeface="+mn-lt"/>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 2021 году работа муниципалитета была направлена на создание условий экономического роста, улучшение социально-экономической обстановки и инвестиционного климата в Наволокском городском поселении.</a:t>
            </a:r>
          </a:p>
          <a:p>
            <a:r>
              <a:rPr lang="ru-RU" sz="1200" kern="1200" dirty="0">
                <a:solidFill>
                  <a:schemeClr val="tx1"/>
                </a:solidFill>
                <a:latin typeface="+mn-lt"/>
                <a:ea typeface="+mn-ea"/>
                <a:cs typeface="+mn-cs"/>
              </a:rPr>
              <a:t>В 2018 году Наволокское городское поселение признано территорией опережающего социально-экономического развития «Наволоки». Определены границы ТОСЭР «Наволоки», виды экономической деятельности, при осуществлении которых на этой территории действует особый правовой режим, минимальный объём капитальных вложений резидентов, минимальное количество новых постоянных рабочих мест.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 реестр резидентов ТОСЭР «Наволоки» по состоянию на 01.01.2022 года включено пятнадцать предприятий.</a:t>
            </a:r>
          </a:p>
          <a:p>
            <a:endParaRPr lang="ru-RU"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a:t>
            </a:fld>
            <a:endParaRPr lang="ru-RU"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a:solidFill>
                  <a:schemeClr val="tx1"/>
                </a:solidFill>
                <a:latin typeface="+mn-lt"/>
                <a:ea typeface="+mn-ea"/>
                <a:cs typeface="+mn-cs"/>
              </a:rPr>
              <a:t>Расходы в области  благоустройства</a:t>
            </a:r>
            <a:r>
              <a:rPr lang="ru-RU" sz="1200" kern="1200" dirty="0">
                <a:solidFill>
                  <a:schemeClr val="tx1"/>
                </a:solidFill>
                <a:latin typeface="+mn-lt"/>
                <a:ea typeface="+mn-ea"/>
                <a:cs typeface="+mn-cs"/>
              </a:rPr>
              <a:t> поселения в 2021 году были направлены на:</a:t>
            </a:r>
          </a:p>
          <a:p>
            <a:r>
              <a:rPr lang="ru-RU" sz="1200" kern="1200" dirty="0">
                <a:solidFill>
                  <a:schemeClr val="tx1"/>
                </a:solidFill>
                <a:latin typeface="+mn-lt"/>
                <a:ea typeface="+mn-ea"/>
                <a:cs typeface="+mn-cs"/>
              </a:rPr>
              <a:t>- оплату за потребленную электроэнергию для освещения улиц;</a:t>
            </a:r>
          </a:p>
          <a:p>
            <a:r>
              <a:rPr lang="ru-RU" sz="1200" kern="1200" dirty="0">
                <a:solidFill>
                  <a:schemeClr val="tx1"/>
                </a:solidFill>
                <a:latin typeface="+mn-lt"/>
                <a:ea typeface="+mn-ea"/>
                <a:cs typeface="+mn-cs"/>
              </a:rPr>
              <a:t>- содержание и текущий ремонт сетей уличного освещения;</a:t>
            </a:r>
          </a:p>
          <a:p>
            <a:r>
              <a:rPr lang="ru-RU" sz="1200" kern="1200" dirty="0">
                <a:solidFill>
                  <a:schemeClr val="tx1"/>
                </a:solidFill>
                <a:latin typeface="+mn-lt"/>
                <a:ea typeface="+mn-ea"/>
                <a:cs typeface="+mn-cs"/>
              </a:rPr>
              <a:t>- услуги по размещению линий наружного освещения;</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Также выполнены следующие мероприятия по благоустройству поселения</a:t>
            </a:r>
            <a:r>
              <a:rPr lang="ru-RU" sz="1200" kern="1200" baseline="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 содержание в надлежащем состоянии территории поселения и выпиловка деревьев</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 содержание городского пляжа и городского кладбища</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 текущий ремонт и благоустройство прилегающей территории обелисков</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 ремонт мостовых и лестничных переходов г.Наволоки</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текущий ремонт контейнерных площадок и благоустройство территории около них, уборка несанкционированной свалки</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 снос аварийных строений</a:t>
            </a:r>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lvl="0">
              <a:buFontTx/>
              <a:buChar cha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buFontTx/>
              <a:buChar char="-"/>
            </a:pPr>
            <a:r>
              <a:rPr lang="ru-RU" sz="1200" dirty="0">
                <a:solidFill>
                  <a:schemeClr val="accent5">
                    <a:lumMod val="50000"/>
                  </a:schemeClr>
                </a:solidFill>
                <a:latin typeface="Times New Roman" pitchFamily="18" charset="0"/>
                <a:cs typeface="Times New Roman" pitchFamily="18" charset="0"/>
              </a:rPr>
              <a:t> благоустройство территории  </a:t>
            </a:r>
            <a:r>
              <a:rPr lang="ru-RU" sz="1200" dirty="0" err="1">
                <a:solidFill>
                  <a:schemeClr val="accent5">
                    <a:lumMod val="50000"/>
                  </a:schemeClr>
                </a:solidFill>
                <a:latin typeface="Times New Roman" pitchFamily="18" charset="0"/>
                <a:cs typeface="Times New Roman" pitchFamily="18" charset="0"/>
              </a:rPr>
              <a:t>пер.Сокольский</a:t>
            </a:r>
            <a:r>
              <a:rPr lang="ru-RU" sz="1200" dirty="0">
                <a:solidFill>
                  <a:schemeClr val="accent5">
                    <a:lumMod val="50000"/>
                  </a:schemeClr>
                </a:solidFill>
                <a:latin typeface="Times New Roman" pitchFamily="18" charset="0"/>
                <a:cs typeface="Times New Roman" pitchFamily="18" charset="0"/>
              </a:rPr>
              <a:t> </a:t>
            </a:r>
            <a:r>
              <a:rPr lang="ru-RU" sz="1200" dirty="0" err="1">
                <a:solidFill>
                  <a:schemeClr val="accent5">
                    <a:lumMod val="50000"/>
                  </a:schemeClr>
                </a:solidFill>
                <a:latin typeface="Times New Roman" pitchFamily="18" charset="0"/>
                <a:cs typeface="Times New Roman" pitchFamily="18" charset="0"/>
              </a:rPr>
              <a:t>г.Наволоки</a:t>
            </a:r>
            <a:r>
              <a:rPr lang="ru-RU" sz="1200" dirty="0">
                <a:solidFill>
                  <a:schemeClr val="accent5">
                    <a:lumMod val="50000"/>
                  </a:schemeClr>
                </a:solidFill>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 ремонт асфальтобетонного покрытия тротуаров по </a:t>
            </a:r>
            <a:r>
              <a:rPr lang="ru-RU" sz="1200" dirty="0" err="1">
                <a:solidFill>
                  <a:srgbClr val="002060"/>
                </a:solidFill>
                <a:latin typeface="Times New Roman" pitchFamily="18" charset="0"/>
                <a:cs typeface="Times New Roman" pitchFamily="18" charset="0"/>
              </a:rPr>
              <a:t>ул.Юбилейная</a:t>
            </a:r>
            <a:r>
              <a:rPr lang="ru-RU" sz="1200" dirty="0">
                <a:solidFill>
                  <a:srgbClr val="002060"/>
                </a:solidFill>
                <a:latin typeface="Times New Roman" pitchFamily="18" charset="0"/>
                <a:cs typeface="Times New Roman" pitchFamily="18" charset="0"/>
              </a:rPr>
              <a:t>, </a:t>
            </a:r>
            <a:r>
              <a:rPr lang="ru-RU" sz="1200" dirty="0" err="1">
                <a:solidFill>
                  <a:srgbClr val="002060"/>
                </a:solidFill>
                <a:latin typeface="Times New Roman" pitchFamily="18" charset="0"/>
                <a:cs typeface="Times New Roman" pitchFamily="18" charset="0"/>
              </a:rPr>
              <a:t>ул.Рабочий</a:t>
            </a:r>
            <a:r>
              <a:rPr lang="ru-RU" sz="1200" dirty="0">
                <a:solidFill>
                  <a:srgbClr val="002060"/>
                </a:solidFill>
                <a:latin typeface="Times New Roman" pitchFamily="18" charset="0"/>
                <a:cs typeface="Times New Roman" pitchFamily="18" charset="0"/>
              </a:rPr>
              <a:t> поселок, </a:t>
            </a:r>
            <a:r>
              <a:rPr lang="ru-RU" sz="1200" dirty="0" err="1">
                <a:solidFill>
                  <a:srgbClr val="002060"/>
                </a:solidFill>
                <a:latin typeface="Times New Roman" pitchFamily="18" charset="0"/>
                <a:cs typeface="Times New Roman" pitchFamily="18" charset="0"/>
              </a:rPr>
              <a:t>ул.Никитина</a:t>
            </a:r>
            <a:r>
              <a:rPr lang="ru-RU" sz="1200" dirty="0">
                <a:solidFill>
                  <a:srgbClr val="002060"/>
                </a:solidFill>
                <a:latin typeface="Times New Roman" pitchFamily="18" charset="0"/>
                <a:cs typeface="Times New Roman" pitchFamily="18" charset="0"/>
              </a:rPr>
              <a:t> </a:t>
            </a:r>
            <a:r>
              <a:rPr lang="ru-RU" sz="1200" dirty="0" err="1">
                <a:solidFill>
                  <a:srgbClr val="002060"/>
                </a:solidFill>
                <a:latin typeface="Times New Roman" pitchFamily="18" charset="0"/>
                <a:cs typeface="Times New Roman" pitchFamily="18" charset="0"/>
              </a:rPr>
              <a:t>г.Наволоки</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 устройство основания для детской</a:t>
            </a:r>
            <a:r>
              <a:rPr lang="ru-RU" sz="1200" kern="1200" dirty="0">
                <a:solidFill>
                  <a:schemeClr val="tx1"/>
                </a:solidFill>
                <a:latin typeface="+mn-lt"/>
                <a:ea typeface="+mn-ea"/>
                <a:cs typeface="+mn-cs"/>
              </a:rPr>
              <a:t> площадки по </a:t>
            </a:r>
            <a:r>
              <a:rPr lang="ru-RU" sz="1200" kern="1200" dirty="0" err="1">
                <a:solidFill>
                  <a:schemeClr val="tx1"/>
                </a:solidFill>
                <a:latin typeface="+mn-lt"/>
                <a:ea typeface="+mn-ea"/>
                <a:cs typeface="+mn-cs"/>
              </a:rPr>
              <a:t>ул.Юбилейная</a:t>
            </a:r>
            <a:r>
              <a:rPr lang="ru-RU" sz="1200" kern="1200" dirty="0">
                <a:solidFill>
                  <a:schemeClr val="tx1"/>
                </a:solidFill>
                <a:latin typeface="+mn-lt"/>
                <a:ea typeface="+mn-ea"/>
                <a:cs typeface="+mn-cs"/>
              </a:rPr>
              <a:t> </a:t>
            </a:r>
            <a:r>
              <a:rPr lang="ru-RU" sz="1200" kern="1200" dirty="0" err="1">
                <a:solidFill>
                  <a:schemeClr val="tx1"/>
                </a:solidFill>
                <a:latin typeface="+mn-lt"/>
                <a:ea typeface="+mn-ea"/>
                <a:cs typeface="+mn-cs"/>
              </a:rPr>
              <a:t>г.Наволоки</a:t>
            </a:r>
            <a:r>
              <a:rPr lang="ru-RU" sz="1200"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kern="1200" baseline="0" dirty="0">
                <a:solidFill>
                  <a:schemeClr val="tx1"/>
                </a:solidFill>
                <a:latin typeface="+mn-lt"/>
                <a:ea typeface="+mn-ea"/>
                <a:cs typeface="+mn-cs"/>
              </a:rPr>
              <a:t> изготовление и монтаж автобусного павильона по </a:t>
            </a:r>
            <a:r>
              <a:rPr lang="ru-RU" sz="1200" kern="1200" baseline="0" dirty="0" err="1">
                <a:solidFill>
                  <a:schemeClr val="tx1"/>
                </a:solidFill>
                <a:latin typeface="+mn-lt"/>
                <a:ea typeface="+mn-ea"/>
                <a:cs typeface="+mn-cs"/>
              </a:rPr>
              <a:t>ул.Советская</a:t>
            </a:r>
            <a:r>
              <a:rPr lang="ru-RU" sz="1200" kern="1200" baseline="0" dirty="0">
                <a:solidFill>
                  <a:schemeClr val="tx1"/>
                </a:solidFill>
                <a:latin typeface="+mn-lt"/>
                <a:ea typeface="+mn-ea"/>
                <a:cs typeface="+mn-cs"/>
              </a:rPr>
              <a:t> </a:t>
            </a:r>
            <a:r>
              <a:rPr lang="ru-RU" sz="1200" kern="1200" baseline="0" dirty="0" err="1">
                <a:solidFill>
                  <a:schemeClr val="tx1"/>
                </a:solidFill>
                <a:latin typeface="+mn-lt"/>
                <a:ea typeface="+mn-ea"/>
                <a:cs typeface="+mn-cs"/>
              </a:rPr>
              <a:t>г.Наволоки</a:t>
            </a:r>
            <a:r>
              <a:rPr lang="ru-RU" sz="1200" kern="1200" dirty="0">
                <a:solidFill>
                  <a:schemeClr val="tx1"/>
                </a:solidFill>
                <a:latin typeface="+mn-lt"/>
                <a:ea typeface="+mn-ea"/>
                <a:cs typeface="+mn-cs"/>
              </a:rPr>
              <a:t>;</a:t>
            </a:r>
            <a:endParaRPr lang="ru-RU" dirty="0"/>
          </a:p>
          <a:p>
            <a:pPr lvl="0"/>
            <a:r>
              <a:rPr lang="ru-RU" sz="1200" dirty="0">
                <a:solidFill>
                  <a:srgbClr val="002060"/>
                </a:solidFill>
                <a:latin typeface="Times New Roman" pitchFamily="18" charset="0"/>
                <a:cs typeface="Times New Roman" pitchFamily="18" charset="0"/>
              </a:rPr>
              <a:t>- установка уличных лавочек и информационных стендов на территории Наволокского городского поселения</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рамках реализации национального проекта «Жилье и городская среда» установлена:</a:t>
            </a:r>
          </a:p>
          <a:p>
            <a:pPr lvl="0">
              <a:buFontTx/>
              <a:buChar char="-"/>
            </a:pPr>
            <a:r>
              <a:rPr lang="ru-RU" sz="1200" kern="1200" dirty="0">
                <a:solidFill>
                  <a:schemeClr val="tx1"/>
                </a:solidFill>
                <a:latin typeface="+mn-lt"/>
                <a:ea typeface="+mn-ea"/>
                <a:cs typeface="+mn-cs"/>
              </a:rPr>
              <a:t> детская игровая площадка на ул. Юбилейная </a:t>
            </a:r>
            <a:r>
              <a:rPr lang="ru-RU" sz="1200" kern="1200" dirty="0" err="1">
                <a:solidFill>
                  <a:schemeClr val="tx1"/>
                </a:solidFill>
                <a:latin typeface="+mn-lt"/>
                <a:ea typeface="+mn-ea"/>
                <a:cs typeface="+mn-cs"/>
              </a:rPr>
              <a:t>г.Наволоки</a:t>
            </a:r>
            <a:r>
              <a:rPr lang="ru-RU" sz="1200" kern="1200" dirty="0">
                <a:solidFill>
                  <a:schemeClr val="tx1"/>
                </a:solidFill>
                <a:latin typeface="+mn-lt"/>
                <a:ea typeface="+mn-ea"/>
                <a:cs typeface="+mn-cs"/>
              </a:rPr>
              <a:t> на сумму 2,6 млн руб.;</a:t>
            </a:r>
          </a:p>
          <a:p>
            <a:pPr lvl="0">
              <a:buFontTx/>
              <a:buNone/>
            </a:pPr>
            <a:r>
              <a:rPr lang="ru-RU" sz="1200" kern="1200" dirty="0">
                <a:solidFill>
                  <a:schemeClr val="tx1"/>
                </a:solidFill>
                <a:latin typeface="+mn-lt"/>
                <a:ea typeface="+mn-ea"/>
                <a:cs typeface="+mn-cs"/>
              </a:rPr>
              <a:t>В рамках реализации инициативных проектов на территории Наволокского городского поселения установлены</a:t>
            </a:r>
            <a:r>
              <a:rPr lang="en-US" sz="1200" kern="1200" dirty="0">
                <a:solidFill>
                  <a:schemeClr val="tx1"/>
                </a:solidFill>
                <a:latin typeface="+mn-lt"/>
                <a:ea typeface="+mn-ea"/>
                <a:cs typeface="+mn-cs"/>
              </a:rPr>
              <a:t>:</a:t>
            </a:r>
            <a:endParaRPr lang="ru-RU" sz="1200" kern="1200" dirty="0">
              <a:solidFill>
                <a:schemeClr val="tx1"/>
              </a:solidFill>
              <a:latin typeface="+mn-lt"/>
              <a:ea typeface="+mn-ea"/>
              <a:cs typeface="+mn-cs"/>
            </a:endParaRPr>
          </a:p>
          <a:p>
            <a:r>
              <a:rPr lang="ru-RU" sz="1200" kern="1200" dirty="0">
                <a:solidFill>
                  <a:schemeClr val="tx1"/>
                </a:solidFill>
                <a:latin typeface="+mn-lt"/>
                <a:ea typeface="+mn-ea"/>
                <a:cs typeface="+mn-cs"/>
              </a:rPr>
              <a:t>- спортивно-игровые площадки на ул. 2Кинешемская </a:t>
            </a:r>
            <a:r>
              <a:rPr lang="ru-RU" sz="1200" kern="1200" dirty="0" err="1">
                <a:solidFill>
                  <a:schemeClr val="tx1"/>
                </a:solidFill>
                <a:latin typeface="+mn-lt"/>
                <a:ea typeface="+mn-ea"/>
                <a:cs typeface="+mn-cs"/>
              </a:rPr>
              <a:t>г.Наволоки</a:t>
            </a:r>
            <a:r>
              <a:rPr lang="en-US" sz="1200" kern="1200" dirty="0">
                <a:solidFill>
                  <a:schemeClr val="tx1"/>
                </a:solidFill>
                <a:latin typeface="+mn-lt"/>
                <a:ea typeface="+mn-ea"/>
                <a:cs typeface="+mn-cs"/>
              </a:rPr>
              <a:t> </a:t>
            </a:r>
            <a:r>
              <a:rPr lang="ru-RU" sz="1200" kern="1200" dirty="0">
                <a:solidFill>
                  <a:schemeClr val="tx1"/>
                </a:solidFill>
                <a:latin typeface="+mn-lt"/>
                <a:ea typeface="+mn-ea"/>
                <a:cs typeface="+mn-cs"/>
              </a:rPr>
              <a:t>и на ул. Заречная </a:t>
            </a:r>
            <a:r>
              <a:rPr lang="ru-RU" sz="1200" kern="1200" dirty="0" err="1">
                <a:solidFill>
                  <a:schemeClr val="tx1"/>
                </a:solidFill>
                <a:latin typeface="+mn-lt"/>
                <a:ea typeface="+mn-ea"/>
                <a:cs typeface="+mn-cs"/>
              </a:rPr>
              <a:t>с.Октябрьский</a:t>
            </a:r>
            <a:r>
              <a:rPr lang="ru-RU" sz="1200" kern="1200" dirty="0">
                <a:solidFill>
                  <a:schemeClr val="tx1"/>
                </a:solidFill>
                <a:latin typeface="+mn-lt"/>
                <a:ea typeface="+mn-ea"/>
                <a:cs typeface="+mn-cs"/>
              </a:rPr>
              <a:t>  на сумму 1,0 млн руб. </a:t>
            </a: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 2021 году расходы на содержание дорог составили 7,2 млн руб., в том числе были выполнены работы по:</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механизированной очистке автомобильных дорог и тротуаров</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содержанию элементов обустройства автомобильных дорог</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нанесению горизонтальной дорожной разметки</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исполнению проекта организации дорожного движения</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исправлению профиля гравийных дорог, ремонт дороги в </a:t>
            </a:r>
            <a:r>
              <a:rPr lang="ru-RU" sz="1200" dirty="0" err="1">
                <a:solidFill>
                  <a:schemeClr val="accent5">
                    <a:lumMod val="50000"/>
                  </a:schemeClr>
                </a:solidFill>
                <a:latin typeface="Times New Roman" pitchFamily="18" charset="0"/>
                <a:cs typeface="Times New Roman" pitchFamily="18" charset="0"/>
              </a:rPr>
              <a:t>д.Ищеино</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sz="1200" dirty="0">
              <a:solidFill>
                <a:schemeClr val="accent5">
                  <a:lumMod val="50000"/>
                </a:schemeClr>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24</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Выполнены работы по ремонту дорог на сумму 11,0 млн руб., в том числе:</a:t>
            </a:r>
          </a:p>
          <a:p>
            <a:pPr lvl="0"/>
            <a:r>
              <a:rPr lang="ru-RU" sz="1200" kern="1200" dirty="0">
                <a:solidFill>
                  <a:schemeClr val="tx1"/>
                </a:solidFill>
                <a:latin typeface="+mn-lt"/>
                <a:ea typeface="+mn-ea"/>
                <a:cs typeface="+mn-cs"/>
              </a:rPr>
              <a:t>ямочный ремонт асфальтобетонного покрытия автомобильных дорог поселения</a:t>
            </a:r>
          </a:p>
          <a:p>
            <a:pPr lvl="0"/>
            <a:r>
              <a:rPr lang="ru-RU" sz="12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участков автомобильных дорог по ул. Юбилейная, </a:t>
            </a:r>
            <a:r>
              <a:rPr lang="ru-RU" sz="1200" dirty="0" err="1">
                <a:solidFill>
                  <a:schemeClr val="accent5">
                    <a:lumMod val="50000"/>
                  </a:schemeClr>
                </a:solidFill>
                <a:effectLst/>
                <a:latin typeface="Times New Roman" pitchFamily="18" charset="0"/>
                <a:ea typeface="Times New Roman"/>
                <a:cs typeface="Times New Roman" pitchFamily="18" charset="0"/>
              </a:rPr>
              <a:t>ул.Октябрьская</a:t>
            </a:r>
            <a:r>
              <a:rPr lang="ru-RU" sz="1200" dirty="0">
                <a:solidFill>
                  <a:schemeClr val="accent5">
                    <a:lumMod val="50000"/>
                  </a:schemeClr>
                </a:solidFill>
                <a:effectLst/>
                <a:latin typeface="Times New Roman" pitchFamily="18" charset="0"/>
                <a:ea typeface="Times New Roman"/>
                <a:cs typeface="Times New Roman" pitchFamily="18" charset="0"/>
              </a:rPr>
              <a:t>, </a:t>
            </a:r>
            <a:r>
              <a:rPr lang="ru-RU" sz="1200" dirty="0" err="1">
                <a:solidFill>
                  <a:schemeClr val="accent5">
                    <a:lumMod val="50000"/>
                  </a:schemeClr>
                </a:solidFill>
                <a:effectLst/>
                <a:latin typeface="Times New Roman" pitchFamily="18" charset="0"/>
                <a:ea typeface="Times New Roman"/>
                <a:cs typeface="Times New Roman" pitchFamily="18" charset="0"/>
              </a:rPr>
              <a:t>ул.Социалистическая</a:t>
            </a:r>
            <a:r>
              <a:rPr lang="ru-RU" sz="1200" dirty="0">
                <a:solidFill>
                  <a:schemeClr val="accent5">
                    <a:lumMod val="50000"/>
                  </a:schemeClr>
                </a:solidFill>
                <a:effectLst/>
                <a:latin typeface="Times New Roman" pitchFamily="18" charset="0"/>
                <a:ea typeface="Times New Roman"/>
                <a:cs typeface="Times New Roman" pitchFamily="18" charset="0"/>
              </a:rPr>
              <a:t>, проезду Первому, ул. </a:t>
            </a:r>
            <a:r>
              <a:rPr lang="ru-RU" sz="1200" dirty="0" err="1">
                <a:solidFill>
                  <a:schemeClr val="accent5">
                    <a:lumMod val="50000"/>
                  </a:schemeClr>
                </a:solidFill>
                <a:effectLst/>
                <a:latin typeface="Times New Roman" pitchFamily="18" charset="0"/>
                <a:ea typeface="Times New Roman"/>
                <a:cs typeface="Times New Roman" pitchFamily="18" charset="0"/>
              </a:rPr>
              <a:t>К.Маркса</a:t>
            </a:r>
            <a:r>
              <a:rPr lang="ru-RU" sz="1200" dirty="0">
                <a:solidFill>
                  <a:schemeClr val="accent5">
                    <a:lumMod val="50000"/>
                  </a:schemeClr>
                </a:solidFill>
                <a:effectLst/>
                <a:latin typeface="Times New Roman" pitchFamily="18" charset="0"/>
                <a:ea typeface="Times New Roman"/>
                <a:cs typeface="Times New Roman" pitchFamily="18" charset="0"/>
              </a:rPr>
              <a:t> </a:t>
            </a:r>
            <a:r>
              <a:rPr lang="ru-RU" sz="1200" dirty="0" err="1">
                <a:solidFill>
                  <a:schemeClr val="accent5">
                    <a:lumMod val="50000"/>
                  </a:schemeClr>
                </a:solidFill>
                <a:effectLst/>
                <a:latin typeface="Times New Roman" pitchFamily="18" charset="0"/>
                <a:ea typeface="Times New Roman"/>
                <a:cs typeface="Times New Roman" pitchFamily="18" charset="0"/>
              </a:rPr>
              <a:t>г.Наволоки</a:t>
            </a:r>
            <a:r>
              <a:rPr lang="ru-RU" sz="1200" dirty="0">
                <a:solidFill>
                  <a:schemeClr val="accent5">
                    <a:lumMod val="50000"/>
                  </a:schemeClr>
                </a:solidFill>
                <a:effectLst/>
                <a:latin typeface="Times New Roman" pitchFamily="18" charset="0"/>
                <a:ea typeface="Times New Roman"/>
                <a:cs typeface="Times New Roman" pitchFamily="18" charset="0"/>
              </a:rPr>
              <a:t> </a:t>
            </a:r>
            <a:endParaRPr lang="ru-RU" dirty="0"/>
          </a:p>
          <a:p>
            <a:pPr lvl="0"/>
            <a:r>
              <a:rPr lang="ru-RU" sz="12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участка автомобильной дороги по ул. 3 Пятилетка </a:t>
            </a:r>
            <a:r>
              <a:rPr lang="ru-RU" sz="1200" dirty="0" err="1">
                <a:solidFill>
                  <a:schemeClr val="accent5">
                    <a:lumMod val="50000"/>
                  </a:schemeClr>
                </a:solidFill>
                <a:effectLst/>
                <a:latin typeface="Times New Roman" pitchFamily="18" charset="0"/>
                <a:ea typeface="Times New Roman"/>
                <a:cs typeface="Times New Roman" pitchFamily="18" charset="0"/>
              </a:rPr>
              <a:t>г.Наволоки</a:t>
            </a:r>
            <a:r>
              <a:rPr lang="ru-RU" sz="1200" dirty="0">
                <a:solidFill>
                  <a:schemeClr val="accent5">
                    <a:lumMod val="50000"/>
                  </a:schemeClr>
                </a:solidFill>
                <a:effectLst/>
                <a:latin typeface="Times New Roman" pitchFamily="18" charset="0"/>
                <a:ea typeface="Times New Roman"/>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chemeClr val="accent5">
                    <a:lumMod val="50000"/>
                  </a:schemeClr>
                </a:solidFill>
                <a:effectLst/>
                <a:latin typeface="Times New Roman" pitchFamily="18" charset="0"/>
                <a:ea typeface="Times New Roman"/>
                <a:cs typeface="Times New Roman" pitchFamily="18" charset="0"/>
              </a:rPr>
              <a:t>частичный ремонт грунтовых дорог ул. Крупской, ул. Комсомольская, ул. Веселова </a:t>
            </a:r>
            <a:r>
              <a:rPr lang="ru-RU" sz="1200" dirty="0" err="1">
                <a:solidFill>
                  <a:schemeClr val="accent5">
                    <a:lumMod val="50000"/>
                  </a:schemeClr>
                </a:solidFill>
                <a:effectLst/>
                <a:latin typeface="Times New Roman" pitchFamily="18" charset="0"/>
                <a:ea typeface="Times New Roman"/>
                <a:cs typeface="Times New Roman" pitchFamily="18" charset="0"/>
              </a:rPr>
              <a:t>г.Наволоки</a:t>
            </a:r>
            <a:endParaRPr lang="ru-RU" sz="1200" dirty="0">
              <a:solidFill>
                <a:schemeClr val="accent5">
                  <a:lumMod val="50000"/>
                </a:schemeClr>
              </a:solidFill>
              <a:effectLst/>
              <a:latin typeface="Times New Roman" pitchFamily="18" charset="0"/>
              <a:ea typeface="Times New Roman"/>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chemeClr val="accent5">
                    <a:lumMod val="50000"/>
                  </a:schemeClr>
                </a:solidFill>
                <a:effectLst/>
                <a:latin typeface="Times New Roman" pitchFamily="18" charset="0"/>
                <a:cs typeface="Times New Roman" pitchFamily="18" charset="0"/>
              </a:rPr>
              <a:t>от</a:t>
            </a:r>
            <a:r>
              <a:rPr lang="ru-RU" sz="1200" dirty="0">
                <a:solidFill>
                  <a:schemeClr val="accent5">
                    <a:lumMod val="50000"/>
                  </a:schemeClr>
                </a:solidFill>
                <a:latin typeface="Times New Roman" pitchFamily="18" charset="0"/>
                <a:cs typeface="Times New Roman" pitchFamily="18" charset="0"/>
              </a:rPr>
              <a:t>сыпка щебнем участков дорог </a:t>
            </a:r>
            <a:r>
              <a:rPr lang="ru-RU" sz="1200" dirty="0" err="1">
                <a:solidFill>
                  <a:schemeClr val="accent5">
                    <a:lumMod val="50000"/>
                  </a:schemeClr>
                </a:solidFill>
                <a:latin typeface="Times New Roman" pitchFamily="18" charset="0"/>
                <a:cs typeface="Times New Roman" pitchFamily="18" charset="0"/>
              </a:rPr>
              <a:t>г.Наволоки</a:t>
            </a:r>
            <a:r>
              <a:rPr lang="ru-RU" sz="1200" dirty="0">
                <a:solidFill>
                  <a:schemeClr val="accent5">
                    <a:lumMod val="50000"/>
                  </a:schemeClr>
                </a:solidFill>
                <a:latin typeface="Times New Roman" pitchFamily="18" charset="0"/>
                <a:cs typeface="Times New Roman" pitchFamily="18" charset="0"/>
              </a:rPr>
              <a:t> (</a:t>
            </a:r>
            <a:r>
              <a:rPr lang="ru-RU" sz="1200" dirty="0" err="1">
                <a:solidFill>
                  <a:schemeClr val="accent5">
                    <a:lumMod val="50000"/>
                  </a:schemeClr>
                </a:solidFill>
                <a:latin typeface="Times New Roman" pitchFamily="18" charset="0"/>
                <a:cs typeface="Times New Roman" pitchFamily="18" charset="0"/>
              </a:rPr>
              <a:t>ул.Южная</a:t>
            </a:r>
            <a:r>
              <a:rPr lang="ru-RU" sz="1200" dirty="0">
                <a:solidFill>
                  <a:schemeClr val="accent5">
                    <a:lumMod val="50000"/>
                  </a:schemeClr>
                </a:solidFill>
                <a:latin typeface="Times New Roman" pitchFamily="18" charset="0"/>
                <a:cs typeface="Times New Roman" pitchFamily="18" charset="0"/>
              </a:rPr>
              <a:t>, </a:t>
            </a:r>
            <a:r>
              <a:rPr lang="ru-RU" sz="1200" dirty="0" err="1">
                <a:solidFill>
                  <a:schemeClr val="accent5">
                    <a:lumMod val="50000"/>
                  </a:schemeClr>
                </a:solidFill>
                <a:latin typeface="Times New Roman" pitchFamily="18" charset="0"/>
                <a:cs typeface="Times New Roman" pitchFamily="18" charset="0"/>
              </a:rPr>
              <a:t>пер.Привокзальный</a:t>
            </a:r>
            <a:r>
              <a:rPr lang="ru-RU" sz="1200" dirty="0">
                <a:solidFill>
                  <a:schemeClr val="accent5">
                    <a:lumMod val="50000"/>
                  </a:schemeClr>
                </a:solidFill>
                <a:latin typeface="Times New Roman" pitchFamily="18" charset="0"/>
                <a:cs typeface="Times New Roman" pitchFamily="18" charset="0"/>
              </a:rPr>
              <a:t>, </a:t>
            </a:r>
            <a:r>
              <a:rPr lang="ru-RU" sz="1200" dirty="0" err="1">
                <a:solidFill>
                  <a:schemeClr val="accent5">
                    <a:lumMod val="50000"/>
                  </a:schemeClr>
                </a:solidFill>
                <a:latin typeface="Times New Roman" pitchFamily="18" charset="0"/>
                <a:cs typeface="Times New Roman" pitchFamily="18" charset="0"/>
              </a:rPr>
              <a:t>ул.Пионерская</a:t>
            </a:r>
            <a:r>
              <a:rPr lang="ru-RU" sz="1200" dirty="0">
                <a:solidFill>
                  <a:schemeClr val="accent5">
                    <a:lumMod val="50000"/>
                  </a:schemeClr>
                </a:solidFill>
                <a:latin typeface="Times New Roman" pitchFamily="18" charset="0"/>
                <a:cs typeface="Times New Roman" pitchFamily="18" charset="0"/>
              </a:rPr>
              <a:t>, </a:t>
            </a:r>
            <a:r>
              <a:rPr lang="ru-RU" sz="1200" dirty="0" err="1">
                <a:solidFill>
                  <a:schemeClr val="accent5">
                    <a:lumMod val="50000"/>
                  </a:schemeClr>
                </a:solidFill>
                <a:latin typeface="Times New Roman" pitchFamily="18" charset="0"/>
                <a:cs typeface="Times New Roman" pitchFamily="18" charset="0"/>
              </a:rPr>
              <a:t>ул.Чапаева</a:t>
            </a:r>
            <a:r>
              <a:rPr lang="ru-RU" sz="1200" dirty="0">
                <a:solidFill>
                  <a:schemeClr val="accent5">
                    <a:lumMod val="50000"/>
                  </a:schemeClr>
                </a:solidFill>
                <a:latin typeface="Times New Roman" pitchFamily="18" charset="0"/>
                <a:cs typeface="Times New Roman" pitchFamily="18" charset="0"/>
              </a:rPr>
              <a:t>, </a:t>
            </a:r>
            <a:r>
              <a:rPr lang="ru-RU" sz="1200" dirty="0" err="1">
                <a:solidFill>
                  <a:schemeClr val="accent5">
                    <a:lumMod val="50000"/>
                  </a:schemeClr>
                </a:solidFill>
                <a:latin typeface="Times New Roman" pitchFamily="18" charset="0"/>
                <a:cs typeface="Times New Roman" pitchFamily="18" charset="0"/>
              </a:rPr>
              <a:t>ул.Мичурина</a:t>
            </a:r>
            <a:r>
              <a:rPr lang="ru-RU" sz="1200" dirty="0">
                <a:solidFill>
                  <a:schemeClr val="accent5">
                    <a:lumMod val="50000"/>
                  </a:schemeClr>
                </a:solidFill>
                <a:latin typeface="Times New Roman" pitchFamily="18" charset="0"/>
                <a:cs typeface="Times New Roman" pitchFamily="18" charset="0"/>
              </a:rPr>
              <a:t>)</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lvl="0"/>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25</a:t>
            </a:fld>
            <a:endParaRPr lang="ru-RU"/>
          </a:p>
        </p:txBody>
      </p:sp>
    </p:spTree>
    <p:extLst>
      <p:ext uri="{BB962C8B-B14F-4D97-AF65-F5344CB8AC3E}">
        <p14:creationId xmlns:p14="http://schemas.microsoft.com/office/powerpoint/2010/main" val="2437511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рамках реализации национального проекта «Экология», федерального и регионального проектов «Оздоровление Волги» на строительство централизованной системы водоотведения </a:t>
            </a:r>
            <a:r>
              <a:rPr lang="ru-RU" dirty="0" err="1"/>
              <a:t>г.Наволоки</a:t>
            </a:r>
            <a:r>
              <a:rPr lang="ru-RU" dirty="0"/>
              <a:t> с подключением в централизованную систему </a:t>
            </a:r>
            <a:r>
              <a:rPr lang="ru-RU" dirty="0" err="1"/>
              <a:t>г.о</a:t>
            </a:r>
            <a:r>
              <a:rPr lang="ru-RU" dirty="0"/>
              <a:t>. Кинешма в 2021 году направлено более 208 млн. руб., в т.ч.: 206 млн руб. – средства федерального бюджета, 2 млн руб. – средства областного бюджета.</a:t>
            </a:r>
          </a:p>
        </p:txBody>
      </p:sp>
      <p:sp>
        <p:nvSpPr>
          <p:cNvPr id="4" name="Номер слайда 3"/>
          <p:cNvSpPr>
            <a:spLocks noGrp="1"/>
          </p:cNvSpPr>
          <p:nvPr>
            <p:ph type="sldNum" sz="quarter" idx="5"/>
          </p:nvPr>
        </p:nvSpPr>
        <p:spPr/>
        <p:txBody>
          <a:bodyPr/>
          <a:lstStyle/>
          <a:p>
            <a:fld id="{7D6C706A-090D-4FF6-93E4-BC955F9C69FD}" type="slidenum">
              <a:rPr lang="ru-RU" smtClean="0"/>
              <a:pPr/>
              <a:t>26</a:t>
            </a:fld>
            <a:endParaRPr lang="ru-RU"/>
          </a:p>
        </p:txBody>
      </p:sp>
    </p:spTree>
    <p:extLst>
      <p:ext uri="{BB962C8B-B14F-4D97-AF65-F5344CB8AC3E}">
        <p14:creationId xmlns:p14="http://schemas.microsoft.com/office/powerpoint/2010/main" val="1344798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2021 году расходы на текущее содержание берегозащитной дамбы  </a:t>
            </a:r>
            <a:r>
              <a:rPr lang="ru-RU" sz="1200" kern="1200" dirty="0" err="1">
                <a:solidFill>
                  <a:schemeClr val="tx1"/>
                </a:solidFill>
                <a:latin typeface="+mn-lt"/>
                <a:ea typeface="+mn-ea"/>
                <a:cs typeface="+mn-cs"/>
              </a:rPr>
              <a:t>г.Наволоки</a:t>
            </a:r>
            <a:r>
              <a:rPr lang="ru-RU" sz="1200" kern="1200" dirty="0">
                <a:solidFill>
                  <a:schemeClr val="tx1"/>
                </a:solidFill>
                <a:latin typeface="+mn-lt"/>
                <a:ea typeface="+mn-ea"/>
                <a:cs typeface="+mn-cs"/>
              </a:rPr>
              <a:t> составили 1,8 млн руб., в том числе: 1,6 млн руб. – средства областного бюджета, 0,2 млн. руб. – средства местного бюджета.</a:t>
            </a:r>
          </a:p>
          <a:p>
            <a:endParaRPr lang="ru-RU"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соответствии с Федеральным законом «О контрактной системе в сфере закупок товаров, работ, услуг для обеспечения государственных и муниципальных нужд» контрактной службой за отчетный период осуществлены закупки товаров, работ, услуг путем проведения электронных аукционов, открытого конкурса в электронной форме, запросов котировок и заключения контрактов</a:t>
            </a:r>
            <a:r>
              <a:rPr lang="ru-RU" sz="1200" kern="1200" baseline="0" dirty="0">
                <a:solidFill>
                  <a:schemeClr val="tx1"/>
                </a:solidFill>
                <a:latin typeface="+mn-lt"/>
                <a:ea typeface="+mn-ea"/>
                <a:cs typeface="+mn-cs"/>
              </a:rPr>
              <a:t> с единственным поставщиком.</a:t>
            </a:r>
          </a:p>
          <a:p>
            <a:r>
              <a:rPr lang="ru-RU" sz="1200" kern="1200" baseline="0" dirty="0">
                <a:solidFill>
                  <a:schemeClr val="tx1"/>
                </a:solidFill>
                <a:latin typeface="+mn-lt"/>
                <a:ea typeface="+mn-ea"/>
                <a:cs typeface="+mn-cs"/>
              </a:rPr>
              <a:t>Экономия при проведении торгов составила более 36 млн.руб.</a:t>
            </a: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2021 году оказана материальная помощь 4 гражданам,</a:t>
            </a:r>
            <a:r>
              <a:rPr lang="ru-RU" sz="1200" kern="1200" baseline="0" dirty="0">
                <a:solidFill>
                  <a:schemeClr val="tx1"/>
                </a:solidFill>
                <a:latin typeface="+mn-lt"/>
                <a:ea typeface="+mn-ea"/>
                <a:cs typeface="+mn-cs"/>
              </a:rPr>
              <a:t> пострадавшим в результате пожара.</a:t>
            </a:r>
          </a:p>
          <a:p>
            <a:r>
              <a:rPr lang="ru-RU" sz="1200" kern="1200" dirty="0">
                <a:solidFill>
                  <a:schemeClr val="tx1"/>
                </a:solidFill>
                <a:latin typeface="+mn-lt"/>
                <a:ea typeface="+mn-ea"/>
                <a:cs typeface="+mn-cs"/>
              </a:rPr>
              <a:t>За  2021 год на имя Главы Наволокского городского поселения поступило  378 обращений от жителей поселения.</a:t>
            </a:r>
          </a:p>
          <a:p>
            <a:r>
              <a:rPr lang="ru-RU" sz="1200" kern="1200" dirty="0">
                <a:solidFill>
                  <a:schemeClr val="tx1"/>
                </a:solidFill>
                <a:latin typeface="+mn-lt"/>
                <a:ea typeface="+mn-ea"/>
                <a:cs typeface="+mn-cs"/>
              </a:rPr>
              <a:t>Все обращения рассмотрены, по каждому обращению направлены ответы жителям поселения.</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a:solidFill>
                  <a:schemeClr val="tx1"/>
                </a:solidFill>
                <a:latin typeface="+mn-lt"/>
                <a:ea typeface="+mn-ea"/>
                <a:cs typeface="+mn-cs"/>
              </a:rPr>
              <a:t>ООО «Хлопчатобумажная компания «</a:t>
            </a:r>
            <a:r>
              <a:rPr lang="ru-RU" sz="1200" b="1" kern="1200" dirty="0" err="1">
                <a:solidFill>
                  <a:schemeClr val="tx1"/>
                </a:solidFill>
                <a:latin typeface="+mn-lt"/>
                <a:ea typeface="+mn-ea"/>
                <a:cs typeface="+mn-cs"/>
              </a:rPr>
              <a:t>Навтекс</a:t>
            </a:r>
            <a:r>
              <a:rPr lang="ru-RU" sz="1200" b="1" kern="1200" dirty="0">
                <a:solidFill>
                  <a:schemeClr val="tx1"/>
                </a:solidFill>
                <a:latin typeface="+mn-lt"/>
                <a:ea typeface="+mn-ea"/>
                <a:cs typeface="+mn-cs"/>
              </a:rPr>
              <a:t>»</a:t>
            </a:r>
            <a:r>
              <a:rPr lang="en-US" sz="1200" b="1" kern="1200" dirty="0">
                <a:solidFill>
                  <a:schemeClr val="tx1"/>
                </a:solidFill>
                <a:latin typeface="+mn-lt"/>
                <a:ea typeface="+mn-ea"/>
                <a:cs typeface="+mn-cs"/>
              </a:rPr>
              <a:t> </a:t>
            </a:r>
            <a:r>
              <a:rPr lang="ru-RU" sz="1200" kern="1200" dirty="0">
                <a:solidFill>
                  <a:schemeClr val="tx1"/>
                </a:solidFill>
                <a:latin typeface="+mn-lt"/>
                <a:ea typeface="+mn-ea"/>
                <a:cs typeface="+mn-cs"/>
              </a:rPr>
              <a:t>зарегистрировано в качестве резидента ТОСЭР «Наволоки» 20.06.2018 г.</a:t>
            </a:r>
          </a:p>
          <a:p>
            <a:r>
              <a:rPr lang="ru-RU" sz="1200" kern="1200" dirty="0">
                <a:solidFill>
                  <a:schemeClr val="tx1"/>
                </a:solidFill>
                <a:latin typeface="+mn-lt"/>
                <a:ea typeface="+mn-ea"/>
                <a:cs typeface="+mn-cs"/>
              </a:rPr>
              <a:t>На 01.01.2022г. объем инвестиций составил 348 млн рублей, создано 872 рабочих места.</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a:t>
            </a:fld>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2021 году в связи с неблагоприятной эпидемиологической обстановкой, обусловленной COVID-19 из 18 запланированных мероприятий было реализовано 7 мероприятий для молодежи за счет средств бюджета поселения, большая часть из которых проведена в формате онлайн.</a:t>
            </a:r>
          </a:p>
          <a:p>
            <a:pPr marL="0" marR="0" indent="0" algn="l" defTabSz="914400" rtl="0" eaLnBrk="1" fontAlgn="auto" latinLnBrk="0" hangingPunct="1">
              <a:lnSpc>
                <a:spcPct val="100000"/>
              </a:lnSpc>
              <a:spcBef>
                <a:spcPts val="0"/>
              </a:spcBef>
              <a:spcAft>
                <a:spcPts val="0"/>
              </a:spcAft>
              <a:buClrTx/>
              <a:buSzTx/>
              <a:buFontTx/>
              <a:buNone/>
              <a:tabLst/>
              <a:defRPr/>
            </a:pPr>
            <a:endParaRPr lang="ru-RU" b="0"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30</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Культурно–досуговая деятельность Наволокского городского поселения реализуется через сеть учреждений культуры Муниципального бюджетного учреждения  «Социальное объединение Наволокского городского поселения»,  в  состав которого входят 2 библиотеки и 2 дома культуры. </a:t>
            </a: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31</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 2021 году  Наволокским и Первомайским домами культуры, двумя библиотеками организовано и проведено 421  культурно-массовое мероприятие (включая в режиме он-лайн).  Работало 36 клубных формирований, в которых занималось 828 человек.</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32</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На обеспечение деятельности 2 библиотек и 2 домов культуры в 2021 году из бюджета поселения выделено почти 20 млн.руб.</a:t>
            </a:r>
          </a:p>
          <a:p>
            <a:r>
              <a:rPr lang="ru-RU" sz="1200" kern="1200" dirty="0">
                <a:solidFill>
                  <a:schemeClr val="tx1"/>
                </a:solidFill>
                <a:latin typeface="+mn-lt"/>
                <a:ea typeface="+mn-ea"/>
                <a:cs typeface="+mn-cs"/>
              </a:rPr>
              <a:t>Кроме того, из бюджета Ивановской области и бюджета поселения выделены денежные средства на поэтапное доведение средней  заработной платы работникам культуры муниципальных учреждений культуры Ивановской области до средней заработной платы в Ивановской области в сумме 3,6 млн.руб. </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33</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целях развития физической культуры и массового спорта на территории Наволокского городского поселения действуют: </a:t>
            </a:r>
          </a:p>
          <a:p>
            <a:r>
              <a:rPr lang="ru-RU" sz="1200" kern="1200" dirty="0">
                <a:solidFill>
                  <a:schemeClr val="tx1"/>
                </a:solidFill>
                <a:latin typeface="+mn-lt"/>
                <a:ea typeface="+mn-ea"/>
                <a:cs typeface="+mn-cs"/>
              </a:rPr>
              <a:t>• Муниципальное учреждение дополнительного образования «Детская юношеская спортивная школа». </a:t>
            </a:r>
            <a:br>
              <a:rPr lang="ru-RU" sz="1200" kern="1200" dirty="0">
                <a:solidFill>
                  <a:schemeClr val="tx1"/>
                </a:solidFill>
                <a:latin typeface="+mn-lt"/>
                <a:ea typeface="+mn-ea"/>
                <a:cs typeface="+mn-cs"/>
              </a:rPr>
            </a:br>
            <a:r>
              <a:rPr lang="ru-RU" sz="1200" kern="1200" dirty="0">
                <a:solidFill>
                  <a:schemeClr val="tx1"/>
                </a:solidFill>
                <a:latin typeface="+mn-lt"/>
                <a:ea typeface="+mn-ea"/>
                <a:cs typeface="+mn-cs"/>
              </a:rPr>
              <a:t>• Три школьных спортивных зала.</a:t>
            </a:r>
            <a:br>
              <a:rPr lang="ru-RU" sz="1200" kern="1200" dirty="0">
                <a:solidFill>
                  <a:schemeClr val="tx1"/>
                </a:solidFill>
                <a:latin typeface="+mn-lt"/>
                <a:ea typeface="+mn-ea"/>
                <a:cs typeface="+mn-cs"/>
              </a:rPr>
            </a:br>
            <a:r>
              <a:rPr lang="ru-RU" sz="1200" kern="1200" dirty="0">
                <a:solidFill>
                  <a:schemeClr val="tx1"/>
                </a:solidFill>
                <a:latin typeface="+mn-lt"/>
                <a:ea typeface="+mn-ea"/>
                <a:cs typeface="+mn-cs"/>
              </a:rPr>
              <a:t>• Хоккейный корт.</a:t>
            </a:r>
          </a:p>
          <a:p>
            <a:pPr>
              <a:buFont typeface="Arial" pitchFamily="34" charset="0"/>
              <a:buChar char="•"/>
            </a:pPr>
            <a:r>
              <a:rPr lang="ru-RU" sz="1200" kern="1200" dirty="0">
                <a:solidFill>
                  <a:schemeClr val="tx1"/>
                </a:solidFill>
                <a:latin typeface="+mn-lt"/>
                <a:ea typeface="+mn-ea"/>
                <a:cs typeface="+mn-cs"/>
              </a:rPr>
              <a:t>Многофункциональная спортивная площадка.</a:t>
            </a:r>
          </a:p>
          <a:p>
            <a:r>
              <a:rPr lang="ru-RU" sz="1200" kern="1200" dirty="0">
                <a:solidFill>
                  <a:schemeClr val="tx1"/>
                </a:solidFill>
                <a:latin typeface="+mn-lt"/>
                <a:ea typeface="+mn-ea"/>
                <a:cs typeface="+mn-cs"/>
              </a:rPr>
              <a:t>• Стадион</a:t>
            </a:r>
          </a:p>
          <a:p>
            <a:r>
              <a:rPr lang="ru-RU" sz="1200" kern="1200" dirty="0">
                <a:solidFill>
                  <a:schemeClr val="tx1"/>
                </a:solidFill>
                <a:latin typeface="+mn-lt"/>
                <a:ea typeface="+mn-ea"/>
                <a:cs typeface="+mn-cs"/>
              </a:rPr>
              <a:t>• Физкультурно-оздоровительный комплекс </a:t>
            </a: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34</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 В физкультурно-оздоровительном комплексе работают секции по плаванию, большому и настольному теннису, рукопашному бою, футболу, также работает тренажёрный зал.</a:t>
            </a:r>
          </a:p>
          <a:p>
            <a:r>
              <a:rPr lang="ru-RU" sz="1200" kern="1200" dirty="0">
                <a:solidFill>
                  <a:schemeClr val="tx1"/>
                </a:solidFill>
                <a:latin typeface="+mn-lt"/>
                <a:ea typeface="+mn-ea"/>
                <a:cs typeface="+mn-cs"/>
              </a:rPr>
              <a:t>Секции посещают более 300 детей. Средняя посещаемость </a:t>
            </a:r>
            <a:r>
              <a:rPr lang="ru-RU" sz="1200" kern="1200" dirty="0" err="1">
                <a:solidFill>
                  <a:schemeClr val="tx1"/>
                </a:solidFill>
                <a:latin typeface="+mn-lt"/>
                <a:ea typeface="+mn-ea"/>
                <a:cs typeface="+mn-cs"/>
              </a:rPr>
              <a:t>ФОКа</a:t>
            </a:r>
            <a:r>
              <a:rPr lang="ru-RU" sz="1200" kern="1200" dirty="0">
                <a:solidFill>
                  <a:schemeClr val="tx1"/>
                </a:solidFill>
                <a:latin typeface="+mn-lt"/>
                <a:ea typeface="+mn-ea"/>
                <a:cs typeface="+mn-cs"/>
              </a:rPr>
              <a:t> составляет более 2700 посещений в месяц.</a:t>
            </a:r>
          </a:p>
          <a:p>
            <a:r>
              <a:rPr lang="ru-RU" sz="1200" kern="1200" dirty="0">
                <a:solidFill>
                  <a:schemeClr val="tx1"/>
                </a:solidFill>
                <a:latin typeface="+mn-lt"/>
                <a:ea typeface="+mn-ea"/>
                <a:cs typeface="+mn-cs"/>
              </a:rPr>
              <a:t>Регулярно на базе </a:t>
            </a:r>
            <a:r>
              <a:rPr lang="ru-RU" sz="1200" kern="1200" dirty="0" err="1">
                <a:solidFill>
                  <a:schemeClr val="tx1"/>
                </a:solidFill>
                <a:latin typeface="+mn-lt"/>
                <a:ea typeface="+mn-ea"/>
                <a:cs typeface="+mn-cs"/>
              </a:rPr>
              <a:t>ФОКа</a:t>
            </a:r>
            <a:r>
              <a:rPr lang="ru-RU" sz="1200" kern="1200" dirty="0">
                <a:solidFill>
                  <a:schemeClr val="tx1"/>
                </a:solidFill>
                <a:latin typeface="+mn-lt"/>
                <a:ea typeface="+mn-ea"/>
                <a:cs typeface="+mn-cs"/>
              </a:rPr>
              <a:t> проводятся соревнования по различным видам спорта разных уровней. </a:t>
            </a:r>
          </a:p>
          <a:p>
            <a:endParaRPr lang="ru-RU" sz="1200" kern="1200" dirty="0">
              <a:solidFill>
                <a:schemeClr val="tx1"/>
              </a:solidFill>
              <a:latin typeface="+mn-lt"/>
              <a:ea typeface="+mn-ea"/>
              <a:cs typeface="+mn-cs"/>
            </a:endParaRPr>
          </a:p>
          <a:p>
            <a:endParaRPr lang="ru-RU" sz="1200" kern="1200" dirty="0">
              <a:solidFill>
                <a:schemeClr val="tx1"/>
              </a:solidFill>
              <a:latin typeface="+mn-lt"/>
              <a:ea typeface="+mn-ea"/>
              <a:cs typeface="+mn-cs"/>
            </a:endParaRP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35</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На обеспечение деятельности </a:t>
            </a:r>
            <a:r>
              <a:rPr lang="ru-RU" sz="1200" kern="1200" dirty="0" err="1">
                <a:solidFill>
                  <a:schemeClr val="tx1"/>
                </a:solidFill>
                <a:latin typeface="+mn-lt"/>
                <a:ea typeface="+mn-ea"/>
                <a:cs typeface="+mn-cs"/>
              </a:rPr>
              <a:t>ФОКа</a:t>
            </a:r>
            <a:r>
              <a:rPr lang="ru-RU" sz="1200" kern="1200" baseline="0" dirty="0">
                <a:solidFill>
                  <a:schemeClr val="tx1"/>
                </a:solidFill>
                <a:latin typeface="+mn-lt"/>
                <a:ea typeface="+mn-ea"/>
                <a:cs typeface="+mn-cs"/>
              </a:rPr>
              <a:t> </a:t>
            </a:r>
            <a:r>
              <a:rPr lang="ru-RU" sz="1200" kern="1200" dirty="0">
                <a:solidFill>
                  <a:schemeClr val="tx1"/>
                </a:solidFill>
                <a:latin typeface="+mn-lt"/>
                <a:ea typeface="+mn-ea"/>
                <a:cs typeface="+mn-cs"/>
              </a:rPr>
              <a:t>в 2021 году из бюджета поселения выделено более 10 млн.руб.</a:t>
            </a:r>
          </a:p>
          <a:p>
            <a:r>
              <a:rPr lang="ru-RU" sz="1200" kern="1200" dirty="0">
                <a:solidFill>
                  <a:schemeClr val="tx1"/>
                </a:solidFill>
                <a:latin typeface="+mn-lt"/>
                <a:ea typeface="+mn-ea"/>
                <a:cs typeface="+mn-cs"/>
              </a:rPr>
              <a:t>Кроме того, из бюджета Ивановской области и местного бюджета выделены денежные средства на укрепление материально-технической базы </a:t>
            </a:r>
            <a:r>
              <a:rPr lang="ru-RU" sz="1200" kern="1200" dirty="0" err="1">
                <a:solidFill>
                  <a:schemeClr val="tx1"/>
                </a:solidFill>
                <a:latin typeface="+mn-lt"/>
                <a:ea typeface="+mn-ea"/>
                <a:cs typeface="+mn-cs"/>
              </a:rPr>
              <a:t>ФОКа</a:t>
            </a:r>
            <a:r>
              <a:rPr lang="ru-RU" sz="1200" kern="1200" dirty="0">
                <a:solidFill>
                  <a:schemeClr val="tx1"/>
                </a:solidFill>
                <a:latin typeface="+mn-lt"/>
                <a:ea typeface="+mn-ea"/>
                <a:cs typeface="+mn-cs"/>
              </a:rPr>
              <a:t> в сумме 105</a:t>
            </a:r>
            <a:r>
              <a:rPr lang="ru-RU" sz="1200" kern="1200" baseline="0" dirty="0">
                <a:solidFill>
                  <a:schemeClr val="tx1"/>
                </a:solidFill>
                <a:latin typeface="+mn-lt"/>
                <a:ea typeface="+mn-ea"/>
                <a:cs typeface="+mn-cs"/>
              </a:rPr>
              <a:t> тыс.</a:t>
            </a:r>
            <a:r>
              <a:rPr lang="ru-RU" sz="1200" kern="1200" dirty="0">
                <a:solidFill>
                  <a:schemeClr val="tx1"/>
                </a:solidFill>
                <a:latin typeface="+mn-lt"/>
                <a:ea typeface="+mn-ea"/>
                <a:cs typeface="+mn-cs"/>
              </a:rPr>
              <a:t>руб. (приобретен спортивный инвентарь)</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36</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Безусловным приоритетом в деятельности Администрации остается содействие развитию институтов гражданского общества.</a:t>
            </a:r>
          </a:p>
          <a:p>
            <a:r>
              <a:rPr lang="ru-RU" dirty="0"/>
              <a:t>Активное участие в жизни города продолжают принимать общественные организации. </a:t>
            </a:r>
          </a:p>
          <a:p>
            <a:r>
              <a:rPr lang="ru-RU" dirty="0"/>
              <a:t>На сегодняшний день на территории Наволокского городского поселения осуществляют свою деятельность 8 общественных организаций. Они осуществляют общественно значимую деятельность, направленную на решение актуальных для общества задач и реализацию интересов граждан в сфере правового просвещения, решения социальных проблем инвалидов, ветеранов войны и труда, пожилых людей, охрану материнства и детства, работу с молодежью и другие.</a:t>
            </a:r>
          </a:p>
        </p:txBody>
      </p:sp>
      <p:sp>
        <p:nvSpPr>
          <p:cNvPr id="4" name="Номер слайда 3"/>
          <p:cNvSpPr>
            <a:spLocks noGrp="1"/>
          </p:cNvSpPr>
          <p:nvPr>
            <p:ph type="sldNum" sz="quarter" idx="10"/>
          </p:nvPr>
        </p:nvSpPr>
        <p:spPr/>
        <p:txBody>
          <a:bodyPr/>
          <a:lstStyle/>
          <a:p>
            <a:fld id="{7D6C706A-090D-4FF6-93E4-BC955F9C69FD}" type="slidenum">
              <a:rPr lang="ru-RU" smtClean="0"/>
              <a:pPr/>
              <a:t>37</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2021 году получило дальнейшее развитие движения ТОС. На территории Наволокского городского поселения образовано и зарегистрировано семь </a:t>
            </a:r>
            <a:r>
              <a:rPr lang="ru-RU" sz="1200" kern="1200" dirty="0" err="1">
                <a:solidFill>
                  <a:schemeClr val="tx1"/>
                </a:solidFill>
                <a:latin typeface="+mn-lt"/>
                <a:ea typeface="+mn-ea"/>
                <a:cs typeface="+mn-cs"/>
              </a:rPr>
              <a:t>ТОСов</a:t>
            </a:r>
            <a:r>
              <a:rPr lang="ru-RU" sz="1200" kern="1200" dirty="0">
                <a:solidFill>
                  <a:schemeClr val="tx1"/>
                </a:solidFill>
                <a:latin typeface="+mn-lt"/>
                <a:ea typeface="+mn-ea"/>
                <a:cs typeface="+mn-cs"/>
              </a:rPr>
              <a:t> (территориальное общественное самоуправление): «Красная горка», «</a:t>
            </a:r>
            <a:r>
              <a:rPr lang="ru-RU" sz="1200" kern="1200" dirty="0" err="1">
                <a:solidFill>
                  <a:schemeClr val="tx1"/>
                </a:solidFill>
                <a:latin typeface="+mn-lt"/>
                <a:ea typeface="+mn-ea"/>
                <a:cs typeface="+mn-cs"/>
              </a:rPr>
              <a:t>Ищеино</a:t>
            </a:r>
            <a:r>
              <a:rPr lang="ru-RU" sz="1200" kern="1200" dirty="0">
                <a:solidFill>
                  <a:schemeClr val="tx1"/>
                </a:solidFill>
                <a:latin typeface="+mn-lt"/>
                <a:ea typeface="+mn-ea"/>
                <a:cs typeface="+mn-cs"/>
              </a:rPr>
              <a:t>», «Первомайский», «Нагорный», «Лесное», «8 Марта», «Октябрьский».</a:t>
            </a:r>
          </a:p>
          <a:p>
            <a:r>
              <a:rPr lang="ru-RU" sz="1200" kern="1200" dirty="0">
                <a:solidFill>
                  <a:schemeClr val="tx1"/>
                </a:solidFill>
                <a:latin typeface="+mn-lt"/>
                <a:ea typeface="+mn-ea"/>
                <a:cs typeface="+mn-cs"/>
              </a:rPr>
              <a:t>Хотелось бы выразить особые слова благодарности и признательности руководителям организаций и представителям общественных организаций за активное участие в жизни города и поселения в целом.</a:t>
            </a:r>
          </a:p>
        </p:txBody>
      </p:sp>
      <p:sp>
        <p:nvSpPr>
          <p:cNvPr id="4" name="Номер слайда 3"/>
          <p:cNvSpPr>
            <a:spLocks noGrp="1"/>
          </p:cNvSpPr>
          <p:nvPr>
            <p:ph type="sldNum" sz="quarter" idx="10"/>
          </p:nvPr>
        </p:nvSpPr>
        <p:spPr/>
        <p:txBody>
          <a:bodyPr/>
          <a:lstStyle/>
          <a:p>
            <a:fld id="{7D6C706A-090D-4FF6-93E4-BC955F9C69FD}" type="slidenum">
              <a:rPr lang="ru-RU" smtClean="0"/>
              <a:pPr/>
              <a:t>38</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D6C706A-090D-4FF6-93E4-BC955F9C69FD}" type="slidenum">
              <a:rPr lang="ru-RU" smtClean="0"/>
              <a:pPr/>
              <a:t>39</a:t>
            </a:fld>
            <a:endParaRPr lang="ru-RU"/>
          </a:p>
        </p:txBody>
      </p:sp>
    </p:spTree>
    <p:extLst>
      <p:ext uri="{BB962C8B-B14F-4D97-AF65-F5344CB8AC3E}">
        <p14:creationId xmlns:p14="http://schemas.microsoft.com/office/powerpoint/2010/main" val="2745961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a:solidFill>
                  <a:schemeClr val="tx1"/>
                </a:solidFill>
                <a:latin typeface="+mn-lt"/>
                <a:ea typeface="+mn-ea"/>
                <a:cs typeface="+mn-cs"/>
              </a:rPr>
              <a:t>ООО «Техоснастка - Наволоки» </a:t>
            </a:r>
            <a:r>
              <a:rPr lang="ru-RU" sz="1200" kern="1200" dirty="0">
                <a:solidFill>
                  <a:schemeClr val="tx1"/>
                </a:solidFill>
                <a:latin typeface="+mn-lt"/>
                <a:ea typeface="+mn-ea"/>
                <a:cs typeface="+mn-cs"/>
              </a:rPr>
              <a:t>зарегистрировано в качестве резидента ТОСЭР «Наволоки» 05.10.2018 г.</a:t>
            </a:r>
          </a:p>
          <a:p>
            <a:r>
              <a:rPr lang="ru-RU" sz="1200" kern="1200" dirty="0">
                <a:solidFill>
                  <a:schemeClr val="tx1"/>
                </a:solidFill>
                <a:latin typeface="+mn-lt"/>
                <a:ea typeface="+mn-ea"/>
                <a:cs typeface="+mn-cs"/>
              </a:rPr>
              <a:t>На 01.01.2022г. объем инвестиций составил 171 млн. рублей, создано 18 рабочих мест.</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4</a:t>
            </a:fld>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a:solidFill>
                  <a:schemeClr val="tx1"/>
                </a:solidFill>
                <a:latin typeface="+mn-lt"/>
                <a:ea typeface="+mn-ea"/>
                <a:cs typeface="+mn-cs"/>
              </a:rPr>
              <a:t>ООО «Завод Акустических решений «Стандартпласт» </a:t>
            </a:r>
            <a:r>
              <a:rPr lang="ru-RU" sz="1200" kern="1200" dirty="0">
                <a:solidFill>
                  <a:schemeClr val="tx1"/>
                </a:solidFill>
                <a:latin typeface="+mn-lt"/>
                <a:ea typeface="+mn-ea"/>
                <a:cs typeface="+mn-cs"/>
              </a:rPr>
              <a:t>зарегистрировано в качестве резидента ТОСЭР «Наволоки» 19.12.2018г. </a:t>
            </a:r>
          </a:p>
          <a:p>
            <a:r>
              <a:rPr lang="ru-RU" sz="1200" kern="1200" dirty="0">
                <a:solidFill>
                  <a:schemeClr val="tx1"/>
                </a:solidFill>
                <a:latin typeface="+mn-lt"/>
                <a:ea typeface="+mn-ea"/>
                <a:cs typeface="+mn-cs"/>
              </a:rPr>
              <a:t>На 01.01.2022 г. объем инвестиций составил 47 млн. рублей, создано 127 рабочих мест.</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5</a:t>
            </a:fld>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a:solidFill>
                  <a:schemeClr val="tx1"/>
                </a:solidFill>
                <a:latin typeface="+mn-lt"/>
                <a:ea typeface="+mn-ea"/>
                <a:cs typeface="+mn-cs"/>
              </a:rPr>
              <a:t>ООО «Центр развития моногорода» </a:t>
            </a:r>
            <a:r>
              <a:rPr lang="ru-RU" sz="1200" kern="1200" dirty="0">
                <a:solidFill>
                  <a:schemeClr val="tx1"/>
                </a:solidFill>
                <a:latin typeface="+mn-lt"/>
                <a:ea typeface="+mn-ea"/>
                <a:cs typeface="+mn-cs"/>
              </a:rPr>
              <a:t>зарегистрировано в качестве резидента ТОСЭР «Наволоки» 30.03.2020г. </a:t>
            </a:r>
          </a:p>
          <a:p>
            <a:r>
              <a:rPr lang="ru-RU" sz="1200" kern="1200" dirty="0">
                <a:solidFill>
                  <a:schemeClr val="tx1"/>
                </a:solidFill>
                <a:latin typeface="+mn-lt"/>
                <a:ea typeface="+mn-ea"/>
                <a:cs typeface="+mn-cs"/>
              </a:rPr>
              <a:t>По состоянию на 01.01.2022 объем инвестиций составил 185 млн рублей, создано 147 рабочих мест.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6</a:t>
            </a:fld>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a:solidFill>
                  <a:schemeClr val="tx1"/>
                </a:solidFill>
                <a:latin typeface="+mn-lt"/>
                <a:ea typeface="+mn-ea"/>
                <a:cs typeface="+mn-cs"/>
              </a:rPr>
              <a:t>ООО «</a:t>
            </a:r>
            <a:r>
              <a:rPr lang="ru-RU" sz="1200" b="1" kern="1200" dirty="0" err="1">
                <a:solidFill>
                  <a:schemeClr val="tx1"/>
                </a:solidFill>
                <a:latin typeface="+mn-lt"/>
                <a:ea typeface="+mn-ea"/>
                <a:cs typeface="+mn-cs"/>
              </a:rPr>
              <a:t>Асмед</a:t>
            </a:r>
            <a:r>
              <a:rPr lang="ru-RU" sz="1200" b="1" kern="1200" dirty="0">
                <a:solidFill>
                  <a:schemeClr val="tx1"/>
                </a:solidFill>
                <a:latin typeface="+mn-lt"/>
                <a:ea typeface="+mn-ea"/>
                <a:cs typeface="+mn-cs"/>
              </a:rPr>
              <a:t>» </a:t>
            </a:r>
            <a:r>
              <a:rPr lang="ru-RU" sz="1200" kern="1200" dirty="0">
                <a:solidFill>
                  <a:schemeClr val="tx1"/>
                </a:solidFill>
                <a:latin typeface="+mn-lt"/>
                <a:ea typeface="+mn-ea"/>
                <a:cs typeface="+mn-cs"/>
              </a:rPr>
              <a:t>зарегистрировано в качестве резидента ТОСЭР «Наволоки» 19.11.2020г. </a:t>
            </a:r>
          </a:p>
          <a:p>
            <a:r>
              <a:rPr lang="ru-RU" sz="1200" kern="1200" dirty="0">
                <a:solidFill>
                  <a:schemeClr val="tx1"/>
                </a:solidFill>
                <a:latin typeface="+mn-lt"/>
                <a:ea typeface="+mn-ea"/>
                <a:cs typeface="+mn-cs"/>
              </a:rPr>
              <a:t>По состоянию на 01.01.2022 объем инвестиций составил </a:t>
            </a:r>
            <a:r>
              <a:rPr lang="ru-RU" sz="1200" kern="1200" baseline="0" dirty="0">
                <a:solidFill>
                  <a:schemeClr val="tx1"/>
                </a:solidFill>
                <a:latin typeface="+mn-lt"/>
                <a:ea typeface="+mn-ea"/>
                <a:cs typeface="+mn-cs"/>
              </a:rPr>
              <a:t>4 млн. рублей</a:t>
            </a:r>
            <a:r>
              <a:rPr lang="ru-RU" sz="1200" kern="1200" dirty="0">
                <a:solidFill>
                  <a:schemeClr val="tx1"/>
                </a:solidFill>
                <a:latin typeface="+mn-lt"/>
                <a:ea typeface="+mn-ea"/>
                <a:cs typeface="+mn-cs"/>
              </a:rPr>
              <a:t>, создано 22 рабочих места.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7</a:t>
            </a:fld>
            <a:endParaRPr lang="ru-RU" dirty="0"/>
          </a:p>
        </p:txBody>
      </p:sp>
    </p:spTree>
    <p:extLst>
      <p:ext uri="{BB962C8B-B14F-4D97-AF65-F5344CB8AC3E}">
        <p14:creationId xmlns:p14="http://schemas.microsoft.com/office/powerpoint/2010/main" val="212591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a:solidFill>
                  <a:schemeClr val="tx1"/>
                </a:solidFill>
                <a:latin typeface="+mn-lt"/>
                <a:ea typeface="+mn-ea"/>
                <a:cs typeface="+mn-cs"/>
              </a:rPr>
              <a:t>ООО «</a:t>
            </a:r>
            <a:r>
              <a:rPr lang="ru-RU" sz="1200" b="1" kern="1200" dirty="0" err="1">
                <a:solidFill>
                  <a:schemeClr val="tx1"/>
                </a:solidFill>
                <a:latin typeface="+mn-lt"/>
                <a:ea typeface="+mn-ea"/>
                <a:cs typeface="+mn-cs"/>
              </a:rPr>
              <a:t>Фасонмедиках</a:t>
            </a:r>
            <a:r>
              <a:rPr lang="ru-RU" sz="1200" b="1" kern="1200" dirty="0">
                <a:solidFill>
                  <a:schemeClr val="tx1"/>
                </a:solidFill>
                <a:latin typeface="+mn-lt"/>
                <a:ea typeface="+mn-ea"/>
                <a:cs typeface="+mn-cs"/>
              </a:rPr>
              <a:t>» </a:t>
            </a:r>
            <a:r>
              <a:rPr lang="ru-RU" sz="1200" kern="1200" dirty="0">
                <a:solidFill>
                  <a:schemeClr val="tx1"/>
                </a:solidFill>
                <a:latin typeface="+mn-lt"/>
                <a:ea typeface="+mn-ea"/>
                <a:cs typeface="+mn-cs"/>
              </a:rPr>
              <a:t>зарегистрировано в качестве резидента ТОСЭР «Наволоки» 31.12.2020г. </a:t>
            </a:r>
          </a:p>
          <a:p>
            <a:r>
              <a:rPr lang="ru-RU" sz="1200" kern="1200" dirty="0">
                <a:solidFill>
                  <a:schemeClr val="tx1"/>
                </a:solidFill>
                <a:latin typeface="+mn-lt"/>
                <a:ea typeface="+mn-ea"/>
                <a:cs typeface="+mn-cs"/>
              </a:rPr>
              <a:t>По состоянию на 01.01.2022 объем инвестиций составил 1</a:t>
            </a:r>
            <a:r>
              <a:rPr lang="ru-RU" sz="1200" kern="1200" baseline="0" dirty="0">
                <a:solidFill>
                  <a:schemeClr val="tx1"/>
                </a:solidFill>
                <a:latin typeface="+mn-lt"/>
                <a:ea typeface="+mn-ea"/>
                <a:cs typeface="+mn-cs"/>
              </a:rPr>
              <a:t> </a:t>
            </a:r>
            <a:r>
              <a:rPr lang="ru-RU" sz="1200" kern="1200" dirty="0">
                <a:solidFill>
                  <a:schemeClr val="tx1"/>
                </a:solidFill>
                <a:latin typeface="+mn-lt"/>
                <a:ea typeface="+mn-ea"/>
                <a:cs typeface="+mn-cs"/>
              </a:rPr>
              <a:t>млн рублей, создано 9 рабочих мест.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8</a:t>
            </a:fld>
            <a:endParaRPr lang="ru-RU" dirty="0"/>
          </a:p>
        </p:txBody>
      </p:sp>
    </p:spTree>
    <p:extLst>
      <p:ext uri="{BB962C8B-B14F-4D97-AF65-F5344CB8AC3E}">
        <p14:creationId xmlns:p14="http://schemas.microsoft.com/office/powerpoint/2010/main" val="2461080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effectLst>
                  <a:outerShdw blurRad="38100" dist="38100" dir="2700000" algn="tl">
                    <a:srgbClr val="000000">
                      <a:alpha val="43137"/>
                    </a:srgbClr>
                  </a:outerShdw>
                </a:effectLst>
              </a:rPr>
              <a:t>В</a:t>
            </a:r>
            <a:r>
              <a:rPr lang="ru-RU" sz="1200" baseline="0" dirty="0">
                <a:effectLst>
                  <a:outerShdw blurRad="38100" dist="38100" dir="2700000" algn="tl">
                    <a:srgbClr val="000000">
                      <a:alpha val="43137"/>
                    </a:srgbClr>
                  </a:outerShdw>
                </a:effectLst>
              </a:rPr>
              <a:t> 2020 - 2021 годах в реестр </a:t>
            </a:r>
            <a:r>
              <a:rPr lang="ru-RU" sz="1200" kern="1200" dirty="0">
                <a:solidFill>
                  <a:schemeClr val="tx1"/>
                </a:solidFill>
                <a:latin typeface="+mn-lt"/>
                <a:ea typeface="+mn-ea"/>
                <a:cs typeface="+mn-cs"/>
              </a:rPr>
              <a:t>резидентов территорий опережающего социально-экономического развития, осуществляющих деятельность на территории Наволокского городского поселения включено ещё 9 предприятий:</a:t>
            </a:r>
          </a:p>
          <a:p>
            <a:pPr marL="0" indent="0">
              <a:buNone/>
            </a:pPr>
            <a:r>
              <a:rPr lang="ru-RU" sz="1200" kern="1200" dirty="0">
                <a:solidFill>
                  <a:schemeClr val="tx1"/>
                </a:solidFill>
                <a:latin typeface="+mn-lt"/>
                <a:ea typeface="+mn-ea"/>
                <a:cs typeface="+mn-cs"/>
              </a:rPr>
              <a:t>ООО Волжский метизный завод «БолТ-34» </a:t>
            </a:r>
          </a:p>
          <a:p>
            <a:pPr marL="0" indent="0">
              <a:buNone/>
            </a:pPr>
            <a:r>
              <a:rPr lang="ru-RU" sz="1200" kern="1200" dirty="0">
                <a:solidFill>
                  <a:schemeClr val="tx1"/>
                </a:solidFill>
                <a:latin typeface="+mn-lt"/>
                <a:ea typeface="+mn-ea"/>
                <a:cs typeface="+mn-cs"/>
              </a:rPr>
              <a:t>ООО «КОТТОН ПРОМ» </a:t>
            </a:r>
          </a:p>
          <a:p>
            <a:pPr marL="0" indent="0">
              <a:buNone/>
            </a:pPr>
            <a:r>
              <a:rPr lang="ru-RU" sz="1200" kern="1200" dirty="0">
                <a:solidFill>
                  <a:schemeClr val="tx1"/>
                </a:solidFill>
                <a:latin typeface="+mn-lt"/>
                <a:ea typeface="+mn-ea"/>
                <a:cs typeface="+mn-cs"/>
              </a:rPr>
              <a:t>ООО «</a:t>
            </a:r>
            <a:r>
              <a:rPr lang="ru-RU" sz="1200" kern="1200" dirty="0" err="1">
                <a:solidFill>
                  <a:schemeClr val="tx1"/>
                </a:solidFill>
                <a:latin typeface="+mn-lt"/>
                <a:ea typeface="+mn-ea"/>
                <a:cs typeface="+mn-cs"/>
              </a:rPr>
              <a:t>Фасонмедикал</a:t>
            </a:r>
            <a:r>
              <a:rPr lang="ru-RU" sz="1200" kern="1200" dirty="0">
                <a:solidFill>
                  <a:schemeClr val="tx1"/>
                </a:solidFill>
                <a:latin typeface="+mn-lt"/>
                <a:ea typeface="+mn-ea"/>
                <a:cs typeface="+mn-cs"/>
              </a:rPr>
              <a:t>» </a:t>
            </a:r>
          </a:p>
          <a:p>
            <a:r>
              <a:rPr lang="ru-RU" sz="1200" kern="1200" dirty="0">
                <a:solidFill>
                  <a:schemeClr val="tx1"/>
                </a:solidFill>
                <a:latin typeface="+mn-lt"/>
                <a:ea typeface="+mn-ea"/>
                <a:cs typeface="+mn-cs"/>
              </a:rPr>
              <a:t>ООО «</a:t>
            </a:r>
            <a:r>
              <a:rPr lang="ru-RU" sz="1200" kern="1200" dirty="0" err="1">
                <a:solidFill>
                  <a:schemeClr val="tx1"/>
                </a:solidFill>
                <a:latin typeface="+mn-lt"/>
                <a:ea typeface="+mn-ea"/>
                <a:cs typeface="+mn-cs"/>
              </a:rPr>
              <a:t>Блэкрам</a:t>
            </a:r>
            <a:r>
              <a:rPr lang="ru-RU" sz="1200" kern="1200" dirty="0">
                <a:solidFill>
                  <a:schemeClr val="tx1"/>
                </a:solidFill>
                <a:latin typeface="+mn-lt"/>
                <a:ea typeface="+mn-ea"/>
                <a:cs typeface="+mn-cs"/>
              </a:rPr>
              <a:t>-Наволоки»</a:t>
            </a: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ООО «Фабрика Энергия» </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9</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41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pPr/>
              <a:t>3/17/2022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291981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pPr/>
              <a:t>3/17/2022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818119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pPr/>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96291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8DCCD61-643D-44A5-A450-3A42A50CBC1E}" type="datetimeFigureOut">
              <a:rPr lang="en-US" smtClean="0"/>
              <a:pPr/>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29688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8DCCD61-643D-44A5-A450-3A42A50CBC1E}" type="datetimeFigureOut">
              <a:rPr lang="en-US" smtClean="0"/>
              <a:pPr/>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2987035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pPr/>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79237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pPr/>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3962857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accent5">
                    <a:lumMod val="50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3" name="Content Placeholder 2"/>
          <p:cNvSpPr>
            <a:spLocks noGrp="1"/>
          </p:cNvSpPr>
          <p:nvPr>
            <p:ph idx="1"/>
          </p:nvPr>
        </p:nvSpPr>
        <p:spPr>
          <a:xfrm>
            <a:off x="457200" y="1484784"/>
            <a:ext cx="8229600" cy="460648"/>
          </a:xfrm>
          <a:prstGeom prst="rect">
            <a:avLst/>
          </a:prstGeom>
        </p:spPr>
        <p:txBody>
          <a:bodyPr anchor="ctr"/>
          <a:lstStyle>
            <a:lvl1pPr marL="0" indent="0">
              <a:buNone/>
              <a:defRPr sz="2000">
                <a:solidFill>
                  <a:schemeClr val="accent5">
                    <a:lumMod val="50000"/>
                  </a:schemeClr>
                </a:solidFill>
                <a:latin typeface="Arial" pitchFamily="34" charset="0"/>
                <a:cs typeface="Arial" pitchFamily="34" charset="0"/>
              </a:defRPr>
            </a:lvl1pPr>
          </a:lstStyle>
          <a:p>
            <a:pPr lvl="0"/>
            <a:r>
              <a:rPr lang="ru-RU" altLang="ko-KR"/>
              <a:t>Образец текста</a:t>
            </a:r>
          </a:p>
        </p:txBody>
      </p:sp>
      <p:sp>
        <p:nvSpPr>
          <p:cNvPr id="4" name="Content Placeholder 2"/>
          <p:cNvSpPr>
            <a:spLocks noGrp="1"/>
          </p:cNvSpPr>
          <p:nvPr>
            <p:ph idx="10"/>
          </p:nvPr>
        </p:nvSpPr>
        <p:spPr>
          <a:xfrm>
            <a:off x="467544" y="2161455"/>
            <a:ext cx="8229600" cy="3600400"/>
          </a:xfrm>
          <a:prstGeom prst="rect">
            <a:avLst/>
          </a:prstGeom>
        </p:spPr>
        <p:txBody>
          <a:bodyPr lIns="396000" anchor="t"/>
          <a:lstStyle>
            <a:lvl1pPr marL="0" indent="0">
              <a:buNone/>
              <a:defRPr sz="1400">
                <a:solidFill>
                  <a:schemeClr val="accent5">
                    <a:lumMod val="50000"/>
                  </a:schemeClr>
                </a:solidFill>
                <a:latin typeface="Arial" pitchFamily="34" charset="0"/>
                <a:cs typeface="Arial" pitchFamily="34" charset="0"/>
              </a:defRPr>
            </a:lvl1pPr>
          </a:lstStyle>
          <a:p>
            <a:pPr lvl="0"/>
            <a:r>
              <a:rPr lang="ru-RU" altLang="ko-KR"/>
              <a:t>Образец текста</a:t>
            </a:r>
          </a:p>
        </p:txBody>
      </p:sp>
    </p:spTree>
    <p:extLst>
      <p:ext uri="{BB962C8B-B14F-4D97-AF65-F5344CB8AC3E}">
        <p14:creationId xmlns:p14="http://schemas.microsoft.com/office/powerpoint/2010/main" val="3694015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8" name="Нижний колонтитул 7"/>
          <p:cNvSpPr>
            <a:spLocks noGrp="1"/>
          </p:cNvSpPr>
          <p:nvPr>
            <p:ph type="ftr" sz="quarter" idx="11"/>
          </p:nvPr>
        </p:nvSpPr>
        <p:spPr/>
        <p:txBody>
          <a:bodyPr/>
          <a:lstStyle/>
          <a:p>
            <a:pPr>
              <a:defRPr/>
            </a:pPr>
            <a:endParaRPr lang="fr-FR"/>
          </a:p>
        </p:txBody>
      </p:sp>
      <p:sp>
        <p:nvSpPr>
          <p:cNvPr id="9" name="Номер слайда 8"/>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4" name="Нижний колонтитул 3"/>
          <p:cNvSpPr>
            <a:spLocks noGrp="1"/>
          </p:cNvSpPr>
          <p:nvPr>
            <p:ph type="ftr" sz="quarter" idx="11"/>
          </p:nvPr>
        </p:nvSpPr>
        <p:spPr/>
        <p:txBody>
          <a:bodyPr/>
          <a:lstStyle/>
          <a:p>
            <a:pPr>
              <a:defRPr/>
            </a:pPr>
            <a:endParaRPr lang="fr-FR"/>
          </a:p>
        </p:txBody>
      </p:sp>
      <p:sp>
        <p:nvSpPr>
          <p:cNvPr id="5" name="Номер слайда 4"/>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3" name="Нижний колонтитул 2"/>
          <p:cNvSpPr>
            <a:spLocks noGrp="1"/>
          </p:cNvSpPr>
          <p:nvPr>
            <p:ph type="ftr" sz="quarter" idx="11"/>
          </p:nvPr>
        </p:nvSpPr>
        <p:spPr/>
        <p:txBody>
          <a:bodyPr/>
          <a:lstStyle/>
          <a:p>
            <a:pPr>
              <a:defRPr/>
            </a:pPr>
            <a:endParaRPr lang="fr-FR"/>
          </a:p>
        </p:txBody>
      </p:sp>
      <p:sp>
        <p:nvSpPr>
          <p:cNvPr id="4" name="Номер слайда 3"/>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6C316A5-21F1-458B-B6F2-7D01BD78A7F6}" type="datetimeFigureOut">
              <a:rPr lang="ru-RU" smtClean="0"/>
              <a:pPr/>
              <a:t>17.03.2022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C316A5-21F1-458B-B6F2-7D01BD78A7F6}" type="datetimeFigureOut">
              <a:rPr lang="ru-RU" smtClean="0"/>
              <a:pPr/>
              <a:t>17.03.2022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accent5">
                    <a:lumMod val="50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accent5">
                    <a:lumMod val="50000"/>
                  </a:schemeClr>
                </a:solidFill>
                <a:latin typeface="Arial" pitchFamily="34" charset="0"/>
                <a:cs typeface="Arial" pitchFamily="34" charset="0"/>
              </a:defRPr>
            </a:lvl1pPr>
          </a:lstStyle>
          <a:p>
            <a:pPr lvl="0"/>
            <a:r>
              <a:rPr lang="ru-RU" altLang="ko-KR"/>
              <a:t>Образец текста</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accent5">
                    <a:lumMod val="50000"/>
                  </a:schemeClr>
                </a:solidFill>
              </a:defRPr>
            </a:lvl1pPr>
          </a:lstStyle>
          <a:p>
            <a:pPr lvl="0"/>
            <a:r>
              <a:rPr lang="ru-RU" altLang="ko-KR"/>
              <a:t>Образец текста</a:t>
            </a:r>
          </a:p>
        </p:txBody>
      </p:sp>
    </p:spTree>
    <p:extLst>
      <p:ext uri="{BB962C8B-B14F-4D97-AF65-F5344CB8AC3E}">
        <p14:creationId xmlns:p14="http://schemas.microsoft.com/office/powerpoint/2010/main" val="2326818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6C316A5-21F1-458B-B6F2-7D01BD78A7F6}" type="datetimeFigureOut">
              <a:rPr lang="ru-RU" smtClean="0"/>
              <a:pPr/>
              <a:t>17.03.2022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6C316A5-21F1-458B-B6F2-7D01BD78A7F6}" type="datetimeFigureOut">
              <a:rPr lang="ru-RU" smtClean="0"/>
              <a:pPr/>
              <a:t>17.03.2022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6C316A5-21F1-458B-B6F2-7D01BD78A7F6}" type="datetimeFigureOut">
              <a:rPr lang="ru-RU" smtClean="0"/>
              <a:pPr/>
              <a:t>17.03.2022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6C316A5-21F1-458B-B6F2-7D01BD78A7F6}" type="datetimeFigureOut">
              <a:rPr lang="ru-RU" smtClean="0"/>
              <a:pPr/>
              <a:t>17.03.2022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6C316A5-21F1-458B-B6F2-7D01BD78A7F6}" type="datetimeFigureOut">
              <a:rPr lang="ru-RU" smtClean="0"/>
              <a:pPr/>
              <a:t>17.03.2022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6C316A5-21F1-458B-B6F2-7D01BD78A7F6}" type="datetimeFigureOut">
              <a:rPr lang="ru-RU" smtClean="0"/>
              <a:pPr/>
              <a:t>17.03.2022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6C316A5-21F1-458B-B6F2-7D01BD78A7F6}" type="datetimeFigureOut">
              <a:rPr lang="ru-RU" smtClean="0"/>
              <a:pPr/>
              <a:t>17.03.2022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C316A5-21F1-458B-B6F2-7D01BD78A7F6}" type="datetimeFigureOut">
              <a:rPr lang="ru-RU" smtClean="0"/>
              <a:pPr/>
              <a:t>17.03.2022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C316A5-21F1-458B-B6F2-7D01BD78A7F6}" type="datetimeFigureOut">
              <a:rPr lang="ru-RU" smtClean="0"/>
              <a:pPr/>
              <a:t>17.03.2022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26087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Титульный слайд">
    <p:spTree>
      <p:nvGrpSpPr>
        <p:cNvPr id="1" name=""/>
        <p:cNvGrpSpPr/>
        <p:nvPr/>
      </p:nvGrpSpPr>
      <p:grpSpPr>
        <a:xfrm>
          <a:off x="0" y="0"/>
          <a:ext cx="0" cy="0"/>
          <a:chOff x="0" y="0"/>
          <a:chExt cx="0" cy="0"/>
        </a:xfrm>
      </p:grpSpPr>
      <p:sp>
        <p:nvSpPr>
          <p:cNvPr id="29" name="Заголовок 28"/>
          <p:cNvSpPr>
            <a:spLocks noGrp="1"/>
          </p:cNvSpPr>
          <p:nvPr>
            <p:ph type="ctrTitle"/>
          </p:nvPr>
        </p:nvSpPr>
        <p:spPr>
          <a:xfrm>
            <a:off x="381000" y="4853411"/>
            <a:ext cx="8458200" cy="1222375"/>
          </a:xfrm>
          <a:prstGeom prst="rect">
            <a:avLst/>
          </a:prstGeom>
        </p:spPr>
        <p:txBody>
          <a:bodyPr anchor="t"/>
          <a:lstStyle/>
          <a:p>
            <a:r>
              <a:rPr kumimoji="0" lang="ru-RU"/>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a:prstGeom prst="rect">
            <a:avLst/>
          </a:prstGeo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16" name="Дата 15"/>
          <p:cNvSpPr>
            <a:spLocks noGrp="1"/>
          </p:cNvSpPr>
          <p:nvPr>
            <p:ph type="dt" sz="half" idx="10"/>
          </p:nvPr>
        </p:nvSpPr>
        <p:spPr>
          <a:xfrm>
            <a:off x="6477000" y="76200"/>
            <a:ext cx="2514600" cy="288925"/>
          </a:xfrm>
          <a:prstGeom prst="rect">
            <a:avLst/>
          </a:prstGeom>
        </p:spPr>
        <p:txBody>
          <a:bodyPr/>
          <a:lstStyle/>
          <a:p>
            <a:fld id="{E24BCE69-5C8C-4079-81F1-DDD511306B2B}" type="datetimeFigureOut">
              <a:rPr lang="ru-RU" smtClean="0"/>
              <a:pPr/>
              <a:t>17.03.2022</a:t>
            </a:fld>
            <a:endParaRPr lang="ru-RU"/>
          </a:p>
        </p:txBody>
      </p:sp>
      <p:sp>
        <p:nvSpPr>
          <p:cNvPr id="2" name="Нижний колонтитул 1"/>
          <p:cNvSpPr>
            <a:spLocks noGrp="1"/>
          </p:cNvSpPr>
          <p:nvPr>
            <p:ph type="ftr" sz="quarter" idx="11"/>
          </p:nvPr>
        </p:nvSpPr>
        <p:spPr>
          <a:xfrm>
            <a:off x="3124200" y="76200"/>
            <a:ext cx="3352800" cy="288925"/>
          </a:xfrm>
          <a:prstGeom prst="rect">
            <a:avLst/>
          </a:prstGeom>
        </p:spPr>
        <p:txBody>
          <a:bodyPr/>
          <a:lstStyle/>
          <a:p>
            <a:endParaRPr lang="ru-RU"/>
          </a:p>
        </p:txBody>
      </p:sp>
      <p:sp>
        <p:nvSpPr>
          <p:cNvPr id="15" name="Номер слайда 14"/>
          <p:cNvSpPr>
            <a:spLocks noGrp="1"/>
          </p:cNvSpPr>
          <p:nvPr>
            <p:ph type="sldNum" sz="quarter" idx="12"/>
          </p:nvPr>
        </p:nvSpPr>
        <p:spPr>
          <a:xfrm>
            <a:off x="8229600" y="6473952"/>
            <a:ext cx="758952" cy="246888"/>
          </a:xfrm>
          <a:prstGeom prst="rect">
            <a:avLst/>
          </a:prstGeom>
        </p:spPr>
        <p:txBody>
          <a:bodyPr/>
          <a:lstStyle/>
          <a:p>
            <a:fld id="{80D0DBA6-B8D7-4580-9398-3C1CF9E20F84}"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3844265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21595502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71487" y="1825625"/>
            <a:ext cx="290036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3486150" y="1825625"/>
            <a:ext cx="290036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2349083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8" name="Нижний колонтитул 7"/>
          <p:cNvSpPr>
            <a:spLocks noGrp="1"/>
          </p:cNvSpPr>
          <p:nvPr>
            <p:ph type="ftr" sz="quarter" idx="11"/>
          </p:nvPr>
        </p:nvSpPr>
        <p:spPr/>
        <p:txBody>
          <a:bodyPr/>
          <a:lstStyle/>
          <a:p>
            <a:pPr>
              <a:defRPr/>
            </a:pPr>
            <a:endParaRPr lang="fr-FR"/>
          </a:p>
        </p:txBody>
      </p:sp>
      <p:sp>
        <p:nvSpPr>
          <p:cNvPr id="9" name="Номер слайда 8"/>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2286000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4" name="Нижний колонтитул 3"/>
          <p:cNvSpPr>
            <a:spLocks noGrp="1"/>
          </p:cNvSpPr>
          <p:nvPr>
            <p:ph type="ftr" sz="quarter" idx="11"/>
          </p:nvPr>
        </p:nvSpPr>
        <p:spPr/>
        <p:txBody>
          <a:bodyPr/>
          <a:lstStyle/>
          <a:p>
            <a:pPr>
              <a:defRPr/>
            </a:pPr>
            <a:endParaRPr lang="fr-FR"/>
          </a:p>
        </p:txBody>
      </p:sp>
      <p:sp>
        <p:nvSpPr>
          <p:cNvPr id="5" name="Номер слайда 4"/>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1304350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3" name="Нижний колонтитул 2"/>
          <p:cNvSpPr>
            <a:spLocks noGrp="1"/>
          </p:cNvSpPr>
          <p:nvPr>
            <p:ph type="ftr" sz="quarter" idx="11"/>
          </p:nvPr>
        </p:nvSpPr>
        <p:spPr/>
        <p:txBody>
          <a:bodyPr/>
          <a:lstStyle/>
          <a:p>
            <a:pPr>
              <a:defRPr/>
            </a:pPr>
            <a:endParaRPr lang="fr-FR"/>
          </a:p>
        </p:txBody>
      </p:sp>
      <p:sp>
        <p:nvSpPr>
          <p:cNvPr id="4" name="Номер слайда 3"/>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2374920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2691012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9341405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358004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17/03/2022</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1227074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304800" y="457200"/>
            <a:ext cx="8686800" cy="838200"/>
          </a:xfrm>
          <a:prstGeom prst="rect">
            <a:avLst/>
          </a:prstGeom>
        </p:spPr>
        <p:txBody>
          <a:bodyPr/>
          <a:lstStyle/>
          <a:p>
            <a:r>
              <a:rPr kumimoji="0" lang="ru-RU"/>
              <a:t>Образец заголовка</a:t>
            </a:r>
            <a:endParaRPr kumimoji="0" lang="en-US"/>
          </a:p>
        </p:txBody>
      </p:sp>
      <p:sp>
        <p:nvSpPr>
          <p:cNvPr id="27" name="Содержимое 26"/>
          <p:cNvSpPr>
            <a:spLocks noGrp="1"/>
          </p:cNvSpPr>
          <p:nvPr>
            <p:ph idx="1"/>
          </p:nvPr>
        </p:nvSpPr>
        <p:spPr>
          <a:xfrm>
            <a:off x="304800" y="1554162"/>
            <a:ext cx="8686800" cy="4525963"/>
          </a:xfrm>
          <a:prstGeom prst="rect">
            <a:avLst/>
          </a:prstGeo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a:xfrm>
            <a:off x="6477000" y="76200"/>
            <a:ext cx="2514600" cy="288925"/>
          </a:xfrm>
          <a:prstGeom prst="rect">
            <a:avLst/>
          </a:prstGeom>
        </p:spPr>
        <p:txBody>
          <a:bodyPr/>
          <a:lstStyle/>
          <a:p>
            <a:fld id="{E24BCE69-5C8C-4079-81F1-DDD511306B2B}" type="datetimeFigureOut">
              <a:rPr lang="ru-RU" smtClean="0"/>
              <a:pPr/>
              <a:t>17.03.2022</a:t>
            </a:fld>
            <a:endParaRPr lang="ru-RU"/>
          </a:p>
        </p:txBody>
      </p:sp>
      <p:sp>
        <p:nvSpPr>
          <p:cNvPr id="19" name="Нижний колонтитул 18"/>
          <p:cNvSpPr>
            <a:spLocks noGrp="1"/>
          </p:cNvSpPr>
          <p:nvPr>
            <p:ph type="ftr" sz="quarter" idx="11"/>
          </p:nvPr>
        </p:nvSpPr>
        <p:spPr>
          <a:xfrm>
            <a:off x="3581400" y="76200"/>
            <a:ext cx="2895600" cy="288925"/>
          </a:xfrm>
          <a:prstGeom prst="rect">
            <a:avLst/>
          </a:prstGeom>
        </p:spPr>
        <p:txBody>
          <a:bodyPr/>
          <a:lstStyle/>
          <a:p>
            <a:endParaRPr lang="ru-RU"/>
          </a:p>
        </p:txBody>
      </p:sp>
      <p:sp>
        <p:nvSpPr>
          <p:cNvPr id="16" name="Номер слайда 15"/>
          <p:cNvSpPr>
            <a:spLocks noGrp="1"/>
          </p:cNvSpPr>
          <p:nvPr>
            <p:ph type="sldNum" sz="quarter" idx="12"/>
          </p:nvPr>
        </p:nvSpPr>
        <p:spPr>
          <a:xfrm>
            <a:off x="8229600" y="6473952"/>
            <a:ext cx="758952" cy="246888"/>
          </a:xfrm>
          <a:prstGeom prst="rect">
            <a:avLst/>
          </a:prstGeom>
        </p:spPr>
        <p:txBody>
          <a:bodyPr/>
          <a:lstStyle/>
          <a:p>
            <a:fld id="{80D0DBA6-B8D7-4580-9398-3C1CF9E20F84}"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ru-RU"/>
              <a:t>Образец заголовка</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pPr/>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65608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pPr/>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924286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8DCCD61-643D-44A5-A450-3A42A50CBC1E}" type="datetimeFigureOut">
              <a:rPr lang="en-US" smtClean="0"/>
              <a:pPr/>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327793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pPr/>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778790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6.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pPr/>
              <a:t>3/17/2022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pPr/>
              <a:t>‹#›</a:t>
            </a:fld>
            <a:endParaRPr lang="en-US"/>
          </a:p>
        </p:txBody>
      </p:sp>
    </p:spTree>
    <p:extLst>
      <p:ext uri="{BB962C8B-B14F-4D97-AF65-F5344CB8AC3E}">
        <p14:creationId xmlns:p14="http://schemas.microsoft.com/office/powerpoint/2010/main" val="328635735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694D4-BA80-4740-BB12-92DF5AFA6863}" type="datetimeFigureOut">
              <a:rPr lang="ru-RU" smtClean="0"/>
              <a:pPr/>
              <a:t>17.03.2022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15F99-6EB7-48CE-963F-FAA5C0BD47AF}" type="slidenum">
              <a:rPr lang="ru-RU" smtClean="0"/>
              <a:pPr/>
              <a:t>‹#›</a:t>
            </a:fld>
            <a:endParaRPr lang="ru-RU"/>
          </a:p>
        </p:txBody>
      </p:sp>
      <p:pic>
        <p:nvPicPr>
          <p:cNvPr id="12" name="Рисунок 11" descr="245.jpg"/>
          <p:cNvPicPr>
            <a:picLocks noChangeAspect="1"/>
          </p:cNvPicPr>
          <p:nvPr/>
        </p:nvPicPr>
        <p:blipFill>
          <a:blip r:embed="rId13"/>
          <a:stretch>
            <a:fillRect/>
          </a:stretch>
        </p:blipFill>
        <p:spPr>
          <a:xfrm>
            <a:off x="0" y="0"/>
            <a:ext cx="9144000" cy="6875275"/>
          </a:xfrm>
          <a:prstGeom prst="rect">
            <a:avLst/>
          </a:prstGeom>
        </p:spPr>
      </p:pic>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C316A5-21F1-458B-B6F2-7D01BD78A7F6}" type="datetimeFigureOut">
              <a:rPr lang="ru-RU" smtClean="0"/>
              <a:pPr/>
              <a:t>17.03.2022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28A62-B8EA-4553-9655-8BFC318BDB96}" type="slidenum">
              <a:rPr lang="ru-RU" smtClean="0"/>
              <a:pPr/>
              <a:t>‹#›</a:t>
            </a:fld>
            <a:endParaRPr lang="ru-RU"/>
          </a:p>
        </p:txBody>
      </p:sp>
      <p:pic>
        <p:nvPicPr>
          <p:cNvPr id="12" name="Рисунок 11" descr="6.jpg"/>
          <p:cNvPicPr>
            <a:picLocks noChangeAspect="1"/>
          </p:cNvPicPr>
          <p:nvPr/>
        </p:nvPicPr>
        <p:blipFill>
          <a:blip r:embed="rId13"/>
          <a:stretch>
            <a:fillRect/>
          </a:stretch>
        </p:blipFill>
        <p:spPr>
          <a:xfrm>
            <a:off x="0" y="0"/>
            <a:ext cx="9144000" cy="6875275"/>
          </a:xfrm>
          <a:prstGeom prst="rect">
            <a:avLst/>
          </a:prstGeom>
        </p:spPr>
      </p:pic>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pPr/>
              <a:t>17.03.2022</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pPr/>
              <a:t>‹#›</a:t>
            </a:fld>
            <a:endParaRPr lang="ru-RU"/>
          </a:p>
        </p:txBody>
      </p:sp>
      <p:pic>
        <p:nvPicPr>
          <p:cNvPr id="11" name="Рисунок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718058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jpe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34.png"/><Relationship Id="rId7" Type="http://schemas.openxmlformats.org/officeDocument/2006/relationships/diagramLayout" Target="../diagrams/layout10.xml"/><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diagramData" Target="../diagrams/data10.xml"/><Relationship Id="rId5" Type="http://schemas.openxmlformats.org/officeDocument/2006/relationships/image" Target="../media/image36.jpeg"/><Relationship Id="rId10" Type="http://schemas.microsoft.com/office/2007/relationships/diagramDrawing" Target="../diagrams/drawing10.xml"/><Relationship Id="rId4" Type="http://schemas.openxmlformats.org/officeDocument/2006/relationships/image" Target="../media/image35.png"/><Relationship Id="rId9" Type="http://schemas.openxmlformats.org/officeDocument/2006/relationships/diagramColors" Target="../diagrams/colors10.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40.xml"/><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45.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image" Target="../media/image55.jpe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40.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4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40.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6.xml"/><Relationship Id="rId1" Type="http://schemas.openxmlformats.org/officeDocument/2006/relationships/slideLayout" Target="../slideLayouts/slideLayout4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4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8.xml"/><Relationship Id="rId1" Type="http://schemas.openxmlformats.org/officeDocument/2006/relationships/slideLayout" Target="../slideLayouts/slideLayout4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Заголовок 1"/>
          <p:cNvSpPr txBox="1">
            <a:spLocks/>
          </p:cNvSpPr>
          <p:nvPr/>
        </p:nvSpPr>
        <p:spPr>
          <a:xfrm>
            <a:off x="428596" y="1928802"/>
            <a:ext cx="8458200" cy="1222375"/>
          </a:xfrm>
          <a:prstGeom prst="rect">
            <a:avLst/>
          </a:prstGeom>
        </p:spPr>
        <p:txBody>
          <a:bodyPr vert="horz" lIns="91440" tIns="45720" rIns="91440" bIns="45720" rtlCol="0" anchor="b">
            <a:normAutofit fontScale="90000" lnSpcReduction="10000"/>
          </a:bodyPr>
          <a:lstStyle/>
          <a:p>
            <a:pPr marL="0" marR="0" lvl="0" indent="0" algn="r" defTabSz="685800" rtl="0" eaLnBrk="1" fontAlgn="auto" latinLnBrk="0" hangingPunct="1">
              <a:lnSpc>
                <a:spcPct val="90000"/>
              </a:lnSpc>
              <a:spcBef>
                <a:spcPct val="0"/>
              </a:spcBef>
              <a:spcAft>
                <a:spcPts val="0"/>
              </a:spcAft>
              <a:buClrTx/>
              <a:buSzTx/>
              <a:buFontTx/>
              <a:buNone/>
              <a:tabLst/>
              <a:defRPr/>
            </a:pPr>
            <a:r>
              <a:rPr kumimoji="0" lang="ru-RU" sz="31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t>ГЛАВЫ НАВОЛОКСКОГО ГОРОДСКОГО </a:t>
            </a:r>
            <a:br>
              <a:rPr kumimoji="0" lang="ru-RU" sz="31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br>
            <a:r>
              <a:rPr kumimoji="0" lang="ru-RU" sz="31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t>ПОСЕЛЕНИЯ </a:t>
            </a:r>
            <a:r>
              <a:rPr kumimoji="0" lang="ru-RU" sz="45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t/>
            </a:r>
            <a:br>
              <a:rPr kumimoji="0" lang="ru-RU" sz="45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br>
            <a:r>
              <a:rPr kumimoji="0" lang="ru-RU" sz="31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t>ЗА 2021 ГОД</a:t>
            </a:r>
          </a:p>
        </p:txBody>
      </p:sp>
      <p:sp>
        <p:nvSpPr>
          <p:cNvPr id="8" name="Подзаголовок 2"/>
          <p:cNvSpPr txBox="1">
            <a:spLocks/>
          </p:cNvSpPr>
          <p:nvPr/>
        </p:nvSpPr>
        <p:spPr>
          <a:xfrm>
            <a:off x="285720" y="1214422"/>
            <a:ext cx="8458200" cy="914400"/>
          </a:xfrm>
          <a:prstGeom prst="rect">
            <a:avLst/>
          </a:prstGeom>
        </p:spPr>
        <p:txBody>
          <a:bodyPr vert="horz" lIns="91440" tIns="45720" rIns="91440" bIns="45720" rtlCol="0">
            <a:norm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ru-RU" sz="4000" b="1" i="0" u="none" strike="noStrike" kern="1200" cap="none" spc="0" normalizeH="0" baseline="0" noProof="0" dirty="0">
                <a:ln>
                  <a:noFill/>
                </a:ln>
                <a:solidFill>
                  <a:schemeClr val="accent1">
                    <a:lumMod val="50000"/>
                  </a:schemeClr>
                </a:solidFill>
                <a:effectLst/>
                <a:uLnTx/>
                <a:uFillTx/>
                <a:latin typeface="Times New Roman" pitchFamily="18" charset="0"/>
                <a:ea typeface="+mn-ea"/>
                <a:cs typeface="Times New Roman" pitchFamily="18" charset="0"/>
              </a:rPr>
              <a:t>ОТЧЕТ</a:t>
            </a:r>
          </a:p>
        </p:txBody>
      </p:sp>
    </p:spTree>
    <p:extLst>
      <p:ext uri="{BB962C8B-B14F-4D97-AF65-F5344CB8AC3E}">
        <p14:creationId xmlns:p14="http://schemas.microsoft.com/office/powerpoint/2010/main" val="1693832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8" name="Содержимое 7"/>
          <p:cNvGraphicFramePr>
            <a:graphicFrameLocks noGrp="1"/>
          </p:cNvGraphicFramePr>
          <p:nvPr>
            <p:ph idx="1"/>
            <p:extLst>
              <p:ext uri="{D42A27DB-BD31-4B8C-83A1-F6EECF244321}">
                <p14:modId xmlns:p14="http://schemas.microsoft.com/office/powerpoint/2010/main" val="410761481"/>
              </p:ext>
            </p:extLst>
          </p:nvPr>
        </p:nvGraphicFramePr>
        <p:xfrm>
          <a:off x="340913" y="1340768"/>
          <a:ext cx="8462173" cy="5138668"/>
        </p:xfrm>
        <a:graphic>
          <a:graphicData uri="http://schemas.openxmlformats.org/drawingml/2006/table">
            <a:tbl>
              <a:tblPr firstRow="1" bandRow="1">
                <a:tableStyleId>{5C22544A-7EE6-4342-B048-85BDC9FD1C3A}</a:tableStyleId>
              </a:tblPr>
              <a:tblGrid>
                <a:gridCol w="1853958">
                  <a:extLst>
                    <a:ext uri="{9D8B030D-6E8A-4147-A177-3AD203B41FA5}">
                      <a16:colId xmlns:a16="http://schemas.microsoft.com/office/drawing/2014/main" val="20000"/>
                    </a:ext>
                  </a:extLst>
                </a:gridCol>
                <a:gridCol w="1530911">
                  <a:extLst>
                    <a:ext uri="{9D8B030D-6E8A-4147-A177-3AD203B41FA5}">
                      <a16:colId xmlns:a16="http://schemas.microsoft.com/office/drawing/2014/main" val="20001"/>
                    </a:ext>
                  </a:extLst>
                </a:gridCol>
                <a:gridCol w="2788355">
                  <a:extLst>
                    <a:ext uri="{9D8B030D-6E8A-4147-A177-3AD203B41FA5}">
                      <a16:colId xmlns:a16="http://schemas.microsoft.com/office/drawing/2014/main" val="20002"/>
                    </a:ext>
                  </a:extLst>
                </a:gridCol>
                <a:gridCol w="1387242">
                  <a:extLst>
                    <a:ext uri="{9D8B030D-6E8A-4147-A177-3AD203B41FA5}">
                      <a16:colId xmlns:a16="http://schemas.microsoft.com/office/drawing/2014/main" val="20003"/>
                    </a:ext>
                  </a:extLst>
                </a:gridCol>
                <a:gridCol w="901707">
                  <a:extLst>
                    <a:ext uri="{9D8B030D-6E8A-4147-A177-3AD203B41FA5}">
                      <a16:colId xmlns:a16="http://schemas.microsoft.com/office/drawing/2014/main" val="20004"/>
                    </a:ext>
                  </a:extLst>
                </a:gridCol>
              </a:tblGrid>
              <a:tr h="969591">
                <a:tc>
                  <a:txBody>
                    <a:bodyPr/>
                    <a:lstStyle/>
                    <a:p>
                      <a:pPr algn="ctr"/>
                      <a:r>
                        <a:rPr lang="ru-RU" sz="1600" dirty="0">
                          <a:latin typeface="Times New Roman" pitchFamily="18" charset="0"/>
                          <a:cs typeface="Times New Roman" pitchFamily="18" charset="0"/>
                        </a:rPr>
                        <a:t>Наименование предприятия</a:t>
                      </a:r>
                    </a:p>
                  </a:txBody>
                  <a:tcPr/>
                </a:tc>
                <a:tc>
                  <a:txBody>
                    <a:bodyPr/>
                    <a:lstStyle/>
                    <a:p>
                      <a:pPr algn="ctr"/>
                      <a:r>
                        <a:rPr lang="ru-RU" sz="1600" dirty="0">
                          <a:latin typeface="Times New Roman" pitchFamily="18" charset="0"/>
                          <a:cs typeface="Times New Roman" pitchFamily="18" charset="0"/>
                        </a:rPr>
                        <a:t>Дата включения в Реестр</a:t>
                      </a:r>
                    </a:p>
                  </a:txBody>
                  <a:tcPr/>
                </a:tc>
                <a:tc>
                  <a:txBody>
                    <a:bodyPr/>
                    <a:lstStyle/>
                    <a:p>
                      <a:pPr algn="ctr"/>
                      <a:r>
                        <a:rPr lang="ru-RU" sz="1600" dirty="0">
                          <a:latin typeface="Times New Roman" pitchFamily="18" charset="0"/>
                          <a:cs typeface="Times New Roman" pitchFamily="18" charset="0"/>
                        </a:rPr>
                        <a:t>Инвестиционный</a:t>
                      </a:r>
                      <a:r>
                        <a:rPr lang="ru-RU" sz="1600" baseline="0" dirty="0">
                          <a:latin typeface="Times New Roman" pitchFamily="18" charset="0"/>
                          <a:cs typeface="Times New Roman" pitchFamily="18" charset="0"/>
                        </a:rPr>
                        <a:t> проект</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Объем инвестиций, млн.руб.</a:t>
                      </a:r>
                    </a:p>
                  </a:txBody>
                  <a:tcPr/>
                </a:tc>
                <a:tc>
                  <a:txBody>
                    <a:bodyPr/>
                    <a:lstStyle/>
                    <a:p>
                      <a:pPr algn="ctr"/>
                      <a:r>
                        <a:rPr lang="ru-RU" sz="1600" dirty="0">
                          <a:latin typeface="Times New Roman" pitchFamily="18" charset="0"/>
                          <a:cs typeface="Times New Roman" pitchFamily="18" charset="0"/>
                        </a:rPr>
                        <a:t>Рабочие места, ед.</a:t>
                      </a:r>
                    </a:p>
                  </a:txBody>
                  <a:tcPr/>
                </a:tc>
                <a:extLst>
                  <a:ext uri="{0D108BD9-81ED-4DB2-BD59-A6C34878D82A}">
                    <a16:rowId xmlns:a16="http://schemas.microsoft.com/office/drawing/2014/main" val="10000"/>
                  </a:ext>
                </a:extLst>
              </a:tr>
              <a:tr h="805408">
                <a:tc>
                  <a:txBody>
                    <a:bodyPr/>
                    <a:lstStyle/>
                    <a:p>
                      <a:r>
                        <a:rPr lang="ru-RU" sz="1600" kern="1200" dirty="0">
                          <a:solidFill>
                            <a:schemeClr val="tx1"/>
                          </a:solidFill>
                          <a:latin typeface="Times New Roman" pitchFamily="18" charset="0"/>
                          <a:ea typeface="+mn-ea"/>
                          <a:cs typeface="Times New Roman" pitchFamily="18" charset="0"/>
                        </a:rPr>
                        <a:t>ООО «Наше дело»</a:t>
                      </a:r>
                      <a:endParaRPr lang="ru-RU" sz="1600" dirty="0">
                        <a:latin typeface="Times New Roman" pitchFamily="18" charset="0"/>
                        <a:cs typeface="Times New Roman" pitchFamily="18" charset="0"/>
                      </a:endParaRPr>
                    </a:p>
                  </a:txBody>
                  <a:tcPr/>
                </a:tc>
                <a:tc>
                  <a:txBody>
                    <a:bodyPr/>
                    <a:lstStyle/>
                    <a:p>
                      <a:pPr algn="ctr"/>
                      <a:r>
                        <a:rPr lang="ru-RU" sz="1600" kern="1200" dirty="0">
                          <a:solidFill>
                            <a:schemeClr val="tx1"/>
                          </a:solidFill>
                          <a:latin typeface="Times New Roman" pitchFamily="18" charset="0"/>
                          <a:ea typeface="+mn-ea"/>
                          <a:cs typeface="Times New Roman" pitchFamily="18" charset="0"/>
                        </a:rPr>
                        <a:t>12.02.2021</a:t>
                      </a:r>
                      <a:endParaRPr lang="ru-RU" sz="1600" dirty="0">
                        <a:latin typeface="Times New Roman" pitchFamily="18" charset="0"/>
                        <a:cs typeface="Times New Roman" pitchFamily="18" charset="0"/>
                      </a:endParaRPr>
                    </a:p>
                  </a:txBody>
                  <a:tcPr/>
                </a:tc>
                <a:tc>
                  <a:txBody>
                    <a:bodyPr/>
                    <a:lstStyle/>
                    <a:p>
                      <a:r>
                        <a:rPr lang="ru-RU" sz="1600" kern="1200" dirty="0">
                          <a:solidFill>
                            <a:schemeClr val="tx1"/>
                          </a:solidFill>
                          <a:latin typeface="Times New Roman" pitchFamily="18" charset="0"/>
                          <a:ea typeface="+mn-ea"/>
                          <a:cs typeface="Times New Roman" pitchFamily="18" charset="0"/>
                        </a:rPr>
                        <a:t>Организация производства ПВХ обложек</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9,8</a:t>
                      </a:r>
                    </a:p>
                  </a:txBody>
                  <a:tcPr/>
                </a:tc>
                <a:tc>
                  <a:txBody>
                    <a:bodyPr/>
                    <a:lstStyle/>
                    <a:p>
                      <a:pPr algn="ctr"/>
                      <a:r>
                        <a:rPr lang="ru-RU" sz="1600" dirty="0">
                          <a:latin typeface="Times New Roman" pitchFamily="18" charset="0"/>
                          <a:cs typeface="Times New Roman" pitchFamily="18" charset="0"/>
                        </a:rPr>
                        <a:t>17</a:t>
                      </a:r>
                    </a:p>
                  </a:txBody>
                  <a:tcPr/>
                </a:tc>
                <a:extLst>
                  <a:ext uri="{0D108BD9-81ED-4DB2-BD59-A6C34878D82A}">
                    <a16:rowId xmlns:a16="http://schemas.microsoft.com/office/drawing/2014/main" val="10003"/>
                  </a:ext>
                </a:extLst>
              </a:tr>
              <a:tr h="1201182">
                <a:tc>
                  <a:txBody>
                    <a:bodyPr/>
                    <a:lstStyle/>
                    <a:p>
                      <a:r>
                        <a:rPr lang="ru-RU" sz="1600" kern="1200" dirty="0">
                          <a:solidFill>
                            <a:schemeClr val="tx1"/>
                          </a:solidFill>
                          <a:latin typeface="Times New Roman" pitchFamily="18" charset="0"/>
                          <a:ea typeface="+mn-ea"/>
                          <a:cs typeface="Times New Roman" pitchFamily="18" charset="0"/>
                        </a:rPr>
                        <a:t>ООО «Текстильная компания «Гарант»</a:t>
                      </a:r>
                      <a:endParaRPr lang="ru-RU" sz="1600" dirty="0">
                        <a:latin typeface="Times New Roman" pitchFamily="18" charset="0"/>
                        <a:cs typeface="Times New Roman" pitchFamily="18" charset="0"/>
                      </a:endParaRPr>
                    </a:p>
                  </a:txBody>
                  <a:tcPr/>
                </a:tc>
                <a:tc>
                  <a:txBody>
                    <a:bodyPr/>
                    <a:lstStyle/>
                    <a:p>
                      <a:pPr algn="ctr"/>
                      <a:r>
                        <a:rPr lang="ru-RU" sz="1600" kern="1200" dirty="0">
                          <a:solidFill>
                            <a:schemeClr val="tx1"/>
                          </a:solidFill>
                          <a:latin typeface="Times New Roman" pitchFamily="18" charset="0"/>
                          <a:ea typeface="+mn-ea"/>
                          <a:cs typeface="Times New Roman" pitchFamily="18" charset="0"/>
                        </a:rPr>
                        <a:t>15.02.2021</a:t>
                      </a:r>
                      <a:endParaRPr lang="ru-RU" sz="1600" dirty="0">
                        <a:latin typeface="Times New Roman" pitchFamily="18" charset="0"/>
                        <a:cs typeface="Times New Roman" pitchFamily="18" charset="0"/>
                      </a:endParaRPr>
                    </a:p>
                  </a:txBody>
                  <a:tcPr/>
                </a:tc>
                <a:tc>
                  <a:txBody>
                    <a:bodyPr/>
                    <a:lstStyle/>
                    <a:p>
                      <a:r>
                        <a:rPr lang="ru-RU" sz="1600" kern="1200" dirty="0">
                          <a:solidFill>
                            <a:schemeClr val="tx1"/>
                          </a:solidFill>
                          <a:latin typeface="Times New Roman" pitchFamily="18" charset="0"/>
                          <a:ea typeface="+mn-ea"/>
                          <a:cs typeface="Times New Roman" pitchFamily="18" charset="0"/>
                        </a:rPr>
                        <a:t>Создание ткацкого производства для хлопчатобумажных тканей для домашнего текстиля</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79,2</a:t>
                      </a:r>
                    </a:p>
                  </a:txBody>
                  <a:tcPr/>
                </a:tc>
                <a:tc>
                  <a:txBody>
                    <a:bodyPr/>
                    <a:lstStyle/>
                    <a:p>
                      <a:pPr algn="ctr"/>
                      <a:r>
                        <a:rPr lang="ru-RU" sz="1600" dirty="0">
                          <a:latin typeface="Times New Roman" pitchFamily="18" charset="0"/>
                          <a:cs typeface="Times New Roman" pitchFamily="18" charset="0"/>
                        </a:rPr>
                        <a:t>17</a:t>
                      </a:r>
                    </a:p>
                  </a:txBody>
                  <a:tcPr/>
                </a:tc>
                <a:extLst>
                  <a:ext uri="{0D108BD9-81ED-4DB2-BD59-A6C34878D82A}">
                    <a16:rowId xmlns:a16="http://schemas.microsoft.com/office/drawing/2014/main" val="10004"/>
                  </a:ext>
                </a:extLst>
              </a:tr>
              <a:tr h="957667">
                <a:tc>
                  <a:txBody>
                    <a:bodyPr/>
                    <a:lstStyle/>
                    <a:p>
                      <a:r>
                        <a:rPr lang="ru-RU" sz="1600" kern="1200" dirty="0">
                          <a:solidFill>
                            <a:schemeClr val="tx1"/>
                          </a:solidFill>
                          <a:latin typeface="Times New Roman" pitchFamily="18" charset="0"/>
                          <a:ea typeface="+mn-ea"/>
                          <a:cs typeface="Times New Roman" pitchFamily="18" charset="0"/>
                        </a:rPr>
                        <a:t>ООО «</a:t>
                      </a:r>
                      <a:r>
                        <a:rPr lang="ru-RU" sz="1600" kern="1200" dirty="0" err="1">
                          <a:solidFill>
                            <a:schemeClr val="tx1"/>
                          </a:solidFill>
                          <a:latin typeface="Times New Roman" pitchFamily="18" charset="0"/>
                          <a:ea typeface="+mn-ea"/>
                          <a:cs typeface="Times New Roman" pitchFamily="18" charset="0"/>
                        </a:rPr>
                        <a:t>Новатекс</a:t>
                      </a:r>
                      <a:r>
                        <a:rPr lang="ru-RU" sz="1600" kern="1200" dirty="0">
                          <a:solidFill>
                            <a:schemeClr val="tx1"/>
                          </a:solidFill>
                          <a:latin typeface="Times New Roman" pitchFamily="18" charset="0"/>
                          <a:ea typeface="+mn-ea"/>
                          <a:cs typeface="Times New Roman" pitchFamily="18" charset="0"/>
                        </a:rPr>
                        <a:t>»</a:t>
                      </a:r>
                      <a:endParaRPr lang="ru-RU" sz="1600" dirty="0">
                        <a:latin typeface="Times New Roman" pitchFamily="18" charset="0"/>
                        <a:cs typeface="Times New Roman" pitchFamily="18" charset="0"/>
                      </a:endParaRPr>
                    </a:p>
                  </a:txBody>
                  <a:tcPr/>
                </a:tc>
                <a:tc>
                  <a:txBody>
                    <a:bodyPr/>
                    <a:lstStyle/>
                    <a:p>
                      <a:pPr algn="ctr"/>
                      <a:r>
                        <a:rPr lang="ru-RU" sz="1600" kern="1200" dirty="0">
                          <a:solidFill>
                            <a:schemeClr val="tx1"/>
                          </a:solidFill>
                          <a:latin typeface="Times New Roman" pitchFamily="18" charset="0"/>
                          <a:ea typeface="+mn-ea"/>
                          <a:cs typeface="Times New Roman" pitchFamily="18" charset="0"/>
                        </a:rPr>
                        <a:t>15.02.2021</a:t>
                      </a:r>
                      <a:endParaRPr lang="ru-RU" sz="1600" dirty="0">
                        <a:latin typeface="Times New Roman" pitchFamily="18" charset="0"/>
                        <a:cs typeface="Times New Roman" pitchFamily="18" charset="0"/>
                      </a:endParaRPr>
                    </a:p>
                  </a:txBody>
                  <a:tcPr/>
                </a:tc>
                <a:tc>
                  <a:txBody>
                    <a:bodyPr/>
                    <a:lstStyle/>
                    <a:p>
                      <a:r>
                        <a:rPr lang="ru-RU" sz="1600" kern="1200" dirty="0">
                          <a:solidFill>
                            <a:schemeClr val="tx1"/>
                          </a:solidFill>
                          <a:latin typeface="Times New Roman" pitchFamily="18" charset="0"/>
                          <a:ea typeface="+mn-ea"/>
                          <a:cs typeface="Times New Roman" pitchFamily="18" charset="0"/>
                        </a:rPr>
                        <a:t>Создание комплекса по производству регенерированного волокна</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71,8</a:t>
                      </a:r>
                    </a:p>
                  </a:txBody>
                  <a:tcPr/>
                </a:tc>
                <a:tc>
                  <a:txBody>
                    <a:bodyPr/>
                    <a:lstStyle/>
                    <a:p>
                      <a:pPr algn="ctr"/>
                      <a:r>
                        <a:rPr lang="ru-RU" sz="1600" dirty="0">
                          <a:latin typeface="Times New Roman" pitchFamily="18" charset="0"/>
                          <a:cs typeface="Times New Roman" pitchFamily="18" charset="0"/>
                        </a:rPr>
                        <a:t>97</a:t>
                      </a:r>
                    </a:p>
                  </a:txBody>
                  <a:tcPr/>
                </a:tc>
                <a:extLst>
                  <a:ext uri="{0D108BD9-81ED-4DB2-BD59-A6C34878D82A}">
                    <a16:rowId xmlns:a16="http://schemas.microsoft.com/office/drawing/2014/main" val="10005"/>
                  </a:ext>
                </a:extLst>
              </a:tr>
              <a:tr h="1107611">
                <a:tc>
                  <a:txBody>
                    <a:bodyPr/>
                    <a:lstStyle/>
                    <a:p>
                      <a:r>
                        <a:rPr lang="ru-RU" sz="1600" dirty="0">
                          <a:latin typeface="Times New Roman" pitchFamily="18" charset="0"/>
                          <a:cs typeface="Times New Roman" pitchFamily="18" charset="0"/>
                        </a:rPr>
                        <a:t>ООО «</a:t>
                      </a:r>
                      <a:r>
                        <a:rPr lang="ru-RU" sz="1600" dirty="0" err="1">
                          <a:latin typeface="Times New Roman" pitchFamily="18" charset="0"/>
                          <a:cs typeface="Times New Roman" pitchFamily="18" charset="0"/>
                        </a:rPr>
                        <a:t>Пластэс</a:t>
                      </a:r>
                      <a:r>
                        <a:rPr lang="ru-RU" sz="1600" dirty="0">
                          <a:latin typeface="Times New Roman" pitchFamily="18" charset="0"/>
                          <a:cs typeface="Times New Roman" pitchFamily="18" charset="0"/>
                        </a:rPr>
                        <a:t>»</a:t>
                      </a:r>
                    </a:p>
                  </a:txBody>
                  <a:tcPr/>
                </a:tc>
                <a:tc>
                  <a:txBody>
                    <a:bodyPr/>
                    <a:lstStyle/>
                    <a:p>
                      <a:pPr algn="ctr"/>
                      <a:r>
                        <a:rPr lang="ru-RU" sz="1600" dirty="0">
                          <a:latin typeface="Times New Roman" pitchFamily="18" charset="0"/>
                          <a:cs typeface="Times New Roman" pitchFamily="18" charset="0"/>
                        </a:rPr>
                        <a:t>30.12.2021</a:t>
                      </a:r>
                    </a:p>
                  </a:txBody>
                  <a:tcPr/>
                </a:tc>
                <a:tc>
                  <a:txBody>
                    <a:bodyPr/>
                    <a:lstStyle/>
                    <a:p>
                      <a:r>
                        <a:rPr lang="ru-RU" sz="1600" dirty="0">
                          <a:latin typeface="Times New Roman" pitchFamily="18" charset="0"/>
                          <a:cs typeface="Times New Roman" pitchFamily="18" charset="0"/>
                        </a:rPr>
                        <a:t>Организация производства полимерных гидроизоляционных материалов»</a:t>
                      </a:r>
                    </a:p>
                  </a:txBody>
                  <a:tcPr/>
                </a:tc>
                <a:tc>
                  <a:txBody>
                    <a:bodyPr/>
                    <a:lstStyle/>
                    <a:p>
                      <a:pPr algn="ctr"/>
                      <a:r>
                        <a:rPr lang="ru-RU" sz="1600" dirty="0">
                          <a:latin typeface="Times New Roman" pitchFamily="18" charset="0"/>
                          <a:cs typeface="Times New Roman" pitchFamily="18" charset="0"/>
                        </a:rPr>
                        <a:t>1026,9</a:t>
                      </a:r>
                    </a:p>
                  </a:txBody>
                  <a:tcPr/>
                </a:tc>
                <a:tc>
                  <a:txBody>
                    <a:bodyPr/>
                    <a:lstStyle/>
                    <a:p>
                      <a:pPr algn="ctr"/>
                      <a:r>
                        <a:rPr lang="ru-RU" sz="1600" dirty="0">
                          <a:latin typeface="Times New Roman" pitchFamily="18" charset="0"/>
                          <a:cs typeface="Times New Roman" pitchFamily="18" charset="0"/>
                        </a:rPr>
                        <a:t>47</a:t>
                      </a:r>
                    </a:p>
                  </a:txBody>
                  <a:tcPr/>
                </a:tc>
                <a:extLst>
                  <a:ext uri="{0D108BD9-81ED-4DB2-BD59-A6C34878D82A}">
                    <a16:rowId xmlns:a16="http://schemas.microsoft.com/office/drawing/2014/main" val="4255000504"/>
                  </a:ext>
                </a:extLst>
              </a:tr>
            </a:tbl>
          </a:graphicData>
        </a:graphic>
      </p:graphicFrame>
    </p:spTree>
    <p:extLst>
      <p:ext uri="{BB962C8B-B14F-4D97-AF65-F5344CB8AC3E}">
        <p14:creationId xmlns:p14="http://schemas.microsoft.com/office/powerpoint/2010/main" val="374260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ТОСЭР Наволоки</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pic>
        <p:nvPicPr>
          <p:cNvPr id="3074" name="Picture 2" descr="https://kineshemec.ru/files/images/news/2017/11/16/11782_o48604659.jpg"/>
          <p:cNvPicPr>
            <a:picLocks noChangeAspect="1" noChangeArrowheads="1"/>
          </p:cNvPicPr>
          <p:nvPr/>
        </p:nvPicPr>
        <p:blipFill>
          <a:blip r:embed="rId3">
            <a:lum bright="20000" contrast="-20000"/>
          </a:blip>
          <a:srcRect/>
          <a:stretch>
            <a:fillRect/>
          </a:stretch>
        </p:blipFill>
        <p:spPr bwMode="auto">
          <a:xfrm>
            <a:off x="0" y="1285860"/>
            <a:ext cx="9144000" cy="5615102"/>
          </a:xfrm>
          <a:prstGeom prst="rect">
            <a:avLst/>
          </a:prstGeom>
          <a:noFill/>
        </p:spPr>
      </p:pic>
      <p:graphicFrame>
        <p:nvGraphicFramePr>
          <p:cNvPr id="16" name="Содержимое 15"/>
          <p:cNvGraphicFramePr>
            <a:graphicFrameLocks noGrp="1"/>
          </p:cNvGraphicFramePr>
          <p:nvPr>
            <p:ph idx="1"/>
            <p:extLst>
              <p:ext uri="{D42A27DB-BD31-4B8C-83A1-F6EECF244321}">
                <p14:modId xmlns:p14="http://schemas.microsoft.com/office/powerpoint/2010/main" val="2978634041"/>
              </p:ext>
            </p:extLst>
          </p:nvPr>
        </p:nvGraphicFramePr>
        <p:xfrm>
          <a:off x="357158" y="1825625"/>
          <a:ext cx="700092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Box 17"/>
          <p:cNvSpPr txBox="1"/>
          <p:nvPr/>
        </p:nvSpPr>
        <p:spPr>
          <a:xfrm>
            <a:off x="0" y="6000768"/>
            <a:ext cx="2357422" cy="646331"/>
          </a:xfrm>
          <a:prstGeom prst="rect">
            <a:avLst/>
          </a:prstGeom>
          <a:noFill/>
        </p:spPr>
        <p:txBody>
          <a:bodyPr wrap="square" rtlCol="0">
            <a:spAutoFit/>
          </a:bodyPr>
          <a:lstStyle/>
          <a:p>
            <a:pPr algn="ctr"/>
            <a:r>
              <a:rPr lang="ru-RU" sz="3600" b="1" dirty="0">
                <a:solidFill>
                  <a:schemeClr val="accent5">
                    <a:lumMod val="50000"/>
                  </a:schemeClr>
                </a:solidFill>
                <a:latin typeface="Times New Roman" pitchFamily="18" charset="0"/>
                <a:cs typeface="Times New Roman" pitchFamily="18" charset="0"/>
              </a:rPr>
              <a:t>2018 год</a:t>
            </a:r>
          </a:p>
        </p:txBody>
      </p:sp>
      <p:sp>
        <p:nvSpPr>
          <p:cNvPr id="19" name="TextBox 18"/>
          <p:cNvSpPr txBox="1"/>
          <p:nvPr/>
        </p:nvSpPr>
        <p:spPr>
          <a:xfrm>
            <a:off x="6786578" y="2428868"/>
            <a:ext cx="2357422" cy="646331"/>
          </a:xfrm>
          <a:prstGeom prst="rect">
            <a:avLst/>
          </a:prstGeom>
          <a:noFill/>
        </p:spPr>
        <p:txBody>
          <a:bodyPr wrap="square" rtlCol="0">
            <a:spAutoFit/>
          </a:bodyPr>
          <a:lstStyle/>
          <a:p>
            <a:pPr algn="r"/>
            <a:r>
              <a:rPr lang="ru-RU" sz="3600" b="1" dirty="0">
                <a:solidFill>
                  <a:schemeClr val="accent5">
                    <a:lumMod val="50000"/>
                  </a:schemeClr>
                </a:solidFill>
                <a:latin typeface="Times New Roman" pitchFamily="18" charset="0"/>
                <a:cs typeface="Times New Roman" pitchFamily="18" charset="0"/>
              </a:rPr>
              <a:t>2022 год</a:t>
            </a:r>
          </a:p>
        </p:txBody>
      </p:sp>
    </p:spTree>
    <p:extLst>
      <p:ext uri="{BB962C8B-B14F-4D97-AF65-F5344CB8AC3E}">
        <p14:creationId xmlns:p14="http://schemas.microsoft.com/office/powerpoint/2010/main" val="374260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168.ru/files/news/full/1520007626.jpg"/>
          <p:cNvPicPr>
            <a:picLocks noChangeAspect="1" noChangeArrowheads="1"/>
          </p:cNvPicPr>
          <p:nvPr/>
        </p:nvPicPr>
        <p:blipFill>
          <a:blip r:embed="rId3">
            <a:lum bright="40000"/>
          </a:blip>
          <a:srcRect/>
          <a:stretch>
            <a:fillRect/>
          </a:stretch>
        </p:blipFill>
        <p:spPr bwMode="auto">
          <a:xfrm>
            <a:off x="0" y="1285861"/>
            <a:ext cx="9144000" cy="5572140"/>
          </a:xfrm>
          <a:prstGeom prst="rect">
            <a:avLst/>
          </a:prstGeom>
          <a:noFill/>
        </p:spPr>
      </p:pic>
      <p:sp>
        <p:nvSpPr>
          <p:cNvPr id="7" name="Овал 6"/>
          <p:cNvSpPr/>
          <p:nvPr/>
        </p:nvSpPr>
        <p:spPr>
          <a:xfrm>
            <a:off x="0" y="1181208"/>
            <a:ext cx="2808312" cy="3533676"/>
          </a:xfrm>
          <a:prstGeom prst="ellipse">
            <a:avLst/>
          </a:prstGeom>
          <a:effectLst>
            <a:glow rad="63500">
              <a:schemeClr val="accent1">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lvl="0"/>
            <a:r>
              <a:rPr lang="ru-RU" sz="1600" b="1" u="sng" dirty="0">
                <a:solidFill>
                  <a:schemeClr val="accent5">
                    <a:lumMod val="50000"/>
                  </a:schemeClr>
                </a:solidFill>
                <a:latin typeface="Times New Roman" pitchFamily="18" charset="0"/>
                <a:cs typeface="Times New Roman" pitchFamily="18" charset="0"/>
              </a:rPr>
              <a:t>Объем </a:t>
            </a:r>
          </a:p>
          <a:p>
            <a:pPr lvl="0"/>
            <a:r>
              <a:rPr lang="ru-RU" sz="1600" b="1" u="sng" dirty="0">
                <a:solidFill>
                  <a:schemeClr val="accent5">
                    <a:lumMod val="50000"/>
                  </a:schemeClr>
                </a:solidFill>
                <a:latin typeface="Times New Roman" pitchFamily="18" charset="0"/>
                <a:cs typeface="Times New Roman" pitchFamily="18" charset="0"/>
              </a:rPr>
              <a:t>отгруженной</a:t>
            </a:r>
          </a:p>
          <a:p>
            <a:pPr lvl="0"/>
            <a:r>
              <a:rPr lang="ru-RU" sz="1600" b="1" u="sng" dirty="0">
                <a:solidFill>
                  <a:schemeClr val="accent5">
                    <a:lumMod val="50000"/>
                  </a:schemeClr>
                </a:solidFill>
                <a:latin typeface="Times New Roman" pitchFamily="18" charset="0"/>
                <a:cs typeface="Times New Roman" pitchFamily="18" charset="0"/>
              </a:rPr>
              <a:t> продукции в </a:t>
            </a:r>
          </a:p>
          <a:p>
            <a:pPr lvl="0"/>
            <a:r>
              <a:rPr lang="ru-RU" sz="1600" b="1" u="sng" dirty="0">
                <a:solidFill>
                  <a:schemeClr val="accent5">
                    <a:lumMod val="50000"/>
                  </a:schemeClr>
                </a:solidFill>
                <a:latin typeface="Times New Roman" pitchFamily="18" charset="0"/>
                <a:cs typeface="Times New Roman" pitchFamily="18" charset="0"/>
              </a:rPr>
              <a:t>промышленности</a:t>
            </a:r>
          </a:p>
          <a:p>
            <a:pPr lvl="0"/>
            <a:r>
              <a:rPr lang="ru-RU" sz="1600" dirty="0">
                <a:solidFill>
                  <a:schemeClr val="accent5">
                    <a:lumMod val="50000"/>
                  </a:schemeClr>
                </a:solidFill>
                <a:latin typeface="Times New Roman" pitchFamily="18" charset="0"/>
                <a:cs typeface="Times New Roman" pitchFamily="18" charset="0"/>
              </a:rPr>
              <a:t>2021 год – </a:t>
            </a:r>
          </a:p>
          <a:p>
            <a:pPr lvl="0"/>
            <a:r>
              <a:rPr lang="ru-RU" sz="1600" dirty="0">
                <a:solidFill>
                  <a:schemeClr val="accent5">
                    <a:lumMod val="50000"/>
                  </a:schemeClr>
                </a:solidFill>
                <a:latin typeface="Times New Roman" pitchFamily="18" charset="0"/>
                <a:cs typeface="Times New Roman" pitchFamily="18" charset="0"/>
              </a:rPr>
              <a:t>4898,5 млн.руб.</a:t>
            </a:r>
          </a:p>
          <a:p>
            <a:pPr lvl="0"/>
            <a:endParaRPr lang="ru-RU" sz="1400" dirty="0">
              <a:solidFill>
                <a:schemeClr val="accent5">
                  <a:lumMod val="50000"/>
                </a:schemeClr>
              </a:solidFill>
              <a:latin typeface="Times New Roman" pitchFamily="18" charset="0"/>
              <a:cs typeface="Times New Roman" pitchFamily="18" charset="0"/>
            </a:endParaRPr>
          </a:p>
        </p:txBody>
      </p:sp>
      <p:graphicFrame>
        <p:nvGraphicFramePr>
          <p:cNvPr id="8" name="Схема 7"/>
          <p:cNvGraphicFramePr/>
          <p:nvPr>
            <p:extLst>
              <p:ext uri="{D42A27DB-BD31-4B8C-83A1-F6EECF244321}">
                <p14:modId xmlns:p14="http://schemas.microsoft.com/office/powerpoint/2010/main" val="3961697779"/>
              </p:ext>
            </p:extLst>
          </p:nvPr>
        </p:nvGraphicFramePr>
        <p:xfrm>
          <a:off x="2786018" y="1214422"/>
          <a:ext cx="6357982" cy="3456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Скругленный прямоугольник 11"/>
          <p:cNvSpPr/>
          <p:nvPr/>
        </p:nvSpPr>
        <p:spPr>
          <a:xfrm>
            <a:off x="214282" y="4714884"/>
            <a:ext cx="2880320" cy="1944216"/>
          </a:xfrm>
          <a:prstGeom prst="roundRect">
            <a:avLst/>
          </a:prstGeom>
          <a:solidFill>
            <a:schemeClr val="accent1">
              <a:lumMod val="20000"/>
              <a:lumOff val="80000"/>
            </a:schemeClr>
          </a:solidFill>
        </p:spPr>
        <p:style>
          <a:lnRef idx="1">
            <a:schemeClr val="accent2"/>
          </a:lnRef>
          <a:fillRef idx="3">
            <a:schemeClr val="accent2"/>
          </a:fillRef>
          <a:effectRef idx="2">
            <a:schemeClr val="accent2"/>
          </a:effectRef>
          <a:fontRef idx="minor">
            <a:schemeClr val="lt1"/>
          </a:fontRef>
        </p:style>
        <p:txBody>
          <a:bodyPr rtlCol="0" anchor="ctr"/>
          <a:lstStyle/>
          <a:p>
            <a:pPr lvl="0" algn="ctr"/>
            <a:r>
              <a:rPr lang="ru-RU" b="1" dirty="0">
                <a:solidFill>
                  <a:schemeClr val="accent5">
                    <a:lumMod val="50000"/>
                  </a:schemeClr>
                </a:solidFill>
                <a:latin typeface="Times New Roman" pitchFamily="18" charset="0"/>
                <a:cs typeface="Times New Roman" pitchFamily="18" charset="0"/>
              </a:rPr>
              <a:t>Средняя</a:t>
            </a:r>
          </a:p>
          <a:p>
            <a:pPr lvl="0" algn="ctr"/>
            <a:r>
              <a:rPr lang="ru-RU" b="1" dirty="0">
                <a:solidFill>
                  <a:schemeClr val="accent5">
                    <a:lumMod val="50000"/>
                  </a:schemeClr>
                </a:solidFill>
                <a:latin typeface="Times New Roman" pitchFamily="18" charset="0"/>
                <a:cs typeface="Times New Roman" pitchFamily="18" charset="0"/>
              </a:rPr>
              <a:t> заработная плата</a:t>
            </a:r>
          </a:p>
          <a:p>
            <a:pPr lvl="0" algn="ctr"/>
            <a:r>
              <a:rPr lang="ru-RU" dirty="0">
                <a:solidFill>
                  <a:schemeClr val="accent5">
                    <a:lumMod val="50000"/>
                  </a:schemeClr>
                </a:solidFill>
                <a:latin typeface="Times New Roman" pitchFamily="18" charset="0"/>
                <a:cs typeface="Times New Roman" pitchFamily="18" charset="0"/>
              </a:rPr>
              <a:t>2021 год – 28357,6 руб.</a:t>
            </a:r>
          </a:p>
        </p:txBody>
      </p:sp>
      <p:sp>
        <p:nvSpPr>
          <p:cNvPr id="13" name="Скругленный прямоугольник 12"/>
          <p:cNvSpPr/>
          <p:nvPr/>
        </p:nvSpPr>
        <p:spPr>
          <a:xfrm>
            <a:off x="3286116" y="4714884"/>
            <a:ext cx="2736304" cy="1944216"/>
          </a:xfrm>
          <a:prstGeom prst="roundRect">
            <a:avLst/>
          </a:prstGeom>
          <a:solidFill>
            <a:schemeClr val="accent1">
              <a:lumMod val="40000"/>
              <a:lumOff val="60000"/>
            </a:schemeClr>
          </a:solidFill>
          <a:ln>
            <a:solidFill>
              <a:schemeClr val="accent2"/>
            </a:solidFill>
          </a:ln>
        </p:spPr>
        <p:style>
          <a:lnRef idx="1">
            <a:schemeClr val="accent3"/>
          </a:lnRef>
          <a:fillRef idx="2">
            <a:schemeClr val="accent3"/>
          </a:fillRef>
          <a:effectRef idx="1">
            <a:schemeClr val="accent3"/>
          </a:effectRef>
          <a:fontRef idx="minor">
            <a:schemeClr val="dk1"/>
          </a:fontRef>
        </p:style>
        <p:txBody>
          <a:bodyPr rtlCol="0" anchor="ctr"/>
          <a:lstStyle/>
          <a:p>
            <a:pPr lvl="0" algn="ctr"/>
            <a:endParaRPr lang="ru-RU" b="1" dirty="0">
              <a:solidFill>
                <a:schemeClr val="accent5">
                  <a:lumMod val="50000"/>
                </a:schemeClr>
              </a:solidFill>
              <a:latin typeface="Times New Roman" pitchFamily="18" charset="0"/>
              <a:cs typeface="Times New Roman" pitchFamily="18" charset="0"/>
            </a:endParaRPr>
          </a:p>
          <a:p>
            <a:pPr lvl="0" algn="ctr"/>
            <a:r>
              <a:rPr lang="ru-RU" b="1" dirty="0">
                <a:solidFill>
                  <a:schemeClr val="accent5">
                    <a:lumMod val="50000"/>
                  </a:schemeClr>
                </a:solidFill>
                <a:latin typeface="Times New Roman" pitchFamily="18" charset="0"/>
                <a:cs typeface="Times New Roman" pitchFamily="18" charset="0"/>
              </a:rPr>
              <a:t>Оборот розничной </a:t>
            </a:r>
          </a:p>
          <a:p>
            <a:pPr lvl="0" algn="ctr"/>
            <a:r>
              <a:rPr lang="ru-RU" b="1" dirty="0">
                <a:solidFill>
                  <a:schemeClr val="accent5">
                    <a:lumMod val="50000"/>
                  </a:schemeClr>
                </a:solidFill>
                <a:latin typeface="Times New Roman" pitchFamily="18" charset="0"/>
                <a:cs typeface="Times New Roman" pitchFamily="18" charset="0"/>
              </a:rPr>
              <a:t>торговли</a:t>
            </a:r>
          </a:p>
          <a:p>
            <a:pPr lvl="0" algn="ctr"/>
            <a:r>
              <a:rPr lang="ru-RU" dirty="0">
                <a:solidFill>
                  <a:schemeClr val="accent5">
                    <a:lumMod val="50000"/>
                  </a:schemeClr>
                </a:solidFill>
                <a:latin typeface="Times New Roman" pitchFamily="18" charset="0"/>
                <a:cs typeface="Times New Roman" pitchFamily="18" charset="0"/>
              </a:rPr>
              <a:t>2021 год – 1466,5 млн.руб.</a:t>
            </a:r>
          </a:p>
          <a:p>
            <a:pPr lvl="0" algn="ctr"/>
            <a:endParaRPr lang="ru-RU" dirty="0">
              <a:solidFill>
                <a:schemeClr val="accent4">
                  <a:lumMod val="75000"/>
                </a:schemeClr>
              </a:solidFill>
            </a:endParaRPr>
          </a:p>
        </p:txBody>
      </p:sp>
      <p:sp>
        <p:nvSpPr>
          <p:cNvPr id="14" name="Скругленный прямоугольник 13"/>
          <p:cNvSpPr/>
          <p:nvPr/>
        </p:nvSpPr>
        <p:spPr>
          <a:xfrm>
            <a:off x="6143636" y="4714884"/>
            <a:ext cx="2808312" cy="1944216"/>
          </a:xfrm>
          <a:prstGeom prst="roundRect">
            <a:avLst/>
          </a:prstGeom>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ru-RU" b="1" dirty="0">
                <a:solidFill>
                  <a:schemeClr val="accent5">
                    <a:lumMod val="50000"/>
                  </a:schemeClr>
                </a:solidFill>
                <a:latin typeface="Times New Roman" pitchFamily="18" charset="0"/>
                <a:cs typeface="Times New Roman" pitchFamily="18" charset="0"/>
              </a:rPr>
              <a:t>Инвестиции в </a:t>
            </a:r>
          </a:p>
          <a:p>
            <a:pPr lvl="0" algn="ctr"/>
            <a:r>
              <a:rPr lang="ru-RU" b="1" dirty="0">
                <a:solidFill>
                  <a:schemeClr val="accent5">
                    <a:lumMod val="50000"/>
                  </a:schemeClr>
                </a:solidFill>
                <a:latin typeface="Times New Roman" pitchFamily="18" charset="0"/>
                <a:cs typeface="Times New Roman" pitchFamily="18" charset="0"/>
              </a:rPr>
              <a:t>основной капитал</a:t>
            </a:r>
          </a:p>
          <a:p>
            <a:pPr lvl="0" algn="ctr"/>
            <a:r>
              <a:rPr lang="ru-RU" dirty="0">
                <a:solidFill>
                  <a:schemeClr val="accent5">
                    <a:lumMod val="50000"/>
                  </a:schemeClr>
                </a:solidFill>
                <a:latin typeface="Times New Roman" pitchFamily="18" charset="0"/>
                <a:cs typeface="Times New Roman" pitchFamily="18" charset="0"/>
              </a:rPr>
              <a:t>2021 год –  231,95 млн.руб.</a:t>
            </a:r>
          </a:p>
        </p:txBody>
      </p:sp>
      <p:sp>
        <p:nvSpPr>
          <p:cNvPr id="11" name="Заголовок 1"/>
          <p:cNvSpPr txBox="1">
            <a:spLocks/>
          </p:cNvSpPr>
          <p:nvPr/>
        </p:nvSpPr>
        <p:spPr>
          <a:xfrm>
            <a:off x="0" y="0"/>
            <a:ext cx="9144000" cy="1000108"/>
          </a:xfrm>
          <a:prstGeom prst="rect">
            <a:avLst/>
          </a:prstGeom>
        </p:spPr>
        <p:txBody>
          <a:bodyPr>
            <a:normAutofit/>
          </a:bodyPr>
          <a:lstStyle/>
          <a:p>
            <a:pPr marL="0" marR="0" lvl="0" indent="0" algn="r" defTabSz="685800" rtl="0" eaLnBrk="1" fontAlgn="auto" latinLnBrk="0" hangingPunct="1">
              <a:lnSpc>
                <a:spcPct val="90000"/>
              </a:lnSpc>
              <a:spcBef>
                <a:spcPct val="0"/>
              </a:spcBef>
              <a:spcAft>
                <a:spcPts val="0"/>
              </a:spcAft>
              <a:buClrTx/>
              <a:buSzTx/>
              <a:buFontTx/>
              <a:buNone/>
              <a:tabLst/>
              <a:defRPr/>
            </a:pPr>
            <a:r>
              <a:rPr lang="ru-RU" sz="3600" b="1" dirty="0">
                <a:solidFill>
                  <a:schemeClr val="accent2">
                    <a:lumMod val="75000"/>
                  </a:schemeClr>
                </a:solidFill>
                <a:latin typeface="Times New Roman" pitchFamily="18" charset="0"/>
                <a:ea typeface="+mj-ea"/>
                <a:cs typeface="Times New Roman" pitchFamily="18" charset="0"/>
              </a:rPr>
              <a:t>Экономика</a:t>
            </a:r>
            <a:endParaRPr kumimoji="0" lang="ru-RU" sz="36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032" y="1357297"/>
            <a:ext cx="871296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srgbClr val="002060"/>
                </a:solidFill>
                <a:effectLst/>
                <a:uLnTx/>
                <a:uFillTx/>
                <a:latin typeface="+mj-lt"/>
                <a:cs typeface="Times New Roman" pitchFamily="18" charset="0"/>
              </a:rPr>
              <a:t>Численность трудоспособного населения – 6332</a:t>
            </a:r>
            <a:r>
              <a:rPr kumimoji="0" lang="ru-RU" sz="2000" b="1" i="0" u="none" strike="noStrike" kern="0" cap="none" spc="0" normalizeH="0" noProof="0" dirty="0">
                <a:ln>
                  <a:noFill/>
                </a:ln>
                <a:solidFill>
                  <a:srgbClr val="002060"/>
                </a:solidFill>
                <a:effectLst/>
                <a:uLnTx/>
                <a:uFillTx/>
                <a:latin typeface="+mj-lt"/>
                <a:cs typeface="Times New Roman" pitchFamily="18" charset="0"/>
              </a:rPr>
              <a:t> </a:t>
            </a:r>
            <a:r>
              <a:rPr kumimoji="0" lang="ru-RU" sz="2000" b="1" i="0" u="none" strike="noStrike" kern="0" cap="none" spc="0" normalizeH="0" baseline="0" noProof="0" dirty="0">
                <a:ln>
                  <a:noFill/>
                </a:ln>
                <a:solidFill>
                  <a:srgbClr val="002060"/>
                </a:solidFill>
                <a:effectLst/>
                <a:uLnTx/>
                <a:uFillTx/>
                <a:latin typeface="+mj-lt"/>
                <a:cs typeface="Times New Roman" pitchFamily="18" charset="0"/>
              </a:rPr>
              <a:t>чел</a:t>
            </a:r>
            <a:r>
              <a:rPr kumimoji="0" lang="ru-RU" sz="2000" b="1" i="0" u="none" strike="noStrike" kern="0" cap="none" spc="0" normalizeH="0" baseline="0" noProof="0" dirty="0">
                <a:ln>
                  <a:noFill/>
                </a:ln>
                <a:solidFill>
                  <a:srgbClr val="002060"/>
                </a:solidFill>
                <a:effectLst/>
                <a:uLnTx/>
                <a:uFillTx/>
                <a:latin typeface="+mj-lt"/>
              </a:rPr>
              <a:t>.</a:t>
            </a:r>
          </a:p>
        </p:txBody>
      </p:sp>
      <p:sp>
        <p:nvSpPr>
          <p:cNvPr id="5" name="TextBox 4"/>
          <p:cNvSpPr txBox="1"/>
          <p:nvPr/>
        </p:nvSpPr>
        <p:spPr>
          <a:xfrm>
            <a:off x="431032" y="1643050"/>
            <a:ext cx="8712968" cy="400110"/>
          </a:xfrm>
          <a:prstGeom prst="rect">
            <a:avLst/>
          </a:prstGeom>
          <a:noFill/>
        </p:spPr>
        <p:txBody>
          <a:bodyPr wrap="square" rtlCol="0">
            <a:spAutoFit/>
          </a:bodyPr>
          <a:lstStyle/>
          <a:p>
            <a:r>
              <a:rPr lang="ru-RU" sz="2000" b="1" dirty="0">
                <a:solidFill>
                  <a:schemeClr val="accent5">
                    <a:lumMod val="50000"/>
                  </a:schemeClr>
                </a:solidFill>
                <a:latin typeface="+mj-lt"/>
                <a:cs typeface="Times New Roman" pitchFamily="18" charset="0"/>
              </a:rPr>
              <a:t>Численность  занятых в экономике – 4925 чел.</a:t>
            </a:r>
          </a:p>
        </p:txBody>
      </p:sp>
      <p:sp>
        <p:nvSpPr>
          <p:cNvPr id="19" name="Заголовок 1"/>
          <p:cNvSpPr txBox="1">
            <a:spLocks/>
          </p:cNvSpPr>
          <p:nvPr/>
        </p:nvSpPr>
        <p:spPr>
          <a:xfrm>
            <a:off x="0" y="0"/>
            <a:ext cx="8858280" cy="1000108"/>
          </a:xfrm>
          <a:prstGeom prst="rect">
            <a:avLst/>
          </a:prstGeom>
        </p:spPr>
        <p:txBody>
          <a:bodyPr>
            <a:normAutofit/>
          </a:bodyPr>
          <a:lstStyle/>
          <a:p>
            <a:pPr marL="0" marR="0" lvl="0" indent="0" algn="r" defTabSz="685800" rtl="0" eaLnBrk="1" fontAlgn="auto" latinLnBrk="0" hangingPunct="1">
              <a:lnSpc>
                <a:spcPct val="90000"/>
              </a:lnSpc>
              <a:spcBef>
                <a:spcPct val="0"/>
              </a:spcBef>
              <a:spcAft>
                <a:spcPts val="0"/>
              </a:spcAft>
              <a:buClrTx/>
              <a:buSzTx/>
              <a:buFontTx/>
              <a:buNone/>
              <a:tabLst/>
              <a:defRPr/>
            </a:pPr>
            <a:r>
              <a:rPr lang="ru-RU" sz="3600" b="1" dirty="0">
                <a:solidFill>
                  <a:schemeClr val="accent2">
                    <a:lumMod val="75000"/>
                  </a:schemeClr>
                </a:solidFill>
                <a:latin typeface="Times New Roman" pitchFamily="18" charset="0"/>
                <a:ea typeface="+mj-ea"/>
                <a:cs typeface="Times New Roman" pitchFamily="18" charset="0"/>
              </a:rPr>
              <a:t>Рынок труда</a:t>
            </a:r>
            <a:endParaRPr kumimoji="0" lang="ru-RU" sz="36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graphicFrame>
        <p:nvGraphicFramePr>
          <p:cNvPr id="7" name="Диаграмма 6">
            <a:extLst>
              <a:ext uri="{FF2B5EF4-FFF2-40B4-BE49-F238E27FC236}">
                <a16:creationId xmlns:a16="http://schemas.microsoft.com/office/drawing/2014/main" id="{01F06BD9-5B07-4F9B-84C3-4E05D2F9E7D3}"/>
              </a:ext>
            </a:extLst>
          </p:cNvPr>
          <p:cNvGraphicFramePr/>
          <p:nvPr>
            <p:extLst>
              <p:ext uri="{D42A27DB-BD31-4B8C-83A1-F6EECF244321}">
                <p14:modId xmlns:p14="http://schemas.microsoft.com/office/powerpoint/2010/main" val="2359400756"/>
              </p:ext>
            </p:extLst>
          </p:nvPr>
        </p:nvGraphicFramePr>
        <p:xfrm>
          <a:off x="323528" y="2114597"/>
          <a:ext cx="5323799" cy="35565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Диаграмма 17">
            <a:extLst>
              <a:ext uri="{FF2B5EF4-FFF2-40B4-BE49-F238E27FC236}">
                <a16:creationId xmlns:a16="http://schemas.microsoft.com/office/drawing/2014/main" id="{B711D3A3-6E68-44C4-9845-CA6F8ACA95E2}"/>
              </a:ext>
            </a:extLst>
          </p:cNvPr>
          <p:cNvGraphicFramePr/>
          <p:nvPr>
            <p:extLst>
              <p:ext uri="{D42A27DB-BD31-4B8C-83A1-F6EECF244321}">
                <p14:modId xmlns:p14="http://schemas.microsoft.com/office/powerpoint/2010/main" val="852096402"/>
              </p:ext>
            </p:extLst>
          </p:nvPr>
        </p:nvGraphicFramePr>
        <p:xfrm>
          <a:off x="5220074" y="4562476"/>
          <a:ext cx="3804592" cy="2016223"/>
        </p:xfrm>
        <a:graphic>
          <a:graphicData uri="http://schemas.openxmlformats.org/drawingml/2006/chart">
            <c:chart xmlns:c="http://schemas.openxmlformats.org/drawingml/2006/chart" xmlns:r="http://schemas.openxmlformats.org/officeDocument/2006/relationships" r:id="rId4"/>
          </a:graphicData>
        </a:graphic>
      </p:graphicFrame>
      <p:sp>
        <p:nvSpPr>
          <p:cNvPr id="20" name="Заголовок 19">
            <a:extLst>
              <a:ext uri="{FF2B5EF4-FFF2-40B4-BE49-F238E27FC236}">
                <a16:creationId xmlns:a16="http://schemas.microsoft.com/office/drawing/2014/main" id="{94B3A4E4-AAEE-4119-821B-00779A6C793A}"/>
              </a:ext>
            </a:extLst>
          </p:cNvPr>
          <p:cNvSpPr>
            <a:spLocks noGrp="1"/>
          </p:cNvSpPr>
          <p:nvPr>
            <p:ph type="title"/>
          </p:nvPr>
        </p:nvSpPr>
        <p:spPr>
          <a:xfrm>
            <a:off x="6156176" y="3546412"/>
            <a:ext cx="2987824" cy="1016064"/>
          </a:xfrm>
        </p:spPr>
        <p:txBody>
          <a:bodyPr>
            <a:noAutofit/>
          </a:bodyPr>
          <a:lstStyle/>
          <a:p>
            <a:pPr algn="ctr"/>
            <a:r>
              <a:rPr lang="ru-RU" sz="1600" dirty="0">
                <a:latin typeface="Times New Roman" panose="02020603050405020304" pitchFamily="18" charset="0"/>
                <a:cs typeface="Times New Roman" panose="02020603050405020304" pitchFamily="18" charset="0"/>
              </a:rPr>
              <a:t>.</a:t>
            </a:r>
            <a:r>
              <a:rPr lang="ru-RU" sz="2000" b="1" dirty="0">
                <a:solidFill>
                  <a:schemeClr val="accent5">
                    <a:lumMod val="75000"/>
                  </a:schemeClr>
                </a:solidFill>
                <a:latin typeface="Times New Roman" panose="02020603050405020304" pitchFamily="18" charset="0"/>
                <a:cs typeface="Times New Roman" panose="02020603050405020304" pitchFamily="18" charset="0"/>
              </a:rPr>
              <a:t> Среднемесячная заработная плата, </a:t>
            </a:r>
            <a:r>
              <a:rPr lang="ru-RU" sz="2000" b="1" dirty="0" err="1">
                <a:solidFill>
                  <a:schemeClr val="accent5">
                    <a:lumMod val="75000"/>
                  </a:schemeClr>
                </a:solidFill>
                <a:latin typeface="Times New Roman" panose="02020603050405020304" pitchFamily="18" charset="0"/>
                <a:cs typeface="Times New Roman" panose="02020603050405020304" pitchFamily="18" charset="0"/>
              </a:rPr>
              <a:t>руб</a:t>
            </a:r>
            <a:r>
              <a:rPr lang="ru-RU" sz="2000" b="1" dirty="0">
                <a:solidFill>
                  <a:schemeClr val="accent5">
                    <a:lumMod val="75000"/>
                  </a:schemeClr>
                </a:solidFill>
                <a:latin typeface="Times New Roman" panose="02020603050405020304" pitchFamily="18" charset="0"/>
                <a:cs typeface="Times New Roman" panose="02020603050405020304" pitchFamily="18" charset="0"/>
              </a:rPr>
              <a:t/>
            </a:r>
            <a:br>
              <a:rPr lang="ru-RU" sz="2000" b="1" dirty="0">
                <a:solidFill>
                  <a:schemeClr val="accent5">
                    <a:lumMod val="75000"/>
                  </a:schemeClr>
                </a:solidFill>
                <a:latin typeface="Times New Roman" panose="02020603050405020304" pitchFamily="18" charset="0"/>
                <a:cs typeface="Times New Roman" panose="02020603050405020304" pitchFamily="18" charset="0"/>
              </a:rPr>
            </a:br>
            <a:endParaRPr lang="ru-RU" sz="2000" b="1" dirty="0">
              <a:solidFill>
                <a:schemeClr val="accent5">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Развитие малого и среднего предпринимательства</a:t>
            </a:r>
          </a:p>
        </p:txBody>
      </p:sp>
      <p:sp>
        <p:nvSpPr>
          <p:cNvPr id="24" name="TextBox 23"/>
          <p:cNvSpPr txBox="1"/>
          <p:nvPr/>
        </p:nvSpPr>
        <p:spPr>
          <a:xfrm>
            <a:off x="323528" y="1591632"/>
            <a:ext cx="4536504" cy="1477328"/>
          </a:xfrm>
          <a:prstGeom prst="rect">
            <a:avLst/>
          </a:prstGeom>
          <a:noFill/>
        </p:spPr>
        <p:txBody>
          <a:bodyPr wrap="square" rtlCol="0">
            <a:spAutoFit/>
          </a:bodyPr>
          <a:lstStyle/>
          <a:p>
            <a:r>
              <a:rPr lang="ru-RU" b="1" dirty="0">
                <a:solidFill>
                  <a:schemeClr val="accent5">
                    <a:lumMod val="50000"/>
                  </a:schemeClr>
                </a:solidFill>
                <a:latin typeface="Times New Roman" pitchFamily="18" charset="0"/>
                <a:cs typeface="Times New Roman" pitchFamily="18" charset="0"/>
              </a:rPr>
              <a:t>Количество субъектов малого и среднего предпринимательства  - 204 ед., из них: 67 юридических лица и </a:t>
            </a:r>
          </a:p>
          <a:p>
            <a:r>
              <a:rPr lang="ru-RU" b="1" dirty="0">
                <a:solidFill>
                  <a:schemeClr val="accent5">
                    <a:lumMod val="50000"/>
                  </a:schemeClr>
                </a:solidFill>
                <a:latin typeface="Times New Roman" pitchFamily="18" charset="0"/>
                <a:cs typeface="Times New Roman" pitchFamily="18" charset="0"/>
              </a:rPr>
              <a:t>137 индивидуальных предпринимателя</a:t>
            </a:r>
          </a:p>
          <a:p>
            <a:endParaRPr lang="ru-RU" b="1" dirty="0">
              <a:solidFill>
                <a:schemeClr val="accent5">
                  <a:lumMod val="50000"/>
                </a:schemeClr>
              </a:solidFill>
              <a:latin typeface="Times New Roman" pitchFamily="18" charset="0"/>
              <a:cs typeface="Times New Roman" pitchFamily="18" charset="0"/>
            </a:endParaRPr>
          </a:p>
        </p:txBody>
      </p:sp>
      <p:graphicFrame>
        <p:nvGraphicFramePr>
          <p:cNvPr id="25" name="Схема 24"/>
          <p:cNvGraphicFramePr/>
          <p:nvPr>
            <p:extLst>
              <p:ext uri="{D42A27DB-BD31-4B8C-83A1-F6EECF244321}">
                <p14:modId xmlns:p14="http://schemas.microsoft.com/office/powerpoint/2010/main" val="583563753"/>
              </p:ext>
            </p:extLst>
          </p:nvPr>
        </p:nvGraphicFramePr>
        <p:xfrm>
          <a:off x="5004048" y="1412776"/>
          <a:ext cx="4139952" cy="2232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3068960"/>
            <a:ext cx="8280920" cy="328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Прямая соединительная линия 39"/>
          <p:cNvCxnSpPr/>
          <p:nvPr/>
        </p:nvCxnSpPr>
        <p:spPr>
          <a:xfrm rot="5400000">
            <a:off x="4392611" y="2536025"/>
            <a:ext cx="1929620"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flipV="1">
            <a:off x="5357818" y="3500438"/>
            <a:ext cx="185738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flipV="1">
            <a:off x="5357818" y="3000372"/>
            <a:ext cx="185738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flipV="1">
            <a:off x="5357818" y="2500306"/>
            <a:ext cx="1857388" cy="1"/>
          </a:xfrm>
          <a:prstGeom prst="line">
            <a:avLst/>
          </a:prstGeom>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628650" y="0"/>
            <a:ext cx="7886700" cy="928671"/>
          </a:xfrm>
        </p:spPr>
        <p:txBody>
          <a:bodyPr>
            <a:normAutofit/>
          </a:bodyPr>
          <a:lstStyle/>
          <a:p>
            <a:pPr algn="r"/>
            <a:r>
              <a:rPr lang="ru-RU" sz="3600" b="1" dirty="0">
                <a:solidFill>
                  <a:schemeClr val="accent2"/>
                </a:solidFill>
                <a:latin typeface="Times New Roman" pitchFamily="18" charset="0"/>
                <a:cs typeface="Times New Roman" pitchFamily="18" charset="0"/>
              </a:rPr>
              <a:t>Финансы</a:t>
            </a:r>
          </a:p>
        </p:txBody>
      </p:sp>
      <p:sp>
        <p:nvSpPr>
          <p:cNvPr id="13" name="Овал 12"/>
          <p:cNvSpPr/>
          <p:nvPr/>
        </p:nvSpPr>
        <p:spPr>
          <a:xfrm>
            <a:off x="214282" y="1142984"/>
            <a:ext cx="3786214" cy="1000132"/>
          </a:xfrm>
          <a:prstGeom prst="ellipse">
            <a:avLst/>
          </a:prstGeom>
        </p:spPr>
        <p:style>
          <a:lnRef idx="1">
            <a:schemeClr val="accent1"/>
          </a:lnRef>
          <a:fillRef idx="2">
            <a:schemeClr val="accent1"/>
          </a:fillRef>
          <a:effectRef idx="1">
            <a:schemeClr val="accent1"/>
          </a:effectRef>
          <a:fontRef idx="minor">
            <a:schemeClr val="dk1"/>
          </a:fontRef>
        </p:style>
        <p:txBody>
          <a:bodyPr lIns="91430" tIns="45715" rIns="91430" bIns="45715" rtlCol="0" anchor="ctr"/>
          <a:lstStyle/>
          <a:p>
            <a:pPr algn="ctr"/>
            <a:r>
              <a:rPr lang="ru-RU" b="1" u="sng" dirty="0">
                <a:solidFill>
                  <a:schemeClr val="accent5">
                    <a:lumMod val="50000"/>
                  </a:schemeClr>
                </a:solidFill>
                <a:latin typeface="Times New Roman" pitchFamily="18" charset="0"/>
                <a:cs typeface="Times New Roman" pitchFamily="18" charset="0"/>
              </a:rPr>
              <a:t>Доходы бюджета</a:t>
            </a:r>
          </a:p>
          <a:p>
            <a:pPr algn="ctr"/>
            <a:r>
              <a:rPr lang="ru-RU" b="1" dirty="0">
                <a:solidFill>
                  <a:schemeClr val="accent5">
                    <a:lumMod val="50000"/>
                  </a:schemeClr>
                </a:solidFill>
                <a:latin typeface="Times New Roman" pitchFamily="18" charset="0"/>
                <a:cs typeface="Times New Roman" pitchFamily="18" charset="0"/>
              </a:rPr>
              <a:t>320 145,8 тыс.руб.</a:t>
            </a:r>
          </a:p>
        </p:txBody>
      </p:sp>
      <p:sp>
        <p:nvSpPr>
          <p:cNvPr id="15" name="Блок-схема: знак завершения 14"/>
          <p:cNvSpPr/>
          <p:nvPr/>
        </p:nvSpPr>
        <p:spPr>
          <a:xfrm>
            <a:off x="285720" y="2714620"/>
            <a:ext cx="3929090" cy="714380"/>
          </a:xfrm>
          <a:prstGeom prst="flowChartTerminator">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t"/>
          <a:lstStyle/>
          <a:p>
            <a:pPr algn="ctr"/>
            <a:r>
              <a:rPr lang="ru-RU" sz="1600" b="1" dirty="0">
                <a:solidFill>
                  <a:schemeClr val="accent5">
                    <a:lumMod val="50000"/>
                  </a:schemeClr>
                </a:solidFill>
                <a:latin typeface="Times New Roman" pitchFamily="18" charset="0"/>
                <a:cs typeface="Times New Roman" pitchFamily="18" charset="0"/>
              </a:rPr>
              <a:t>Налоговые и неналоговые доходы</a:t>
            </a:r>
          </a:p>
          <a:p>
            <a:pPr algn="ctr"/>
            <a:r>
              <a:rPr lang="ru-RU" sz="1600" b="1" dirty="0">
                <a:solidFill>
                  <a:schemeClr val="accent5">
                    <a:lumMod val="50000"/>
                  </a:schemeClr>
                </a:solidFill>
                <a:latin typeface="Times New Roman" pitchFamily="18" charset="0"/>
                <a:cs typeface="Times New Roman" pitchFamily="18" charset="0"/>
              </a:rPr>
              <a:t>76 476,3 тыс.руб.</a:t>
            </a:r>
          </a:p>
          <a:p>
            <a:pPr algn="ctr"/>
            <a:endParaRPr lang="ru-RU" b="1" dirty="0">
              <a:solidFill>
                <a:schemeClr val="accent5">
                  <a:lumMod val="50000"/>
                </a:schemeClr>
              </a:solidFill>
              <a:latin typeface="Times New Roman" pitchFamily="18" charset="0"/>
              <a:cs typeface="Times New Roman" pitchFamily="18" charset="0"/>
            </a:endParaRPr>
          </a:p>
        </p:txBody>
      </p:sp>
      <p:cxnSp>
        <p:nvCxnSpPr>
          <p:cNvPr id="16" name="Прямая со стрелкой 15"/>
          <p:cNvCxnSpPr>
            <a:stCxn id="13" idx="6"/>
            <a:endCxn id="18" idx="1"/>
          </p:cNvCxnSpPr>
          <p:nvPr/>
        </p:nvCxnSpPr>
        <p:spPr>
          <a:xfrm flipV="1">
            <a:off x="4000496" y="1428736"/>
            <a:ext cx="1214446"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rot="5400000">
            <a:off x="1965307" y="2249479"/>
            <a:ext cx="571504" cy="3587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Блок-схема: знак завершения 17"/>
          <p:cNvSpPr/>
          <p:nvPr/>
        </p:nvSpPr>
        <p:spPr>
          <a:xfrm>
            <a:off x="5214942" y="1071546"/>
            <a:ext cx="3643338" cy="714380"/>
          </a:xfrm>
          <a:prstGeom prst="flowChartTerminator">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t"/>
          <a:lstStyle/>
          <a:p>
            <a:pPr algn="ctr"/>
            <a:r>
              <a:rPr lang="ru-RU" sz="1600" b="1" dirty="0">
                <a:solidFill>
                  <a:schemeClr val="accent5">
                    <a:lumMod val="50000"/>
                  </a:schemeClr>
                </a:solidFill>
                <a:latin typeface="Times New Roman" pitchFamily="18" charset="0"/>
                <a:cs typeface="Times New Roman" pitchFamily="18" charset="0"/>
              </a:rPr>
              <a:t>Безвозмездные поступления</a:t>
            </a:r>
          </a:p>
          <a:p>
            <a:pPr algn="ctr"/>
            <a:r>
              <a:rPr lang="ru-RU" sz="1600" b="1" dirty="0">
                <a:solidFill>
                  <a:schemeClr val="accent5">
                    <a:lumMod val="50000"/>
                  </a:schemeClr>
                </a:solidFill>
                <a:latin typeface="Times New Roman" pitchFamily="18" charset="0"/>
                <a:cs typeface="Times New Roman" pitchFamily="18" charset="0"/>
              </a:rPr>
              <a:t>243 669,5 тыс.руб.</a:t>
            </a:r>
          </a:p>
          <a:p>
            <a:pPr algn="ctr"/>
            <a:endParaRPr lang="ru-RU" b="1" dirty="0">
              <a:solidFill>
                <a:schemeClr val="accent5">
                  <a:lumMod val="50000"/>
                </a:schemeClr>
              </a:solidFill>
              <a:latin typeface="Times New Roman" pitchFamily="18" charset="0"/>
              <a:cs typeface="Times New Roman" pitchFamily="18" charset="0"/>
            </a:endParaRPr>
          </a:p>
        </p:txBody>
      </p:sp>
      <p:sp>
        <p:nvSpPr>
          <p:cNvPr id="34" name="Скругленный прямоугольник 33"/>
          <p:cNvSpPr/>
          <p:nvPr/>
        </p:nvSpPr>
        <p:spPr>
          <a:xfrm>
            <a:off x="5500694" y="2285992"/>
            <a:ext cx="3429024"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Times New Roman" pitchFamily="18" charset="0"/>
                <a:cs typeface="Times New Roman" pitchFamily="18" charset="0"/>
              </a:rPr>
              <a:t>Субсидии – 227 233,2 тыс.руб</a:t>
            </a:r>
            <a:r>
              <a:rPr lang="ru-RU" dirty="0">
                <a:latin typeface="Times New Roman" pitchFamily="18" charset="0"/>
                <a:cs typeface="Times New Roman" pitchFamily="18" charset="0"/>
              </a:rPr>
              <a:t>.</a:t>
            </a:r>
          </a:p>
        </p:txBody>
      </p:sp>
      <p:sp>
        <p:nvSpPr>
          <p:cNvPr id="35" name="Скругленный прямоугольник 34"/>
          <p:cNvSpPr/>
          <p:nvPr/>
        </p:nvSpPr>
        <p:spPr>
          <a:xfrm>
            <a:off x="5500694" y="2714620"/>
            <a:ext cx="3429024"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Times New Roman" pitchFamily="18" charset="0"/>
                <a:cs typeface="Times New Roman" pitchFamily="18" charset="0"/>
              </a:rPr>
              <a:t>Субвенции – 464,6 </a:t>
            </a:r>
            <a:r>
              <a:rPr lang="ru-RU" sz="1400" b="1" dirty="0">
                <a:latin typeface="Times New Roman" pitchFamily="18" charset="0"/>
                <a:cs typeface="Times New Roman" pitchFamily="18" charset="0"/>
              </a:rPr>
              <a:t>тыс.руб.</a:t>
            </a:r>
            <a:endParaRPr lang="ru-RU" sz="1400" dirty="0">
              <a:latin typeface="Times New Roman" pitchFamily="18" charset="0"/>
              <a:cs typeface="Times New Roman" pitchFamily="18" charset="0"/>
            </a:endParaRPr>
          </a:p>
        </p:txBody>
      </p:sp>
      <p:sp>
        <p:nvSpPr>
          <p:cNvPr id="36" name="Скругленный прямоугольник 35"/>
          <p:cNvSpPr/>
          <p:nvPr/>
        </p:nvSpPr>
        <p:spPr>
          <a:xfrm>
            <a:off x="5500694" y="3143248"/>
            <a:ext cx="342902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Times New Roman" pitchFamily="18" charset="0"/>
                <a:cs typeface="Times New Roman" pitchFamily="18" charset="0"/>
              </a:rPr>
              <a:t>Межбюджетные трансферты – 214,7 тыс.руб. </a:t>
            </a:r>
          </a:p>
        </p:txBody>
      </p:sp>
      <p:graphicFrame>
        <p:nvGraphicFramePr>
          <p:cNvPr id="66" name="Диаграмма 65"/>
          <p:cNvGraphicFramePr/>
          <p:nvPr>
            <p:extLst>
              <p:ext uri="{D42A27DB-BD31-4B8C-83A1-F6EECF244321}">
                <p14:modId xmlns:p14="http://schemas.microsoft.com/office/powerpoint/2010/main" val="582422104"/>
              </p:ext>
            </p:extLst>
          </p:nvPr>
        </p:nvGraphicFramePr>
        <p:xfrm>
          <a:off x="0" y="3786190"/>
          <a:ext cx="4643438" cy="2951160"/>
        </p:xfrm>
        <a:graphic>
          <a:graphicData uri="http://schemas.openxmlformats.org/drawingml/2006/chart">
            <c:chart xmlns:c="http://schemas.openxmlformats.org/drawingml/2006/chart" xmlns:r="http://schemas.openxmlformats.org/officeDocument/2006/relationships" r:id="rId3"/>
          </a:graphicData>
        </a:graphic>
      </p:graphicFrame>
      <p:sp>
        <p:nvSpPr>
          <p:cNvPr id="23" name="Скругленный прямоугольник 22"/>
          <p:cNvSpPr/>
          <p:nvPr/>
        </p:nvSpPr>
        <p:spPr>
          <a:xfrm>
            <a:off x="5500694" y="1857364"/>
            <a:ext cx="3429024"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Times New Roman" pitchFamily="18" charset="0"/>
                <a:cs typeface="Times New Roman" pitchFamily="18" charset="0"/>
              </a:rPr>
              <a:t>Дотации – 15 757,0 тыс.руб</a:t>
            </a:r>
            <a:r>
              <a:rPr lang="ru-RU" dirty="0">
                <a:latin typeface="Times New Roman" pitchFamily="18" charset="0"/>
                <a:cs typeface="Times New Roman" pitchFamily="18" charset="0"/>
              </a:rPr>
              <a:t>.</a:t>
            </a:r>
          </a:p>
        </p:txBody>
      </p:sp>
      <p:cxnSp>
        <p:nvCxnSpPr>
          <p:cNvPr id="24" name="Прямая со стрелкой 23"/>
          <p:cNvCxnSpPr/>
          <p:nvPr/>
        </p:nvCxnSpPr>
        <p:spPr>
          <a:xfrm>
            <a:off x="3929058" y="3357562"/>
            <a:ext cx="2071702"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rot="5400000">
            <a:off x="1473971" y="3598071"/>
            <a:ext cx="347666"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2" name="Диаграмма 31"/>
          <p:cNvGraphicFramePr/>
          <p:nvPr>
            <p:extLst>
              <p:ext uri="{D42A27DB-BD31-4B8C-83A1-F6EECF244321}">
                <p14:modId xmlns:p14="http://schemas.microsoft.com/office/powerpoint/2010/main" val="1696991626"/>
              </p:ext>
            </p:extLst>
          </p:nvPr>
        </p:nvGraphicFramePr>
        <p:xfrm>
          <a:off x="4429124" y="3786190"/>
          <a:ext cx="5024430" cy="307181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Диаграмма 19"/>
          <p:cNvGraphicFramePr/>
          <p:nvPr>
            <p:extLst>
              <p:ext uri="{D42A27DB-BD31-4B8C-83A1-F6EECF244321}">
                <p14:modId xmlns:p14="http://schemas.microsoft.com/office/powerpoint/2010/main" val="4001742591"/>
              </p:ext>
            </p:extLst>
          </p:nvPr>
        </p:nvGraphicFramePr>
        <p:xfrm>
          <a:off x="214282" y="1214422"/>
          <a:ext cx="8643998" cy="5286412"/>
        </p:xfrm>
        <a:graphic>
          <a:graphicData uri="http://schemas.openxmlformats.org/drawingml/2006/chart">
            <c:chart xmlns:c="http://schemas.openxmlformats.org/drawingml/2006/chart" xmlns:r="http://schemas.openxmlformats.org/officeDocument/2006/relationships" r:id="rId3"/>
          </a:graphicData>
        </a:graphic>
      </p:graphicFrame>
      <p:sp>
        <p:nvSpPr>
          <p:cNvPr id="5" name="Прямоугольник 4"/>
          <p:cNvSpPr/>
          <p:nvPr/>
        </p:nvSpPr>
        <p:spPr>
          <a:xfrm>
            <a:off x="6000760" y="214290"/>
            <a:ext cx="3143240" cy="646331"/>
          </a:xfrm>
          <a:prstGeom prst="rect">
            <a:avLst/>
          </a:prstGeom>
        </p:spPr>
        <p:txBody>
          <a:bodyPr wrap="square">
            <a:spAutoFit/>
          </a:bodyPr>
          <a:lstStyle/>
          <a:p>
            <a:pPr algn="ctr"/>
            <a:r>
              <a:rPr lang="ru-RU" sz="3600" b="1" dirty="0">
                <a:solidFill>
                  <a:schemeClr val="accent2"/>
                </a:solidFill>
                <a:latin typeface="Times New Roman" pitchFamily="18" charset="0"/>
                <a:cs typeface="Times New Roman" pitchFamily="18" charset="0"/>
              </a:rPr>
              <a:t>Финансы</a:t>
            </a:r>
            <a:endParaRPr lang="ru-RU" sz="3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7300" y="0"/>
            <a:ext cx="7529542" cy="1325563"/>
          </a:xfrm>
        </p:spPr>
        <p:txBody>
          <a:bodyPr>
            <a:normAutofit fontScale="90000"/>
          </a:bodyPr>
          <a:lstStyle/>
          <a:p>
            <a:pPr algn="r"/>
            <a:r>
              <a:rPr lang="ru-RU" sz="3600" b="1" dirty="0">
                <a:solidFill>
                  <a:schemeClr val="accent2"/>
                </a:solidFill>
                <a:latin typeface="Times New Roman" pitchFamily="18" charset="0"/>
                <a:cs typeface="Times New Roman" pitchFamily="18" charset="0"/>
              </a:rPr>
              <a:t>РАСХОДЫ 2021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Жилищно-коммунальное хозяйство</a:t>
            </a:r>
          </a:p>
        </p:txBody>
      </p:sp>
      <p:graphicFrame>
        <p:nvGraphicFramePr>
          <p:cNvPr id="3" name="Диаграмма 2"/>
          <p:cNvGraphicFramePr/>
          <p:nvPr>
            <p:extLst>
              <p:ext uri="{D42A27DB-BD31-4B8C-83A1-F6EECF244321}">
                <p14:modId xmlns:p14="http://schemas.microsoft.com/office/powerpoint/2010/main" val="3347001510"/>
              </p:ext>
            </p:extLst>
          </p:nvPr>
        </p:nvGraphicFramePr>
        <p:xfrm>
          <a:off x="428596" y="1357298"/>
          <a:ext cx="8429684" cy="514353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336176" y="1828800"/>
            <a:ext cx="2003612" cy="4397188"/>
          </a:xfrm>
          <a:prstGeom prst="flowChartDelay">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800" b="1" dirty="0">
                <a:solidFill>
                  <a:schemeClr val="accent1">
                    <a:lumMod val="50000"/>
                  </a:schemeClr>
                </a:solidFill>
                <a:latin typeface="Times New Roman" pitchFamily="18" charset="0"/>
                <a:cs typeface="Times New Roman" pitchFamily="18" charset="0"/>
              </a:rPr>
              <a:t>2232,9 тыс.руб</a:t>
            </a:r>
            <a:r>
              <a:rPr lang="ru-RU" b="1" dirty="0">
                <a:solidFill>
                  <a:schemeClr val="accent1">
                    <a:lumMod val="50000"/>
                  </a:schemeClr>
                </a:solidFill>
                <a:latin typeface="Times New Roman" pitchFamily="18" charset="0"/>
                <a:cs typeface="Times New Roman" pitchFamily="18" charset="0"/>
              </a:rPr>
              <a:t>.</a:t>
            </a:r>
          </a:p>
        </p:txBody>
      </p:sp>
      <p:graphicFrame>
        <p:nvGraphicFramePr>
          <p:cNvPr id="4" name="Схема 3"/>
          <p:cNvGraphicFramePr/>
          <p:nvPr>
            <p:extLst>
              <p:ext uri="{D42A27DB-BD31-4B8C-83A1-F6EECF244321}">
                <p14:modId xmlns:p14="http://schemas.microsoft.com/office/powerpoint/2010/main" val="3304177026"/>
              </p:ext>
            </p:extLst>
          </p:nvPr>
        </p:nvGraphicFramePr>
        <p:xfrm>
          <a:off x="1285853" y="1071547"/>
          <a:ext cx="7616100"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Прямоугольник 6"/>
          <p:cNvSpPr/>
          <p:nvPr/>
        </p:nvSpPr>
        <p:spPr>
          <a:xfrm>
            <a:off x="1142976" y="0"/>
            <a:ext cx="7786742" cy="1200329"/>
          </a:xfrm>
          <a:prstGeom prst="rect">
            <a:avLst/>
          </a:prstGeom>
        </p:spPr>
        <p:txBody>
          <a:bodyPr wrap="square">
            <a:spAutoFit/>
          </a:bodyPr>
          <a:lstStyle/>
          <a:p>
            <a:pPr algn="r"/>
            <a:r>
              <a:rPr lang="ru-RU" sz="3600" b="1" dirty="0">
                <a:solidFill>
                  <a:schemeClr val="accent2"/>
                </a:solidFill>
                <a:latin typeface="Times New Roman" pitchFamily="18" charset="0"/>
                <a:cs typeface="Times New Roman" pitchFamily="18" charset="0"/>
              </a:rPr>
              <a:t>РАСХОДЫ 2021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Жилищное хозяйство</a:t>
            </a:r>
            <a:endParaRPr lang="ru-RU" sz="3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10899,0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2021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Коммунальное хозяйство</a:t>
            </a:r>
            <a:endParaRPr lang="ru-RU" sz="3600" dirty="0"/>
          </a:p>
        </p:txBody>
      </p:sp>
      <p:graphicFrame>
        <p:nvGraphicFramePr>
          <p:cNvPr id="4" name="Схема 3"/>
          <p:cNvGraphicFramePr/>
          <p:nvPr>
            <p:extLst>
              <p:ext uri="{D42A27DB-BD31-4B8C-83A1-F6EECF244321}">
                <p14:modId xmlns:p14="http://schemas.microsoft.com/office/powerpoint/2010/main" val="2953049963"/>
              </p:ext>
            </p:extLst>
          </p:nvPr>
        </p:nvGraphicFramePr>
        <p:xfrm>
          <a:off x="642910" y="857232"/>
          <a:ext cx="8501090" cy="6286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14290"/>
            <a:ext cx="9144000" cy="838200"/>
          </a:xfrm>
        </p:spPr>
        <p:txBody>
          <a:bodyPr>
            <a:noAutofit/>
          </a:bodyPr>
          <a:lstStyle/>
          <a:p>
            <a:pPr algn="ctr"/>
            <a:r>
              <a:rPr lang="ru-RU" sz="3600" b="1" dirty="0">
                <a:solidFill>
                  <a:schemeClr val="accent2">
                    <a:lumMod val="75000"/>
                  </a:schemeClr>
                </a:solidFill>
                <a:latin typeface="Times New Roman" pitchFamily="18" charset="0"/>
                <a:cs typeface="Times New Roman" pitchFamily="18" charset="0"/>
              </a:rPr>
              <a:t>Территория опережающего социально-экономического развития (ТОСЭР)</a:t>
            </a:r>
          </a:p>
        </p:txBody>
      </p:sp>
      <p:sp>
        <p:nvSpPr>
          <p:cNvPr id="21" name="TextBox 20"/>
          <p:cNvSpPr txBox="1"/>
          <p:nvPr/>
        </p:nvSpPr>
        <p:spPr>
          <a:xfrm>
            <a:off x="0" y="1428736"/>
            <a:ext cx="9144000" cy="923330"/>
          </a:xfrm>
          <a:prstGeom prst="rect">
            <a:avLst/>
          </a:prstGeom>
          <a:noFill/>
        </p:spPr>
        <p:txBody>
          <a:bodyPr wrap="square" rtlCol="0">
            <a:spAutoFit/>
          </a:bodyPr>
          <a:lstStyle/>
          <a:p>
            <a:pPr algn="ctr"/>
            <a:r>
              <a:rPr lang="ru-RU" b="1" dirty="0">
                <a:solidFill>
                  <a:srgbClr val="002060"/>
                </a:solidFill>
                <a:latin typeface="Times New Roman" pitchFamily="18" charset="0"/>
                <a:cs typeface="Times New Roman" pitchFamily="18" charset="0"/>
              </a:rPr>
              <a:t>Постановление Правительства РФ от 17.02.2018 №171 «О создании территории опережающего социально-экономического развития «Наволоки» </a:t>
            </a:r>
            <a:r>
              <a:rPr lang="ru-RU" b="1" dirty="0">
                <a:solidFill>
                  <a:schemeClr val="accent5">
                    <a:lumMod val="50000"/>
                  </a:schemeClr>
                </a:solidFill>
                <a:latin typeface="Times New Roman" pitchFamily="18" charset="0"/>
                <a:cs typeface="Times New Roman" pitchFamily="18" charset="0"/>
              </a:rPr>
              <a:t>(ред. от 27.12.2019)</a:t>
            </a:r>
          </a:p>
          <a:p>
            <a:pPr algn="ctr"/>
            <a:r>
              <a:rPr lang="ru-RU" b="1" dirty="0">
                <a:solidFill>
                  <a:srgbClr val="002060"/>
                </a:solidFill>
                <a:latin typeface="Times New Roman" pitchFamily="18" charset="0"/>
                <a:cs typeface="Times New Roman" pitchFamily="18" charset="0"/>
              </a:rPr>
              <a:t> </a:t>
            </a:r>
          </a:p>
        </p:txBody>
      </p:sp>
      <p:pic>
        <p:nvPicPr>
          <p:cNvPr id="4" name="Рисунок 3">
            <a:extLst>
              <a:ext uri="{FF2B5EF4-FFF2-40B4-BE49-F238E27FC236}">
                <a16:creationId xmlns:a16="http://schemas.microsoft.com/office/drawing/2014/main" id="{916B7C14-0B3E-41BD-8446-CFB6290758DA}"/>
              </a:ext>
            </a:extLst>
          </p:cNvPr>
          <p:cNvPicPr>
            <a:picLocks noChangeAspect="1"/>
          </p:cNvPicPr>
          <p:nvPr/>
        </p:nvPicPr>
        <p:blipFill>
          <a:blip r:embed="rId3"/>
          <a:stretch>
            <a:fillRect/>
          </a:stretch>
        </p:blipFill>
        <p:spPr>
          <a:xfrm>
            <a:off x="33163" y="2065895"/>
            <a:ext cx="9144000" cy="4797152"/>
          </a:xfrm>
          <a:prstGeom prst="rect">
            <a:avLst/>
          </a:prstGeom>
        </p:spPr>
      </p:pic>
      <p:pic>
        <p:nvPicPr>
          <p:cNvPr id="5" name="Рисунок 4">
            <a:extLst>
              <a:ext uri="{FF2B5EF4-FFF2-40B4-BE49-F238E27FC236}">
                <a16:creationId xmlns:a16="http://schemas.microsoft.com/office/drawing/2014/main" id="{28E58C34-744D-43B1-A08B-9177BB483C36}"/>
              </a:ext>
            </a:extLst>
          </p:cNvPr>
          <p:cNvPicPr>
            <a:picLocks noChangeAspect="1"/>
          </p:cNvPicPr>
          <p:nvPr/>
        </p:nvPicPr>
        <p:blipFill>
          <a:blip r:embed="rId4"/>
          <a:stretch>
            <a:fillRect/>
          </a:stretch>
        </p:blipFill>
        <p:spPr>
          <a:xfrm>
            <a:off x="107504" y="2017878"/>
            <a:ext cx="3127519" cy="1932599"/>
          </a:xfrm>
          <a:prstGeom prst="rect">
            <a:avLst/>
          </a:prstGeom>
        </p:spPr>
      </p:pic>
      <p:sp>
        <p:nvSpPr>
          <p:cNvPr id="6" name="Прямоугольник 5">
            <a:extLst>
              <a:ext uri="{FF2B5EF4-FFF2-40B4-BE49-F238E27FC236}">
                <a16:creationId xmlns:a16="http://schemas.microsoft.com/office/drawing/2014/main" id="{0AA66B2B-DD33-4192-8FD6-DA345BC52C17}"/>
              </a:ext>
            </a:extLst>
          </p:cNvPr>
          <p:cNvSpPr/>
          <p:nvPr/>
        </p:nvSpPr>
        <p:spPr>
          <a:xfrm>
            <a:off x="251520" y="2179012"/>
            <a:ext cx="2448272" cy="432048"/>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a:solidFill>
                  <a:srgbClr val="002060"/>
                </a:solidFill>
              </a:rPr>
              <a:t>Ивановская</a:t>
            </a:r>
            <a:r>
              <a:rPr lang="ru-RU" b="1" dirty="0">
                <a:solidFill>
                  <a:srgbClr val="002060"/>
                </a:solidFill>
              </a:rPr>
              <a:t> обл.</a:t>
            </a:r>
          </a:p>
        </p:txBody>
      </p:sp>
      <p:sp>
        <p:nvSpPr>
          <p:cNvPr id="7" name="Прямоугольник 6">
            <a:extLst>
              <a:ext uri="{FF2B5EF4-FFF2-40B4-BE49-F238E27FC236}">
                <a16:creationId xmlns:a16="http://schemas.microsoft.com/office/drawing/2014/main" id="{C70F9788-9104-4635-A7E6-23535ED4F1DC}"/>
              </a:ext>
            </a:extLst>
          </p:cNvPr>
          <p:cNvSpPr/>
          <p:nvPr/>
        </p:nvSpPr>
        <p:spPr>
          <a:xfrm>
            <a:off x="4167811" y="2296264"/>
            <a:ext cx="2016224" cy="432048"/>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a:solidFill>
                  <a:srgbClr val="002060"/>
                </a:solidFill>
              </a:rPr>
              <a:t>Наволоки</a:t>
            </a:r>
          </a:p>
        </p:txBody>
      </p:sp>
      <p:pic>
        <p:nvPicPr>
          <p:cNvPr id="8" name="Рисунок 7">
            <a:extLst>
              <a:ext uri="{FF2B5EF4-FFF2-40B4-BE49-F238E27FC236}">
                <a16:creationId xmlns:a16="http://schemas.microsoft.com/office/drawing/2014/main" id="{61C83A85-75DC-4B7A-A973-9B1E74E21C10}"/>
              </a:ext>
            </a:extLst>
          </p:cNvPr>
          <p:cNvPicPr>
            <a:picLocks noChangeAspect="1"/>
          </p:cNvPicPr>
          <p:nvPr/>
        </p:nvPicPr>
        <p:blipFill>
          <a:blip r:embed="rId5"/>
          <a:stretch>
            <a:fillRect/>
          </a:stretch>
        </p:blipFill>
        <p:spPr>
          <a:xfrm>
            <a:off x="5937376" y="3216414"/>
            <a:ext cx="231668" cy="231668"/>
          </a:xfrm>
          <a:prstGeom prst="rect">
            <a:avLst/>
          </a:prstGeom>
        </p:spPr>
      </p:pic>
      <p:sp>
        <p:nvSpPr>
          <p:cNvPr id="12" name="Стрелка: вниз 11">
            <a:extLst>
              <a:ext uri="{FF2B5EF4-FFF2-40B4-BE49-F238E27FC236}">
                <a16:creationId xmlns:a16="http://schemas.microsoft.com/office/drawing/2014/main" id="{41791708-A63E-41FA-B9A2-B6DEB01B0FD3}"/>
              </a:ext>
            </a:extLst>
          </p:cNvPr>
          <p:cNvSpPr/>
          <p:nvPr/>
        </p:nvSpPr>
        <p:spPr>
          <a:xfrm rot="18970267">
            <a:off x="5622479" y="2556452"/>
            <a:ext cx="288174" cy="862178"/>
          </a:xfrm>
          <a:prstGeom prst="downArrow">
            <a:avLst/>
          </a:prstGeom>
          <a:solidFill>
            <a:schemeClr val="accent2">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скругленные углы 12">
            <a:extLst>
              <a:ext uri="{FF2B5EF4-FFF2-40B4-BE49-F238E27FC236}">
                <a16:creationId xmlns:a16="http://schemas.microsoft.com/office/drawing/2014/main" id="{730EECB8-9D7C-4758-B40E-58DC8E8C8BE8}"/>
              </a:ext>
            </a:extLst>
          </p:cNvPr>
          <p:cNvSpPr/>
          <p:nvPr/>
        </p:nvSpPr>
        <p:spPr>
          <a:xfrm>
            <a:off x="5364087" y="4869160"/>
            <a:ext cx="3456385" cy="144016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b="1" dirty="0">
              <a:solidFill>
                <a:srgbClr val="C00000"/>
              </a:solidFill>
            </a:endParaRPr>
          </a:p>
          <a:p>
            <a:endParaRPr lang="ru-RU" sz="1700" b="1" dirty="0">
              <a:solidFill>
                <a:srgbClr val="C00000"/>
              </a:solidFill>
            </a:endParaRPr>
          </a:p>
          <a:p>
            <a:r>
              <a:rPr lang="ru-RU" sz="1700" b="1" dirty="0">
                <a:solidFill>
                  <a:srgbClr val="C00000"/>
                </a:solidFill>
              </a:rPr>
              <a:t>* Моногород 2 категории</a:t>
            </a:r>
          </a:p>
          <a:p>
            <a:r>
              <a:rPr lang="ru-RU" sz="1700" b="1" dirty="0">
                <a:solidFill>
                  <a:srgbClr val="C00000"/>
                </a:solidFill>
              </a:rPr>
              <a:t>* Площадь – 9,5 тыс. Га</a:t>
            </a:r>
          </a:p>
          <a:p>
            <a:r>
              <a:rPr lang="ru-RU" sz="1700" b="1" dirty="0">
                <a:solidFill>
                  <a:srgbClr val="C00000"/>
                </a:solidFill>
              </a:rPr>
              <a:t>* Население – 11,7 </a:t>
            </a:r>
            <a:r>
              <a:rPr lang="ru-RU" sz="1700" b="1" dirty="0" err="1">
                <a:solidFill>
                  <a:srgbClr val="C00000"/>
                </a:solidFill>
              </a:rPr>
              <a:t>тыс.человек</a:t>
            </a:r>
            <a:r>
              <a:rPr lang="ru-RU" sz="1700" b="1" dirty="0">
                <a:solidFill>
                  <a:srgbClr val="C00000"/>
                </a:solidFill>
              </a:rPr>
              <a:t>, </a:t>
            </a:r>
          </a:p>
          <a:p>
            <a:r>
              <a:rPr lang="ru-RU" sz="1700" b="1" dirty="0">
                <a:solidFill>
                  <a:srgbClr val="C00000"/>
                </a:solidFill>
              </a:rPr>
              <a:t>   в т.ч. экономически </a:t>
            </a:r>
          </a:p>
          <a:p>
            <a:r>
              <a:rPr lang="ru-RU" sz="1700" b="1" dirty="0">
                <a:solidFill>
                  <a:srgbClr val="C00000"/>
                </a:solidFill>
              </a:rPr>
              <a:t>   активное – 6,3 </a:t>
            </a:r>
            <a:r>
              <a:rPr lang="ru-RU" sz="1700" b="1" dirty="0" err="1">
                <a:solidFill>
                  <a:srgbClr val="C00000"/>
                </a:solidFill>
              </a:rPr>
              <a:t>тыс.человек</a:t>
            </a:r>
            <a:endParaRPr lang="ru-RU" sz="1700" b="1" dirty="0">
              <a:solidFill>
                <a:srgbClr val="C00000"/>
              </a:solidFill>
            </a:endParaRPr>
          </a:p>
          <a:p>
            <a:pPr algn="ctr"/>
            <a:endParaRPr lang="ru-RU" b="1" dirty="0">
              <a:solidFill>
                <a:srgbClr val="C00000"/>
              </a:solidFill>
            </a:endParaRPr>
          </a:p>
          <a:p>
            <a:pPr algn="ctr"/>
            <a:endParaRPr lang="ru-RU" b="1" dirty="0">
              <a:solidFill>
                <a:srgbClr val="C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28 913,2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2021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Благоустройство</a:t>
            </a:r>
            <a:endParaRPr lang="ru-RU" sz="3600" dirty="0"/>
          </a:p>
        </p:txBody>
      </p:sp>
      <p:graphicFrame>
        <p:nvGraphicFramePr>
          <p:cNvPr id="4" name="Схема 3"/>
          <p:cNvGraphicFramePr/>
          <p:nvPr>
            <p:extLst>
              <p:ext uri="{D42A27DB-BD31-4B8C-83A1-F6EECF244321}">
                <p14:modId xmlns:p14="http://schemas.microsoft.com/office/powerpoint/2010/main" val="2865741055"/>
              </p:ext>
            </p:extLst>
          </p:nvPr>
        </p:nvGraphicFramePr>
        <p:xfrm>
          <a:off x="1357290" y="857232"/>
          <a:ext cx="7786710" cy="628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28 913,2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2021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Благоустройство</a:t>
            </a:r>
            <a:endParaRPr lang="ru-RU" sz="3600" dirty="0"/>
          </a:p>
        </p:txBody>
      </p:sp>
      <p:graphicFrame>
        <p:nvGraphicFramePr>
          <p:cNvPr id="4" name="Схема 3"/>
          <p:cNvGraphicFramePr/>
          <p:nvPr>
            <p:extLst>
              <p:ext uri="{D42A27DB-BD31-4B8C-83A1-F6EECF244321}">
                <p14:modId xmlns:p14="http://schemas.microsoft.com/office/powerpoint/2010/main" val="4187242007"/>
              </p:ext>
            </p:extLst>
          </p:nvPr>
        </p:nvGraphicFramePr>
        <p:xfrm>
          <a:off x="1142976" y="857232"/>
          <a:ext cx="8001024" cy="6215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28 913,2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2021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Благоустройство</a:t>
            </a:r>
            <a:endParaRPr lang="ru-RU" sz="3600" dirty="0"/>
          </a:p>
        </p:txBody>
      </p:sp>
      <p:graphicFrame>
        <p:nvGraphicFramePr>
          <p:cNvPr id="4" name="Схема 3"/>
          <p:cNvGraphicFramePr/>
          <p:nvPr>
            <p:extLst>
              <p:ext uri="{D42A27DB-BD31-4B8C-83A1-F6EECF244321}">
                <p14:modId xmlns:p14="http://schemas.microsoft.com/office/powerpoint/2010/main" val="1247583409"/>
              </p:ext>
            </p:extLst>
          </p:nvPr>
        </p:nvGraphicFramePr>
        <p:xfrm>
          <a:off x="1142976" y="857232"/>
          <a:ext cx="8001024" cy="6000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214678" y="0"/>
            <a:ext cx="5715040" cy="1200329"/>
          </a:xfrm>
          <a:prstGeom prst="rect">
            <a:avLst/>
          </a:prstGeom>
        </p:spPr>
        <p:txBody>
          <a:bodyPr wrap="square">
            <a:spAutoFit/>
          </a:bodyPr>
          <a:lstStyle/>
          <a:p>
            <a:pPr algn="r"/>
            <a:r>
              <a:rPr lang="ru-RU" sz="3600" b="1" dirty="0">
                <a:solidFill>
                  <a:schemeClr val="accent2"/>
                </a:solidFill>
                <a:latin typeface="Times New Roman" pitchFamily="18" charset="0"/>
                <a:cs typeface="Times New Roman" pitchFamily="18" charset="0"/>
              </a:rPr>
              <a:t>РАСХОДЫ 2021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Благоустройство</a:t>
            </a:r>
            <a:endParaRPr lang="ru-RU" sz="3600" dirty="0">
              <a:latin typeface="Times New Roman" pitchFamily="18" charset="0"/>
              <a:cs typeface="Times New Roman" pitchFamily="18" charset="0"/>
            </a:endParaRPr>
          </a:p>
        </p:txBody>
      </p:sp>
      <p:sp>
        <p:nvSpPr>
          <p:cNvPr id="5" name="Блок-схема: задержка 4"/>
          <p:cNvSpPr/>
          <p:nvPr/>
        </p:nvSpPr>
        <p:spPr>
          <a:xfrm>
            <a:off x="22025" y="2381004"/>
            <a:ext cx="1824534"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28 913,2 тыс.руб.</a:t>
            </a:r>
          </a:p>
        </p:txBody>
      </p:sp>
      <p:sp>
        <p:nvSpPr>
          <p:cNvPr id="9" name="Прямоугольник 8"/>
          <p:cNvSpPr/>
          <p:nvPr/>
        </p:nvSpPr>
        <p:spPr>
          <a:xfrm>
            <a:off x="1785918" y="4429132"/>
            <a:ext cx="7358082" cy="369332"/>
          </a:xfrm>
          <a:prstGeom prst="rect">
            <a:avLst/>
          </a:prstGeom>
        </p:spPr>
        <p:txBody>
          <a:bodyPr wrap="square">
            <a:spAutoFit/>
          </a:bodyPr>
          <a:lstStyle/>
          <a:p>
            <a:pPr algn="ctr"/>
            <a:r>
              <a:rPr lang="ru-RU" b="1" dirty="0">
                <a:solidFill>
                  <a:schemeClr val="accent2">
                    <a:lumMod val="50000"/>
                  </a:schemeClr>
                </a:solidFill>
                <a:latin typeface="Times New Roman" pitchFamily="18" charset="0"/>
                <a:cs typeface="Times New Roman" pitchFamily="18" charset="0"/>
              </a:rPr>
              <a:t>Детская игровая площадка г. Наволоки ул. Юбилейная</a:t>
            </a:r>
          </a:p>
        </p:txBody>
      </p:sp>
      <p:sp>
        <p:nvSpPr>
          <p:cNvPr id="10" name="Прямоугольник 9"/>
          <p:cNvSpPr/>
          <p:nvPr/>
        </p:nvSpPr>
        <p:spPr>
          <a:xfrm>
            <a:off x="-54659" y="1205023"/>
            <a:ext cx="4572000" cy="646331"/>
          </a:xfrm>
          <a:prstGeom prst="rect">
            <a:avLst/>
          </a:prstGeom>
        </p:spPr>
        <p:txBody>
          <a:bodyPr>
            <a:spAutoFit/>
          </a:bodyPr>
          <a:lstStyle/>
          <a:p>
            <a:r>
              <a:rPr lang="ru-RU" b="1" dirty="0">
                <a:solidFill>
                  <a:schemeClr val="accent2">
                    <a:lumMod val="50000"/>
                  </a:schemeClr>
                </a:solidFill>
                <a:latin typeface="Times New Roman" pitchFamily="18" charset="0"/>
                <a:cs typeface="Times New Roman" pitchFamily="18" charset="0"/>
              </a:rPr>
              <a:t>Спортивно-игровая площадка в с. Октябрьский ул. Заречная</a:t>
            </a:r>
          </a:p>
        </p:txBody>
      </p:sp>
      <p:sp>
        <p:nvSpPr>
          <p:cNvPr id="11" name="Прямоугольник 10"/>
          <p:cNvSpPr/>
          <p:nvPr/>
        </p:nvSpPr>
        <p:spPr>
          <a:xfrm>
            <a:off x="5214942" y="3714752"/>
            <a:ext cx="3612464" cy="646331"/>
          </a:xfrm>
          <a:prstGeom prst="rect">
            <a:avLst/>
          </a:prstGeom>
        </p:spPr>
        <p:txBody>
          <a:bodyPr wrap="none">
            <a:spAutoFit/>
          </a:bodyPr>
          <a:lstStyle/>
          <a:p>
            <a:r>
              <a:rPr lang="ru-RU" b="1" dirty="0">
                <a:solidFill>
                  <a:schemeClr val="accent2">
                    <a:lumMod val="50000"/>
                  </a:schemeClr>
                </a:solidFill>
                <a:latin typeface="Times New Roman" pitchFamily="18" charset="0"/>
                <a:cs typeface="Times New Roman" pitchFamily="18" charset="0"/>
              </a:rPr>
              <a:t>Спортивно-игровая площадка в </a:t>
            </a:r>
          </a:p>
          <a:p>
            <a:pPr algn="ctr"/>
            <a:r>
              <a:rPr lang="ru-RU" b="1" dirty="0">
                <a:solidFill>
                  <a:schemeClr val="accent2">
                    <a:lumMod val="50000"/>
                  </a:schemeClr>
                </a:solidFill>
                <a:latin typeface="Times New Roman" pitchFamily="18" charset="0"/>
                <a:cs typeface="Times New Roman" pitchFamily="18" charset="0"/>
              </a:rPr>
              <a:t>г. Наволоки ул.2 Кинешемская</a:t>
            </a:r>
          </a:p>
        </p:txBody>
      </p:sp>
      <p:pic>
        <p:nvPicPr>
          <p:cNvPr id="12" name="Рисунок 11">
            <a:extLst>
              <a:ext uri="{FF2B5EF4-FFF2-40B4-BE49-F238E27FC236}">
                <a16:creationId xmlns:a16="http://schemas.microsoft.com/office/drawing/2014/main" id="{D88E82C2-3D2C-48BD-8622-2B34C43A5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5201" y="4929197"/>
            <a:ext cx="1386746" cy="1848995"/>
          </a:xfrm>
          <a:prstGeom prst="rect">
            <a:avLst/>
          </a:prstGeom>
          <a:ln>
            <a:noFill/>
          </a:ln>
          <a:effectLst>
            <a:softEdge rad="112500"/>
          </a:effectLst>
        </p:spPr>
      </p:pic>
      <p:pic>
        <p:nvPicPr>
          <p:cNvPr id="14" name="Рисунок 13">
            <a:extLst>
              <a:ext uri="{FF2B5EF4-FFF2-40B4-BE49-F238E27FC236}">
                <a16:creationId xmlns:a16="http://schemas.microsoft.com/office/drawing/2014/main" id="{6E9B8662-98EF-483F-8F64-B240D44422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8830" y="4866513"/>
            <a:ext cx="1458051" cy="1944069"/>
          </a:xfrm>
          <a:prstGeom prst="rect">
            <a:avLst/>
          </a:prstGeom>
          <a:ln>
            <a:noFill/>
          </a:ln>
          <a:effectLst>
            <a:softEdge rad="112500"/>
          </a:effectLst>
        </p:spPr>
      </p:pic>
      <p:pic>
        <p:nvPicPr>
          <p:cNvPr id="16" name="Рисунок 15">
            <a:extLst>
              <a:ext uri="{FF2B5EF4-FFF2-40B4-BE49-F238E27FC236}">
                <a16:creationId xmlns:a16="http://schemas.microsoft.com/office/drawing/2014/main" id="{EB9D62F1-3229-4858-AEDD-1D1FD9CDB8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4894" y="4739013"/>
            <a:ext cx="1552511" cy="2070015"/>
          </a:xfrm>
          <a:prstGeom prst="rect">
            <a:avLst/>
          </a:prstGeom>
          <a:ln>
            <a:noFill/>
          </a:ln>
          <a:effectLst>
            <a:softEdge rad="112500"/>
          </a:effectLst>
        </p:spPr>
      </p:pic>
      <p:pic>
        <p:nvPicPr>
          <p:cNvPr id="20" name="Рисунок 19">
            <a:extLst>
              <a:ext uri="{FF2B5EF4-FFF2-40B4-BE49-F238E27FC236}">
                <a16:creationId xmlns:a16="http://schemas.microsoft.com/office/drawing/2014/main" id="{15D50985-690B-479A-903E-D874B70935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6116" y="4929197"/>
            <a:ext cx="2346423" cy="1759817"/>
          </a:xfrm>
          <a:prstGeom prst="rect">
            <a:avLst/>
          </a:prstGeom>
          <a:ln>
            <a:noFill/>
          </a:ln>
          <a:effectLst>
            <a:softEdge rad="112500"/>
          </a:effectLst>
        </p:spPr>
      </p:pic>
      <p:pic>
        <p:nvPicPr>
          <p:cNvPr id="26" name="Рисунок 25">
            <a:extLst>
              <a:ext uri="{FF2B5EF4-FFF2-40B4-BE49-F238E27FC236}">
                <a16:creationId xmlns:a16="http://schemas.microsoft.com/office/drawing/2014/main" id="{916832F2-1664-4DC5-A580-822B489769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2937" y="1463231"/>
            <a:ext cx="2059362" cy="2183471"/>
          </a:xfrm>
          <a:prstGeom prst="rect">
            <a:avLst/>
          </a:prstGeom>
          <a:ln>
            <a:noFill/>
          </a:ln>
          <a:effectLst>
            <a:softEdge rad="112500"/>
          </a:effectLst>
        </p:spPr>
      </p:pic>
      <p:pic>
        <p:nvPicPr>
          <p:cNvPr id="28" name="Рисунок 27">
            <a:extLst>
              <a:ext uri="{FF2B5EF4-FFF2-40B4-BE49-F238E27FC236}">
                <a16:creationId xmlns:a16="http://schemas.microsoft.com/office/drawing/2014/main" id="{E8764B23-FCA8-4173-93FB-C9974D0113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4889" y="1439428"/>
            <a:ext cx="2059363" cy="2183471"/>
          </a:xfrm>
          <a:prstGeom prst="rect">
            <a:avLst/>
          </a:prstGeom>
          <a:ln>
            <a:noFill/>
          </a:ln>
          <a:effectLst>
            <a:softEdge rad="112500"/>
          </a:effectLst>
        </p:spPr>
      </p:pic>
      <p:pic>
        <p:nvPicPr>
          <p:cNvPr id="1029" name="Рисунок 1028">
            <a:extLst>
              <a:ext uri="{FF2B5EF4-FFF2-40B4-BE49-F238E27FC236}">
                <a16:creationId xmlns:a16="http://schemas.microsoft.com/office/drawing/2014/main" id="{F42FC8CB-1CED-4757-801D-E5A0D09BDE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524" y="1826955"/>
            <a:ext cx="2059363" cy="2059363"/>
          </a:xfrm>
          <a:prstGeom prst="rect">
            <a:avLst/>
          </a:prstGeom>
          <a:ln>
            <a:noFill/>
          </a:ln>
          <a:effectLst>
            <a:softEdge rad="112500"/>
          </a:effectLst>
        </p:spPr>
      </p:pic>
      <p:pic>
        <p:nvPicPr>
          <p:cNvPr id="1036" name="Рисунок 1035">
            <a:extLst>
              <a:ext uri="{FF2B5EF4-FFF2-40B4-BE49-F238E27FC236}">
                <a16:creationId xmlns:a16="http://schemas.microsoft.com/office/drawing/2014/main" id="{DBAE3280-56C4-4DB7-ABA2-9024A93AE5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04728" y="1839155"/>
            <a:ext cx="2059363" cy="2059363"/>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7 179,0 тыс.руб.</a:t>
            </a:r>
          </a:p>
        </p:txBody>
      </p:sp>
      <p:sp>
        <p:nvSpPr>
          <p:cNvPr id="2" name="Заголовок 1"/>
          <p:cNvSpPr>
            <a:spLocks noGrp="1"/>
          </p:cNvSpPr>
          <p:nvPr>
            <p:ph type="title"/>
          </p:nvPr>
        </p:nvSpPr>
        <p:spPr>
          <a:xfrm>
            <a:off x="714348" y="0"/>
            <a:ext cx="7886700" cy="1325563"/>
          </a:xfrm>
        </p:spPr>
        <p:txBody>
          <a:bodyPr>
            <a:normAutofit fontScale="90000"/>
          </a:bodyPr>
          <a:lstStyle/>
          <a:p>
            <a:pPr algn="r"/>
            <a:r>
              <a:rPr lang="ru-RU" sz="3600" b="1" dirty="0">
                <a:solidFill>
                  <a:schemeClr val="accent2"/>
                </a:solidFill>
                <a:latin typeface="Times New Roman" pitchFamily="18" charset="0"/>
                <a:cs typeface="Times New Roman" pitchFamily="18" charset="0"/>
              </a:rPr>
              <a:t>РАСХОДЫ 2021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Дорожное хозяйство. Содержание дорог </a:t>
            </a:r>
            <a:endParaRPr lang="ru-RU" sz="3600" dirty="0"/>
          </a:p>
        </p:txBody>
      </p:sp>
      <p:graphicFrame>
        <p:nvGraphicFramePr>
          <p:cNvPr id="4" name="Схема 3"/>
          <p:cNvGraphicFramePr/>
          <p:nvPr>
            <p:extLst>
              <p:ext uri="{D42A27DB-BD31-4B8C-83A1-F6EECF244321}">
                <p14:modId xmlns:p14="http://schemas.microsoft.com/office/powerpoint/2010/main" val="3541297188"/>
              </p:ext>
            </p:extLst>
          </p:nvPr>
        </p:nvGraphicFramePr>
        <p:xfrm>
          <a:off x="1357290" y="1071546"/>
          <a:ext cx="7786710"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4929198"/>
            <a:ext cx="3000364" cy="1928802"/>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0" y="1285860"/>
            <a:ext cx="2969003" cy="1979335"/>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0" y="3071811"/>
            <a:ext cx="3107555" cy="1928826"/>
          </a:xfrm>
          <a:prstGeom prst="rect">
            <a:avLst/>
          </a:prstGeom>
          <a:noFill/>
          <a:ln w="9525">
            <a:noFill/>
            <a:miter lim="800000"/>
            <a:headEnd/>
            <a:tailEnd/>
          </a:ln>
          <a:effectLst/>
        </p:spPr>
      </p:pic>
      <p:graphicFrame>
        <p:nvGraphicFramePr>
          <p:cNvPr id="6" name="Схема 5"/>
          <p:cNvGraphicFramePr/>
          <p:nvPr>
            <p:extLst>
              <p:ext uri="{D42A27DB-BD31-4B8C-83A1-F6EECF244321}">
                <p14:modId xmlns:p14="http://schemas.microsoft.com/office/powerpoint/2010/main" val="380327113"/>
              </p:ext>
            </p:extLst>
          </p:nvPr>
        </p:nvGraphicFramePr>
        <p:xfrm>
          <a:off x="2928926" y="1214422"/>
          <a:ext cx="6215074" cy="56435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2021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Дорожное хозяйство. Ремонт дорог</a:t>
            </a:r>
            <a:endParaRPr lang="ru-RU" sz="3600" dirty="0"/>
          </a:p>
        </p:txBody>
      </p:sp>
      <p:sp>
        <p:nvSpPr>
          <p:cNvPr id="2057" name="AutoShape 9" descr="https://mail.yandex.ru/message_part/20191105_104312.jpg?_uid=142008551&amp;name=20191105_104312.jpg&amp;hid=1.2&amp;ids=171699735793518162&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9" name="AutoShape 11" descr="https://mail.yandex.ru/message_part/20191105_104312.jpg?_uid=142008551&amp;name=20191105_104312.jpg&amp;hid=1.2&amp;ids=171699735793518162&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1" name="AutoShape 13" descr="https://mail.yandex.ru/message_part/20191105_104312.jpg?_uid=142008551&amp;name=20191105_104312.jpg&amp;hid=1.2&amp;ids=171699735793518162&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08A031-CA58-43B9-9044-FDDA793B7CD0}"/>
              </a:ext>
            </a:extLst>
          </p:cNvPr>
          <p:cNvSpPr>
            <a:spLocks noGrp="1"/>
          </p:cNvSpPr>
          <p:nvPr>
            <p:ph type="title"/>
          </p:nvPr>
        </p:nvSpPr>
        <p:spPr>
          <a:xfrm>
            <a:off x="971600" y="0"/>
            <a:ext cx="7886700" cy="1325563"/>
          </a:xfrm>
        </p:spPr>
        <p:txBody>
          <a:bodyPr>
            <a:normAutofit/>
          </a:bodyPr>
          <a:lstStyle/>
          <a:p>
            <a:pPr algn="r"/>
            <a:r>
              <a:rPr lang="ru-RU" sz="3600" b="1" dirty="0">
                <a:solidFill>
                  <a:schemeClr val="accent2">
                    <a:lumMod val="75000"/>
                  </a:schemeClr>
                </a:solidFill>
                <a:latin typeface="Times New Roman" panose="02020603050405020304" pitchFamily="18" charset="0"/>
                <a:cs typeface="Times New Roman" panose="02020603050405020304" pitchFamily="18" charset="0"/>
              </a:rPr>
              <a:t>Расходы 2021 год</a:t>
            </a:r>
            <a:br>
              <a:rPr lang="ru-RU" sz="3600" b="1" dirty="0">
                <a:solidFill>
                  <a:schemeClr val="accent2">
                    <a:lumMod val="75000"/>
                  </a:schemeClr>
                </a:solidFill>
                <a:latin typeface="Times New Roman" panose="02020603050405020304" pitchFamily="18" charset="0"/>
                <a:cs typeface="Times New Roman" panose="02020603050405020304" pitchFamily="18" charset="0"/>
              </a:rPr>
            </a:br>
            <a:r>
              <a:rPr lang="ru-RU" sz="3600" b="1" dirty="0">
                <a:solidFill>
                  <a:schemeClr val="accent2">
                    <a:lumMod val="75000"/>
                  </a:schemeClr>
                </a:solidFill>
                <a:latin typeface="Times New Roman" panose="02020603050405020304" pitchFamily="18" charset="0"/>
                <a:cs typeface="Times New Roman" panose="02020603050405020304" pitchFamily="18" charset="0"/>
              </a:rPr>
              <a:t>Охрана окружающей среды</a:t>
            </a:r>
          </a:p>
        </p:txBody>
      </p:sp>
      <p:pic>
        <p:nvPicPr>
          <p:cNvPr id="7" name="Объект 6">
            <a:extLst>
              <a:ext uri="{FF2B5EF4-FFF2-40B4-BE49-F238E27FC236}">
                <a16:creationId xmlns:a16="http://schemas.microsoft.com/office/drawing/2014/main" id="{E32FCADB-3051-4417-8F31-C585890D032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912" y="1238285"/>
            <a:ext cx="2569285" cy="1921866"/>
          </a:xfrm>
          <a:prstGeom prst="rect">
            <a:avLst/>
          </a:prstGeom>
          <a:ln>
            <a:noFill/>
          </a:ln>
          <a:effectLst>
            <a:softEdge rad="112500"/>
          </a:effectLst>
        </p:spPr>
      </p:pic>
      <p:sp>
        <p:nvSpPr>
          <p:cNvPr id="5" name="Прямоугольник 4">
            <a:extLst>
              <a:ext uri="{FF2B5EF4-FFF2-40B4-BE49-F238E27FC236}">
                <a16:creationId xmlns:a16="http://schemas.microsoft.com/office/drawing/2014/main" id="{C5E7B533-71D4-47C8-9541-473042DE537C}"/>
              </a:ext>
            </a:extLst>
          </p:cNvPr>
          <p:cNvSpPr/>
          <p:nvPr/>
        </p:nvSpPr>
        <p:spPr>
          <a:xfrm>
            <a:off x="3563888" y="3356992"/>
            <a:ext cx="4531276" cy="324036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rgbClr val="002060"/>
                </a:solidFill>
                <a:latin typeface="Times New Roman" panose="02020603050405020304" pitchFamily="18" charset="0"/>
                <a:cs typeface="Times New Roman" panose="02020603050405020304" pitchFamily="18" charset="0"/>
              </a:rPr>
              <a:t>В рамках реализации национального проекта «Экология», федерального и регионального проектов «Оздоровление Волги» выполнены работы по строительству централизованной системы водоотведения </a:t>
            </a:r>
            <a:r>
              <a:rPr lang="ru-RU" sz="2000" dirty="0" err="1">
                <a:solidFill>
                  <a:srgbClr val="002060"/>
                </a:solidFill>
                <a:latin typeface="Times New Roman" panose="02020603050405020304" pitchFamily="18" charset="0"/>
                <a:cs typeface="Times New Roman" panose="02020603050405020304" pitchFamily="18" charset="0"/>
              </a:rPr>
              <a:t>г.Наволоки</a:t>
            </a:r>
            <a:r>
              <a:rPr lang="ru-RU" sz="2000" dirty="0">
                <a:solidFill>
                  <a:srgbClr val="002060"/>
                </a:solidFill>
                <a:latin typeface="Times New Roman" panose="02020603050405020304" pitchFamily="18" charset="0"/>
                <a:cs typeface="Times New Roman" panose="02020603050405020304" pitchFamily="18" charset="0"/>
              </a:rPr>
              <a:t> с подключением в централизованную систему </a:t>
            </a:r>
            <a:r>
              <a:rPr lang="ru-RU" sz="2000" dirty="0" err="1">
                <a:solidFill>
                  <a:srgbClr val="002060"/>
                </a:solidFill>
                <a:latin typeface="Times New Roman" panose="02020603050405020304" pitchFamily="18" charset="0"/>
                <a:cs typeface="Times New Roman" panose="02020603050405020304" pitchFamily="18" charset="0"/>
              </a:rPr>
              <a:t>г.о</a:t>
            </a:r>
            <a:r>
              <a:rPr lang="ru-RU" sz="2000" dirty="0">
                <a:solidFill>
                  <a:srgbClr val="002060"/>
                </a:solidFill>
                <a:latin typeface="Times New Roman" panose="02020603050405020304" pitchFamily="18" charset="0"/>
                <a:cs typeface="Times New Roman" panose="02020603050405020304" pitchFamily="18" charset="0"/>
              </a:rPr>
              <a:t>. Кинешма (1 этап)</a:t>
            </a:r>
          </a:p>
        </p:txBody>
      </p:sp>
      <p:pic>
        <p:nvPicPr>
          <p:cNvPr id="13" name="Рисунок 12">
            <a:extLst>
              <a:ext uri="{FF2B5EF4-FFF2-40B4-BE49-F238E27FC236}">
                <a16:creationId xmlns:a16="http://schemas.microsoft.com/office/drawing/2014/main" id="{6EA01E58-36BD-4B2D-AD92-280A79CA0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12" y="3140968"/>
            <a:ext cx="2569285" cy="1921866"/>
          </a:xfrm>
          <a:prstGeom prst="rect">
            <a:avLst/>
          </a:prstGeom>
          <a:ln>
            <a:noFill/>
          </a:ln>
          <a:effectLst>
            <a:softEdge rad="112500"/>
          </a:effectLst>
        </p:spPr>
      </p:pic>
      <p:pic>
        <p:nvPicPr>
          <p:cNvPr id="15" name="Рисунок 14">
            <a:extLst>
              <a:ext uri="{FF2B5EF4-FFF2-40B4-BE49-F238E27FC236}">
                <a16:creationId xmlns:a16="http://schemas.microsoft.com/office/drawing/2014/main" id="{6D3DEA5A-4595-469F-9CDF-DA1DC33942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26" y="5091747"/>
            <a:ext cx="2396856" cy="1792886"/>
          </a:xfrm>
          <a:prstGeom prst="rect">
            <a:avLst/>
          </a:prstGeom>
          <a:ln>
            <a:noFill/>
          </a:ln>
          <a:effectLst>
            <a:softEdge rad="112500"/>
          </a:effectLst>
        </p:spPr>
      </p:pic>
      <p:sp>
        <p:nvSpPr>
          <p:cNvPr id="16" name="Прямоугольник: скругленные углы 15">
            <a:extLst>
              <a:ext uri="{FF2B5EF4-FFF2-40B4-BE49-F238E27FC236}">
                <a16:creationId xmlns:a16="http://schemas.microsoft.com/office/drawing/2014/main" id="{734FE494-9DD0-4216-BEE7-D7EF73EF257C}"/>
              </a:ext>
            </a:extLst>
          </p:cNvPr>
          <p:cNvSpPr/>
          <p:nvPr/>
        </p:nvSpPr>
        <p:spPr>
          <a:xfrm>
            <a:off x="3813302" y="2019783"/>
            <a:ext cx="4032448" cy="87421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500" b="1" dirty="0">
                <a:solidFill>
                  <a:srgbClr val="002060"/>
                </a:solidFill>
                <a:latin typeface="Times New Roman" panose="02020603050405020304" pitchFamily="18" charset="0"/>
                <a:cs typeface="Times New Roman" panose="02020603050405020304" pitchFamily="18" charset="0"/>
              </a:rPr>
              <a:t>208 163,3 тыс. руб.</a:t>
            </a:r>
          </a:p>
        </p:txBody>
      </p:sp>
    </p:spTree>
    <p:extLst>
      <p:ext uri="{BB962C8B-B14F-4D97-AF65-F5344CB8AC3E}">
        <p14:creationId xmlns:p14="http://schemas.microsoft.com/office/powerpoint/2010/main" val="3199991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1" y="217715"/>
            <a:ext cx="8534400" cy="1754326"/>
          </a:xfrm>
          <a:prstGeom prst="rect">
            <a:avLst/>
          </a:prstGeom>
          <a:noFill/>
        </p:spPr>
        <p:txBody>
          <a:bodyPr wrap="square" rtlCol="0">
            <a:spAutoFit/>
          </a:bodyPr>
          <a:lstStyle/>
          <a:p>
            <a:pPr algn="r"/>
            <a:r>
              <a:rPr lang="ru-RU" sz="3600" b="1" dirty="0">
                <a:solidFill>
                  <a:schemeClr val="accent2"/>
                </a:solidFill>
                <a:latin typeface="Times New Roman" pitchFamily="18" charset="0"/>
                <a:cs typeface="Times New Roman" pitchFamily="18" charset="0"/>
              </a:rPr>
              <a:t>РАСХОДЫ 2021 год</a:t>
            </a:r>
          </a:p>
          <a:p>
            <a:pPr algn="r"/>
            <a:r>
              <a:rPr lang="ru-RU" sz="3600" b="1" dirty="0">
                <a:solidFill>
                  <a:schemeClr val="accent2"/>
                </a:solidFill>
                <a:latin typeface="Times New Roman" pitchFamily="18" charset="0"/>
                <a:cs typeface="Times New Roman" pitchFamily="18" charset="0"/>
              </a:rPr>
              <a:t>Водное хозяйство</a:t>
            </a:r>
            <a:br>
              <a:rPr lang="ru-RU" sz="3600" b="1" dirty="0">
                <a:solidFill>
                  <a:schemeClr val="accent2"/>
                </a:solidFill>
                <a:latin typeface="Times New Roman" pitchFamily="18" charset="0"/>
                <a:cs typeface="Times New Roman" pitchFamily="18" charset="0"/>
              </a:rPr>
            </a:br>
            <a:endParaRPr lang="ru-RU" sz="3600" b="1" dirty="0">
              <a:solidFill>
                <a:srgbClr val="002060"/>
              </a:solidFill>
              <a:latin typeface="Times New Roman" pitchFamily="18" charset="0"/>
              <a:cs typeface="Times New Roman" pitchFamily="18" charset="0"/>
            </a:endParaRPr>
          </a:p>
        </p:txBody>
      </p:sp>
      <p:sp>
        <p:nvSpPr>
          <p:cNvPr id="2" name="Прямоугольник 1">
            <a:extLst>
              <a:ext uri="{FF2B5EF4-FFF2-40B4-BE49-F238E27FC236}">
                <a16:creationId xmlns:a16="http://schemas.microsoft.com/office/drawing/2014/main" id="{731295E3-43FC-4AC2-AC17-A3669FDD5596}"/>
              </a:ext>
            </a:extLst>
          </p:cNvPr>
          <p:cNvSpPr/>
          <p:nvPr/>
        </p:nvSpPr>
        <p:spPr>
          <a:xfrm>
            <a:off x="4427984" y="2348879"/>
            <a:ext cx="4512815" cy="42914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accent5">
                    <a:lumMod val="50000"/>
                  </a:schemeClr>
                </a:solidFill>
              </a:rPr>
              <a:t>Текущее содержание инженерной защиты (дамбы, дренажные системы, </a:t>
            </a:r>
            <a:r>
              <a:rPr lang="ru-RU" sz="2000" dirty="0" err="1">
                <a:solidFill>
                  <a:schemeClr val="accent5">
                    <a:lumMod val="50000"/>
                  </a:schemeClr>
                </a:solidFill>
              </a:rPr>
              <a:t>водоперекачивающие</a:t>
            </a:r>
            <a:r>
              <a:rPr lang="ru-RU" sz="2000" dirty="0">
                <a:solidFill>
                  <a:schemeClr val="accent5">
                    <a:lumMod val="50000"/>
                  </a:schemeClr>
                </a:solidFill>
              </a:rPr>
              <a:t> станции) (устройство крепления откосов из булыжного камня, выпиловка деревьев, корчевка пней, выкашивание, устройство подстилающих и выравнивающих слоев оснований из щебня, обязательное страхование гражданской ответственности владельцев опасных объектов за причинение вреда в результате аварии на опасном объекте)</a:t>
            </a:r>
          </a:p>
        </p:txBody>
      </p:sp>
      <p:pic>
        <p:nvPicPr>
          <p:cNvPr id="13" name="Рисунок 12">
            <a:extLst>
              <a:ext uri="{FF2B5EF4-FFF2-40B4-BE49-F238E27FC236}">
                <a16:creationId xmlns:a16="http://schemas.microsoft.com/office/drawing/2014/main" id="{93186070-E985-47D6-A564-FB1CA14E9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4873" y="1466798"/>
            <a:ext cx="2571699" cy="1928773"/>
          </a:xfrm>
          <a:prstGeom prst="rect">
            <a:avLst/>
          </a:prstGeom>
          <a:ln>
            <a:noFill/>
          </a:ln>
          <a:effectLst>
            <a:softEdge rad="112500"/>
          </a:effectLst>
        </p:spPr>
      </p:pic>
      <p:pic>
        <p:nvPicPr>
          <p:cNvPr id="19" name="Рисунок 18">
            <a:extLst>
              <a:ext uri="{FF2B5EF4-FFF2-40B4-BE49-F238E27FC236}">
                <a16:creationId xmlns:a16="http://schemas.microsoft.com/office/drawing/2014/main" id="{BE08DF8B-BE1F-4AFF-AC18-ECAD39C5DB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2822618"/>
            <a:ext cx="1929041" cy="2571699"/>
          </a:xfrm>
          <a:prstGeom prst="rect">
            <a:avLst/>
          </a:prstGeom>
          <a:ln>
            <a:noFill/>
          </a:ln>
          <a:effectLst>
            <a:softEdge rad="112500"/>
          </a:effectLst>
        </p:spPr>
      </p:pic>
      <p:pic>
        <p:nvPicPr>
          <p:cNvPr id="23" name="Рисунок 22">
            <a:extLst>
              <a:ext uri="{FF2B5EF4-FFF2-40B4-BE49-F238E27FC236}">
                <a16:creationId xmlns:a16="http://schemas.microsoft.com/office/drawing/2014/main" id="{2ED4AC47-496E-49BF-A5E3-09EBF2C10F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25997"/>
            <a:ext cx="1998498" cy="2664296"/>
          </a:xfrm>
          <a:prstGeom prst="rect">
            <a:avLst/>
          </a:prstGeom>
          <a:ln>
            <a:noFill/>
          </a:ln>
          <a:effectLst>
            <a:softEdge rad="112500"/>
          </a:effectLst>
        </p:spPr>
      </p:pic>
      <p:sp>
        <p:nvSpPr>
          <p:cNvPr id="3" name="Прямоугольник: скругленные углы 2">
            <a:extLst>
              <a:ext uri="{FF2B5EF4-FFF2-40B4-BE49-F238E27FC236}">
                <a16:creationId xmlns:a16="http://schemas.microsoft.com/office/drawing/2014/main" id="{386A18DF-F045-4A15-A10B-AA2C0B1B787A}"/>
              </a:ext>
            </a:extLst>
          </p:cNvPr>
          <p:cNvSpPr/>
          <p:nvPr/>
        </p:nvSpPr>
        <p:spPr>
          <a:xfrm>
            <a:off x="5076056" y="1556792"/>
            <a:ext cx="3384376" cy="57606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accent5">
                    <a:lumMod val="50000"/>
                  </a:schemeClr>
                </a:solidFill>
              </a:rPr>
              <a:t>1831,8 тыс. руб.</a:t>
            </a:r>
          </a:p>
        </p:txBody>
      </p:sp>
    </p:spTree>
    <p:extLst>
      <p:ext uri="{BB962C8B-B14F-4D97-AF65-F5344CB8AC3E}">
        <p14:creationId xmlns:p14="http://schemas.microsoft.com/office/powerpoint/2010/main" val="1125868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0"/>
            <a:ext cx="7886700" cy="777857"/>
          </a:xfrm>
        </p:spPr>
        <p:txBody>
          <a:bodyPr>
            <a:normAutofit/>
          </a:bodyPr>
          <a:lstStyle/>
          <a:p>
            <a:pPr algn="r"/>
            <a:r>
              <a:rPr lang="ru-RU" sz="3600" b="1" dirty="0">
                <a:solidFill>
                  <a:schemeClr val="accent2"/>
                </a:solidFill>
                <a:latin typeface="Times New Roman" pitchFamily="18" charset="0"/>
                <a:cs typeface="Times New Roman" pitchFamily="18" charset="0"/>
              </a:rPr>
              <a:t>Контрактная служба</a:t>
            </a:r>
          </a:p>
        </p:txBody>
      </p:sp>
      <p:sp>
        <p:nvSpPr>
          <p:cNvPr id="17" name="Блок-схема: процесс 16"/>
          <p:cNvSpPr/>
          <p:nvPr/>
        </p:nvSpPr>
        <p:spPr>
          <a:xfrm>
            <a:off x="1285852" y="2285992"/>
            <a:ext cx="357190" cy="2286016"/>
          </a:xfrm>
          <a:prstGeom prst="flowChartProcess">
            <a:avLst/>
          </a:prstGeom>
        </p:spPr>
        <p:style>
          <a:lnRef idx="1">
            <a:schemeClr val="accent2"/>
          </a:lnRef>
          <a:fillRef idx="3">
            <a:schemeClr val="accent2"/>
          </a:fillRef>
          <a:effectRef idx="2">
            <a:schemeClr val="accent2"/>
          </a:effectRef>
          <a:fontRef idx="minor">
            <a:schemeClr val="lt1"/>
          </a:fontRef>
        </p:style>
        <p:txBody>
          <a:bodyPr lIns="91430" tIns="45715" rIns="91430" bIns="45715" rtlCol="0" anchor="ctr"/>
          <a:lstStyle/>
          <a:p>
            <a:pPr algn="ctr"/>
            <a:r>
              <a:rPr lang="ru-RU" sz="1400" b="1" dirty="0">
                <a:solidFill>
                  <a:schemeClr val="accent5">
                    <a:lumMod val="50000"/>
                  </a:schemeClr>
                </a:solidFill>
                <a:latin typeface="Times New Roman" pitchFamily="18" charset="0"/>
                <a:cs typeface="Times New Roman" pitchFamily="18" charset="0"/>
              </a:rPr>
              <a:t>ЗАКУПКИ</a:t>
            </a:r>
          </a:p>
        </p:txBody>
      </p:sp>
      <p:sp>
        <p:nvSpPr>
          <p:cNvPr id="18" name="Скругленный прямоугольник 17"/>
          <p:cNvSpPr/>
          <p:nvPr/>
        </p:nvSpPr>
        <p:spPr>
          <a:xfrm>
            <a:off x="1857356" y="2428868"/>
            <a:ext cx="2500330" cy="428628"/>
          </a:xfrm>
          <a:prstGeom prst="roundRect">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Запросы котировок – 1 ед.</a:t>
            </a:r>
          </a:p>
        </p:txBody>
      </p:sp>
      <p:sp>
        <p:nvSpPr>
          <p:cNvPr id="19" name="Скругленный прямоугольник 18"/>
          <p:cNvSpPr/>
          <p:nvPr/>
        </p:nvSpPr>
        <p:spPr>
          <a:xfrm>
            <a:off x="1862120" y="3006310"/>
            <a:ext cx="2500330" cy="500066"/>
          </a:xfrm>
          <a:prstGeom prst="roundRect">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Аукционы</a:t>
            </a:r>
            <a:r>
              <a:rPr lang="ru-RU" sz="1400" b="1" dirty="0">
                <a:solidFill>
                  <a:schemeClr val="accent5">
                    <a:lumMod val="50000"/>
                  </a:schemeClr>
                </a:solidFill>
                <a:latin typeface="Times New Roman" pitchFamily="18" charset="0"/>
                <a:cs typeface="Times New Roman" pitchFamily="18" charset="0"/>
              </a:rPr>
              <a:t> </a:t>
            </a:r>
            <a:r>
              <a:rPr lang="ru-RU" sz="1400" dirty="0">
                <a:solidFill>
                  <a:schemeClr val="accent5">
                    <a:lumMod val="50000"/>
                  </a:schemeClr>
                </a:solidFill>
                <a:latin typeface="Times New Roman" pitchFamily="18" charset="0"/>
                <a:cs typeface="Times New Roman" pitchFamily="18" charset="0"/>
              </a:rPr>
              <a:t>в электронной форме – 31 ед.</a:t>
            </a:r>
          </a:p>
        </p:txBody>
      </p:sp>
      <p:sp>
        <p:nvSpPr>
          <p:cNvPr id="20" name="Скругленный прямоугольник 19"/>
          <p:cNvSpPr/>
          <p:nvPr/>
        </p:nvSpPr>
        <p:spPr>
          <a:xfrm>
            <a:off x="1865831" y="4295849"/>
            <a:ext cx="2500330" cy="571504"/>
          </a:xfrm>
          <a:prstGeom prst="roundRect">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Контракты с единственным поставщиком – 14 ед.</a:t>
            </a:r>
          </a:p>
        </p:txBody>
      </p:sp>
      <p:sp>
        <p:nvSpPr>
          <p:cNvPr id="21" name="Блок-схема: процесс 20"/>
          <p:cNvSpPr/>
          <p:nvPr/>
        </p:nvSpPr>
        <p:spPr>
          <a:xfrm>
            <a:off x="5072066" y="2302320"/>
            <a:ext cx="357190" cy="2412564"/>
          </a:xfrm>
          <a:prstGeom prst="flowChartProcess">
            <a:avLst/>
          </a:prstGeom>
        </p:spPr>
        <p:style>
          <a:lnRef idx="1">
            <a:schemeClr val="accent4"/>
          </a:lnRef>
          <a:fillRef idx="3">
            <a:schemeClr val="accent4"/>
          </a:fillRef>
          <a:effectRef idx="2">
            <a:schemeClr val="accent4"/>
          </a:effectRef>
          <a:fontRef idx="minor">
            <a:schemeClr val="lt1"/>
          </a:fontRef>
        </p:style>
        <p:txBody>
          <a:bodyPr lIns="91430" tIns="45715" rIns="91430" bIns="45715" rtlCol="0" anchor="ctr"/>
          <a:lstStyle/>
          <a:p>
            <a:pPr algn="ctr"/>
            <a:r>
              <a:rPr lang="ru-RU" sz="1400" b="1" dirty="0">
                <a:solidFill>
                  <a:schemeClr val="accent5">
                    <a:lumMod val="50000"/>
                  </a:schemeClr>
                </a:solidFill>
                <a:latin typeface="Times New Roman" pitchFamily="18" charset="0"/>
                <a:cs typeface="Times New Roman" pitchFamily="18" charset="0"/>
              </a:rPr>
              <a:t>КОНТРАКТЫ</a:t>
            </a:r>
          </a:p>
        </p:txBody>
      </p:sp>
      <p:sp>
        <p:nvSpPr>
          <p:cNvPr id="22" name="Скругленный прямоугольник 21"/>
          <p:cNvSpPr/>
          <p:nvPr/>
        </p:nvSpPr>
        <p:spPr>
          <a:xfrm>
            <a:off x="5600653" y="4326341"/>
            <a:ext cx="2928957" cy="571504"/>
          </a:xfrm>
          <a:prstGeom prst="roundRect">
            <a:avLst/>
          </a:prstGeom>
        </p:spPr>
        <p:style>
          <a:lnRef idx="1">
            <a:schemeClr val="accent4"/>
          </a:lnRef>
          <a:fillRef idx="2">
            <a:schemeClr val="accent4"/>
          </a:fillRef>
          <a:effectRef idx="1">
            <a:schemeClr val="accent4"/>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Контракты с единственным поставщиком –  6386,4 тыс.руб. </a:t>
            </a:r>
          </a:p>
        </p:txBody>
      </p:sp>
      <p:sp>
        <p:nvSpPr>
          <p:cNvPr id="23" name="Скругленный прямоугольник 22"/>
          <p:cNvSpPr/>
          <p:nvPr/>
        </p:nvSpPr>
        <p:spPr>
          <a:xfrm>
            <a:off x="5597983" y="3006310"/>
            <a:ext cx="2903106" cy="552794"/>
          </a:xfrm>
          <a:prstGeom prst="roundRect">
            <a:avLst/>
          </a:prstGeom>
        </p:spPr>
        <p:style>
          <a:lnRef idx="1">
            <a:schemeClr val="accent4"/>
          </a:lnRef>
          <a:fillRef idx="2">
            <a:schemeClr val="accent4"/>
          </a:fillRef>
          <a:effectRef idx="1">
            <a:schemeClr val="accent4"/>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Аукционы в электронной форме – 327027,8 тыс.руб.</a:t>
            </a:r>
          </a:p>
        </p:txBody>
      </p:sp>
      <p:sp>
        <p:nvSpPr>
          <p:cNvPr id="24" name="Скругленный прямоугольник 23"/>
          <p:cNvSpPr/>
          <p:nvPr/>
        </p:nvSpPr>
        <p:spPr>
          <a:xfrm>
            <a:off x="5572132" y="2428868"/>
            <a:ext cx="2928958" cy="428628"/>
          </a:xfrm>
          <a:prstGeom prst="roundRect">
            <a:avLst/>
          </a:prstGeom>
        </p:spPr>
        <p:style>
          <a:lnRef idx="1">
            <a:schemeClr val="accent4"/>
          </a:lnRef>
          <a:fillRef idx="2">
            <a:schemeClr val="accent4"/>
          </a:fillRef>
          <a:effectRef idx="1">
            <a:schemeClr val="accent4"/>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Запросы котировок – 98,6 тыс.руб.</a:t>
            </a:r>
          </a:p>
        </p:txBody>
      </p:sp>
      <p:sp>
        <p:nvSpPr>
          <p:cNvPr id="25" name="Стрелка вправо 24"/>
          <p:cNvSpPr/>
          <p:nvPr/>
        </p:nvSpPr>
        <p:spPr>
          <a:xfrm>
            <a:off x="4500562" y="2730948"/>
            <a:ext cx="500066" cy="1143008"/>
          </a:xfrm>
          <a:prstGeom prst="rightArrow">
            <a:avLst/>
          </a:prstGeom>
        </p:spPr>
        <p:style>
          <a:lnRef idx="1">
            <a:schemeClr val="accent3"/>
          </a:lnRef>
          <a:fillRef idx="2">
            <a:schemeClr val="accent3"/>
          </a:fillRef>
          <a:effectRef idx="1">
            <a:schemeClr val="accent3"/>
          </a:effectRef>
          <a:fontRef idx="minor">
            <a:schemeClr val="dk1"/>
          </a:fontRef>
        </p:style>
        <p:txBody>
          <a:bodyPr lIns="91430" tIns="45715" rIns="91430" bIns="45715" rtlCol="0" anchor="ctr"/>
          <a:lstStyle/>
          <a:p>
            <a:pPr algn="ctr"/>
            <a:endParaRPr lang="ru-RU"/>
          </a:p>
        </p:txBody>
      </p:sp>
      <p:sp>
        <p:nvSpPr>
          <p:cNvPr id="26" name="Стрелка вниз 25"/>
          <p:cNvSpPr/>
          <p:nvPr/>
        </p:nvSpPr>
        <p:spPr>
          <a:xfrm>
            <a:off x="3357554" y="4984008"/>
            <a:ext cx="2214578" cy="571504"/>
          </a:xfrm>
          <a:prstGeom prst="downArrow">
            <a:avLst/>
          </a:prstGeom>
        </p:spPr>
        <p:style>
          <a:lnRef idx="1">
            <a:schemeClr val="accent3"/>
          </a:lnRef>
          <a:fillRef idx="2">
            <a:schemeClr val="accent3"/>
          </a:fillRef>
          <a:effectRef idx="1">
            <a:schemeClr val="accent3"/>
          </a:effectRef>
          <a:fontRef idx="minor">
            <a:schemeClr val="dk1"/>
          </a:fontRef>
        </p:style>
        <p:txBody>
          <a:bodyPr lIns="91430" tIns="45715" rIns="91430" bIns="45715" rtlCol="0" anchor="ctr"/>
          <a:lstStyle/>
          <a:p>
            <a:pPr algn="ctr"/>
            <a:endParaRPr lang="ru-RU"/>
          </a:p>
        </p:txBody>
      </p:sp>
      <p:sp>
        <p:nvSpPr>
          <p:cNvPr id="27" name="Овал 26"/>
          <p:cNvSpPr/>
          <p:nvPr/>
        </p:nvSpPr>
        <p:spPr>
          <a:xfrm>
            <a:off x="2357422" y="5572140"/>
            <a:ext cx="4143404" cy="1000132"/>
          </a:xfrm>
          <a:prstGeom prst="ellipse">
            <a:avLst/>
          </a:prstGeom>
        </p:spPr>
        <p:style>
          <a:lnRef idx="1">
            <a:schemeClr val="accent5"/>
          </a:lnRef>
          <a:fillRef idx="2">
            <a:schemeClr val="accent5"/>
          </a:fillRef>
          <a:effectRef idx="1">
            <a:schemeClr val="accent5"/>
          </a:effectRef>
          <a:fontRef idx="minor">
            <a:schemeClr val="dk1"/>
          </a:fontRef>
        </p:style>
        <p:txBody>
          <a:bodyPr lIns="91430" tIns="45715" rIns="91430" bIns="45715" rtlCol="0" anchor="ctr"/>
          <a:lstStyle/>
          <a:p>
            <a:pPr algn="ctr"/>
            <a:r>
              <a:rPr lang="ru-RU" sz="1400" b="1" dirty="0">
                <a:solidFill>
                  <a:schemeClr val="accent5">
                    <a:lumMod val="50000"/>
                  </a:schemeClr>
                </a:solidFill>
                <a:latin typeface="Times New Roman" pitchFamily="18" charset="0"/>
                <a:cs typeface="Times New Roman" pitchFamily="18" charset="0"/>
              </a:rPr>
              <a:t>ЭКОНОМИЯ</a:t>
            </a:r>
          </a:p>
          <a:p>
            <a:pPr algn="ctr"/>
            <a:r>
              <a:rPr lang="ru-RU" sz="1400" dirty="0">
                <a:solidFill>
                  <a:schemeClr val="accent5">
                    <a:lumMod val="50000"/>
                  </a:schemeClr>
                </a:solidFill>
                <a:latin typeface="Times New Roman" pitchFamily="18" charset="0"/>
                <a:cs typeface="Times New Roman" pitchFamily="18" charset="0"/>
              </a:rPr>
              <a:t>36 417,8 тыс.руб.</a:t>
            </a:r>
          </a:p>
        </p:txBody>
      </p:sp>
      <p:sp>
        <p:nvSpPr>
          <p:cNvPr id="28" name="Прямоугольник 27"/>
          <p:cNvSpPr/>
          <p:nvPr/>
        </p:nvSpPr>
        <p:spPr>
          <a:xfrm>
            <a:off x="214282" y="1285860"/>
            <a:ext cx="8929718" cy="1015663"/>
          </a:xfrm>
          <a:prstGeom prst="rect">
            <a:avLst/>
          </a:prstGeom>
        </p:spPr>
        <p:txBody>
          <a:bodyPr wrap="square">
            <a:spAutoFit/>
          </a:bodyPr>
          <a:lstStyle/>
          <a:p>
            <a:pPr algn="ctr"/>
            <a:r>
              <a:rPr lang="ru-RU" sz="2000" b="1" dirty="0">
                <a:solidFill>
                  <a:schemeClr val="accent5">
                    <a:lumMod val="50000"/>
                  </a:schemeClr>
                </a:solidFill>
                <a:latin typeface="Times New Roman" pitchFamily="18" charset="0"/>
                <a:cs typeface="Times New Roman" pitchFamily="18" charset="0"/>
              </a:rPr>
              <a:t>Федеральный закон от 05.04.2013 N 44-ФЗ </a:t>
            </a:r>
          </a:p>
          <a:p>
            <a:pPr algn="ctr"/>
            <a:r>
              <a:rPr lang="ru-RU" sz="2000" b="1" dirty="0">
                <a:solidFill>
                  <a:schemeClr val="accent5">
                    <a:lumMod val="50000"/>
                  </a:schemeClr>
                </a:solidFill>
                <a:latin typeface="Times New Roman" pitchFamily="18" charset="0"/>
                <a:cs typeface="Times New Roman" pitchFamily="18" charset="0"/>
              </a:rPr>
              <a:t>"О контрактной системе в сфере закупок товаров, работ, услуг для обеспечения государственных и муниципальных нужд"</a:t>
            </a:r>
          </a:p>
        </p:txBody>
      </p:sp>
      <p:sp>
        <p:nvSpPr>
          <p:cNvPr id="3" name="Прямоугольник: скругленные углы 2">
            <a:extLst>
              <a:ext uri="{FF2B5EF4-FFF2-40B4-BE49-F238E27FC236}">
                <a16:creationId xmlns:a16="http://schemas.microsoft.com/office/drawing/2014/main" id="{4AA21734-795F-4E67-9C4F-36A276025482}"/>
              </a:ext>
            </a:extLst>
          </p:cNvPr>
          <p:cNvSpPr/>
          <p:nvPr/>
        </p:nvSpPr>
        <p:spPr>
          <a:xfrm>
            <a:off x="1857357" y="3639657"/>
            <a:ext cx="2500330" cy="571505"/>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accent5">
                    <a:lumMod val="50000"/>
                  </a:schemeClr>
                </a:solidFill>
                <a:latin typeface="Times New Roman" panose="02020603050405020304" pitchFamily="18" charset="0"/>
                <a:cs typeface="Times New Roman" panose="02020603050405020304" pitchFamily="18" charset="0"/>
              </a:rPr>
              <a:t>Открытый конкурс в электронной форме – 1 ед.</a:t>
            </a:r>
          </a:p>
        </p:txBody>
      </p:sp>
      <p:sp>
        <p:nvSpPr>
          <p:cNvPr id="4" name="Прямоугольник: скругленные углы 3">
            <a:extLst>
              <a:ext uri="{FF2B5EF4-FFF2-40B4-BE49-F238E27FC236}">
                <a16:creationId xmlns:a16="http://schemas.microsoft.com/office/drawing/2014/main" id="{B3A28715-B5B7-4828-9611-964B8F00675A}"/>
              </a:ext>
            </a:extLst>
          </p:cNvPr>
          <p:cNvSpPr/>
          <p:nvPr/>
        </p:nvSpPr>
        <p:spPr>
          <a:xfrm>
            <a:off x="5597983" y="3701906"/>
            <a:ext cx="2903106" cy="502818"/>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accent5">
                    <a:lumMod val="50000"/>
                  </a:schemeClr>
                </a:solidFill>
                <a:latin typeface="Times New Roman" panose="02020603050405020304" pitchFamily="18" charset="0"/>
                <a:cs typeface="Times New Roman" panose="02020603050405020304" pitchFamily="18" charset="0"/>
              </a:rPr>
              <a:t>Открытый конкурс в электронной форме – 10223,7 </a:t>
            </a:r>
            <a:r>
              <a:rPr lang="ru-RU" sz="1400" dirty="0" err="1">
                <a:solidFill>
                  <a:schemeClr val="accent5">
                    <a:lumMod val="50000"/>
                  </a:schemeClr>
                </a:solidFill>
                <a:latin typeface="Times New Roman" panose="02020603050405020304" pitchFamily="18" charset="0"/>
                <a:cs typeface="Times New Roman" panose="02020603050405020304" pitchFamily="18" charset="0"/>
              </a:rPr>
              <a:t>тыс.руб</a:t>
            </a:r>
            <a:r>
              <a:rPr lang="ru-RU" sz="1400" dirty="0">
                <a:solidFill>
                  <a:schemeClr val="accent5">
                    <a:lumMod val="50000"/>
                  </a:schemeClr>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14290"/>
            <a:ext cx="9144000" cy="838200"/>
          </a:xfrm>
        </p:spPr>
        <p:txBody>
          <a:bodyPr>
            <a:noAutofit/>
          </a:bodyPr>
          <a:lstStyle/>
          <a:p>
            <a:pPr algn="r"/>
            <a:r>
              <a:rPr lang="ru-RU" sz="3600" b="1" dirty="0">
                <a:solidFill>
                  <a:schemeClr val="accent2"/>
                </a:solidFill>
                <a:latin typeface="Times New Roman" pitchFamily="18" charset="0"/>
                <a:cs typeface="Times New Roman" pitchFamily="18" charset="0"/>
              </a:rPr>
              <a:t>Социальная политика </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и работа с населением</a:t>
            </a:r>
          </a:p>
        </p:txBody>
      </p:sp>
      <p:graphicFrame>
        <p:nvGraphicFramePr>
          <p:cNvPr id="31" name="Схема 30"/>
          <p:cNvGraphicFramePr/>
          <p:nvPr>
            <p:extLst>
              <p:ext uri="{D42A27DB-BD31-4B8C-83A1-F6EECF244321}">
                <p14:modId xmlns:p14="http://schemas.microsoft.com/office/powerpoint/2010/main" val="2179599344"/>
              </p:ext>
            </p:extLst>
          </p:nvPr>
        </p:nvGraphicFramePr>
        <p:xfrm>
          <a:off x="4929190" y="2397089"/>
          <a:ext cx="4000528" cy="446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Скругленный прямоугольник 31"/>
          <p:cNvSpPr/>
          <p:nvPr/>
        </p:nvSpPr>
        <p:spPr>
          <a:xfrm>
            <a:off x="4929190" y="1357297"/>
            <a:ext cx="4000528" cy="857257"/>
          </a:xfrm>
          <a:prstGeom prst="roundRect">
            <a:avLst/>
          </a:prstGeom>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ru-RU" b="1" dirty="0">
                <a:solidFill>
                  <a:schemeClr val="accent5">
                    <a:lumMod val="50000"/>
                  </a:schemeClr>
                </a:solidFill>
                <a:latin typeface="Times New Roman" pitchFamily="18" charset="0"/>
                <a:cs typeface="Times New Roman" pitchFamily="18" charset="0"/>
              </a:rPr>
              <a:t>За 2021 год от жителей поселения поступило 378 обращений по вопросам:</a:t>
            </a:r>
          </a:p>
        </p:txBody>
      </p:sp>
      <p:graphicFrame>
        <p:nvGraphicFramePr>
          <p:cNvPr id="33" name="Схема 32"/>
          <p:cNvGraphicFramePr/>
          <p:nvPr>
            <p:extLst>
              <p:ext uri="{D42A27DB-BD31-4B8C-83A1-F6EECF244321}">
                <p14:modId xmlns:p14="http://schemas.microsoft.com/office/powerpoint/2010/main" val="826297777"/>
              </p:ext>
            </p:extLst>
          </p:nvPr>
        </p:nvGraphicFramePr>
        <p:xfrm>
          <a:off x="0" y="1357298"/>
          <a:ext cx="4929190" cy="55007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3" name="Объект 2"/>
          <p:cNvSpPr>
            <a:spLocks noGrp="1"/>
          </p:cNvSpPr>
          <p:nvPr>
            <p:ph idx="1"/>
          </p:nvPr>
        </p:nvSpPr>
        <p:spPr>
          <a:xfrm>
            <a:off x="148630" y="1200317"/>
            <a:ext cx="5423502" cy="2871625"/>
          </a:xfrm>
        </p:spPr>
        <p:txBody>
          <a:bodyPr>
            <a:noAutofit/>
          </a:bodyPr>
          <a:lstStyle/>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Инвестиционный проект</a:t>
            </a:r>
            <a:r>
              <a:rPr lang="ru-RU" sz="2000" b="1" dirty="0">
                <a:solidFill>
                  <a:schemeClr val="accent2">
                    <a:lumMod val="75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«Создание комплексного высокотехнологичного производства перевязочных материалов».</a:t>
            </a:r>
          </a:p>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Цель проекта</a:t>
            </a:r>
            <a:r>
              <a:rPr lang="ru-RU" sz="2000" b="1" dirty="0">
                <a:solidFill>
                  <a:schemeClr val="accent2">
                    <a:lumMod val="75000"/>
                  </a:schemeClr>
                </a:solidFill>
                <a:latin typeface="Times New Roman" pitchFamily="18" charset="0"/>
                <a:cs typeface="Times New Roman" pitchFamily="18" charset="0"/>
              </a:rPr>
              <a:t> –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организация производства марли, соответствующей российским и европейским стандартам, и перевязочных материалов из нее: бинтов, отрезов, салфеток.</a:t>
            </a:r>
          </a:p>
          <a:p>
            <a:pPr marL="0" indent="0">
              <a:spcBef>
                <a:spcPts val="0"/>
              </a:spcBef>
              <a:buNone/>
            </a:pPr>
            <a:endParaRPr lang="ru-RU" sz="2400" dirty="0">
              <a:solidFill>
                <a:schemeClr val="tx1">
                  <a:lumMod val="75000"/>
                  <a:lumOff val="25000"/>
                </a:schemeClr>
              </a:solidFill>
              <a:effectLst>
                <a:outerShdw blurRad="38100" dist="38100" dir="2700000" algn="tl">
                  <a:srgbClr val="000000">
                    <a:alpha val="43137"/>
                  </a:srgbClr>
                </a:outerShdw>
              </a:effectLst>
            </a:endParaRPr>
          </a:p>
          <a:p>
            <a:pPr marL="0" indent="0">
              <a:spcBef>
                <a:spcPts val="0"/>
              </a:spcBef>
              <a:buNone/>
            </a:pPr>
            <a:endParaRPr lang="ru-RU" sz="2400" dirty="0">
              <a:effectLst>
                <a:outerShdw blurRad="38100" dist="38100" dir="2700000" algn="tl">
                  <a:srgbClr val="000000">
                    <a:alpha val="43137"/>
                  </a:srgbClr>
                </a:outerShdw>
              </a:effectLst>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328" y="1299130"/>
            <a:ext cx="3786182" cy="2714643"/>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14818"/>
            <a:ext cx="3828560" cy="2643182"/>
          </a:xfrm>
          <a:prstGeom prst="rect">
            <a:avLst/>
          </a:prstGeom>
        </p:spPr>
      </p:pic>
      <p:sp>
        <p:nvSpPr>
          <p:cNvPr id="10" name="TextBox 9"/>
          <p:cNvSpPr txBox="1"/>
          <p:nvPr/>
        </p:nvSpPr>
        <p:spPr>
          <a:xfrm>
            <a:off x="0" y="571480"/>
            <a:ext cx="9144000" cy="584775"/>
          </a:xfrm>
          <a:prstGeom prst="rect">
            <a:avLst/>
          </a:prstGeom>
          <a:noFill/>
        </p:spPr>
        <p:txBody>
          <a:bodyPr wrap="square" rtlCol="0">
            <a:spAutoFit/>
          </a:bodyPr>
          <a:lstStyle/>
          <a:p>
            <a:r>
              <a:rPr lang="ru-RU" sz="3200" b="1" dirty="0">
                <a:solidFill>
                  <a:schemeClr val="bg1"/>
                </a:solidFill>
                <a:latin typeface="Times New Roman" pitchFamily="18" charset="0"/>
                <a:cs typeface="Times New Roman" pitchFamily="18" charset="0"/>
              </a:rPr>
              <a:t>ООО «ХБК Навтекс» </a:t>
            </a:r>
            <a:r>
              <a:rPr lang="ru-RU" sz="2400" b="1" dirty="0">
                <a:solidFill>
                  <a:schemeClr val="bg1"/>
                </a:solidFill>
                <a:latin typeface="Times New Roman" pitchFamily="18" charset="0"/>
                <a:cs typeface="Times New Roman" pitchFamily="18" charset="0"/>
              </a:rPr>
              <a:t>(включено в реестр 20.06.2018)</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101969764"/>
              </p:ext>
            </p:extLst>
          </p:nvPr>
        </p:nvGraphicFramePr>
        <p:xfrm>
          <a:off x="3786181" y="4214817"/>
          <a:ext cx="5357819" cy="2667012"/>
        </p:xfrm>
        <a:graphic>
          <a:graphicData uri="http://schemas.openxmlformats.org/drawingml/2006/table">
            <a:tbl>
              <a:tblPr firstRow="1" bandRow="1">
                <a:tableStyleId>{2D5ABB26-0587-4C30-8999-92F81FD0307C}</a:tableStyleId>
              </a:tblPr>
              <a:tblGrid>
                <a:gridCol w="2500331">
                  <a:extLst>
                    <a:ext uri="{9D8B030D-6E8A-4147-A177-3AD203B41FA5}">
                      <a16:colId xmlns:a16="http://schemas.microsoft.com/office/drawing/2014/main" val="20000"/>
                    </a:ext>
                  </a:extLst>
                </a:gridCol>
                <a:gridCol w="1285884">
                  <a:extLst>
                    <a:ext uri="{9D8B030D-6E8A-4147-A177-3AD203B41FA5}">
                      <a16:colId xmlns:a16="http://schemas.microsoft.com/office/drawing/2014/main" val="20001"/>
                    </a:ext>
                  </a:extLst>
                </a:gridCol>
                <a:gridCol w="1571604">
                  <a:extLst>
                    <a:ext uri="{9D8B030D-6E8A-4147-A177-3AD203B41FA5}">
                      <a16:colId xmlns:a16="http://schemas.microsoft.com/office/drawing/2014/main" val="20002"/>
                    </a:ext>
                  </a:extLst>
                </a:gridCol>
              </a:tblGrid>
              <a:tr h="714381">
                <a:tc>
                  <a:txBody>
                    <a:bodyPr/>
                    <a:lstStyle/>
                    <a:p>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План</a:t>
                      </a: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Исполнение</a:t>
                      </a:r>
                    </a:p>
                  </a:txBody>
                  <a:tcPr/>
                </a:tc>
                <a:extLst>
                  <a:ext uri="{0D108BD9-81ED-4DB2-BD59-A6C34878D82A}">
                    <a16:rowId xmlns:a16="http://schemas.microsoft.com/office/drawing/2014/main" val="10000"/>
                  </a:ext>
                </a:extLst>
              </a:tr>
              <a:tr h="1071570">
                <a:tc>
                  <a:txBody>
                    <a:bodyPr/>
                    <a:lstStyle/>
                    <a:p>
                      <a:r>
                        <a:rPr lang="ru-RU" sz="2000" b="1" dirty="0">
                          <a:solidFill>
                            <a:schemeClr val="accent5">
                              <a:lumMod val="50000"/>
                            </a:schemeClr>
                          </a:solidFill>
                          <a:latin typeface="Times New Roman" pitchFamily="18" charset="0"/>
                          <a:cs typeface="Times New Roman" pitchFamily="18" charset="0"/>
                        </a:rPr>
                        <a:t>Объем инвестиций,</a:t>
                      </a:r>
                      <a:r>
                        <a:rPr lang="ru-RU" sz="2000" b="1" baseline="0" dirty="0">
                          <a:solidFill>
                            <a:schemeClr val="accent5">
                              <a:lumMod val="50000"/>
                            </a:schemeClr>
                          </a:solidFill>
                          <a:latin typeface="Times New Roman" pitchFamily="18" charset="0"/>
                          <a:cs typeface="Times New Roman" pitchFamily="18" charset="0"/>
                        </a:rPr>
                        <a:t> </a:t>
                      </a:r>
                    </a:p>
                    <a:p>
                      <a:r>
                        <a:rPr lang="ru-RU" sz="2000" b="1" baseline="0" dirty="0">
                          <a:solidFill>
                            <a:schemeClr val="accent5">
                              <a:lumMod val="50000"/>
                            </a:schemeClr>
                          </a:solidFill>
                          <a:latin typeface="Times New Roman" pitchFamily="18" charset="0"/>
                          <a:cs typeface="Times New Roman" pitchFamily="18" charset="0"/>
                        </a:rPr>
                        <a:t>млн.руб.</a:t>
                      </a:r>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357,0</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347,5</a:t>
                      </a:r>
                    </a:p>
                  </a:txBody>
                  <a:tcPr/>
                </a:tc>
                <a:extLst>
                  <a:ext uri="{0D108BD9-81ED-4DB2-BD59-A6C34878D82A}">
                    <a16:rowId xmlns:a16="http://schemas.microsoft.com/office/drawing/2014/main" val="10001"/>
                  </a:ext>
                </a:extLst>
              </a:tr>
              <a:tr h="881061">
                <a:tc>
                  <a:txBody>
                    <a:bodyPr/>
                    <a:lstStyle/>
                    <a:p>
                      <a:r>
                        <a:rPr lang="ru-RU" sz="2000" b="1" dirty="0">
                          <a:solidFill>
                            <a:schemeClr val="accent5">
                              <a:lumMod val="50000"/>
                            </a:schemeClr>
                          </a:solidFill>
                          <a:latin typeface="Times New Roman" pitchFamily="18" charset="0"/>
                          <a:cs typeface="Times New Roman" pitchFamily="18" charset="0"/>
                        </a:rPr>
                        <a:t>Рабочие места, ед.</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866</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872</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4260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1"/>
            <a:ext cx="8143932" cy="1071546"/>
          </a:xfrm>
        </p:spPr>
        <p:txBody>
          <a:bodyPr>
            <a:normAutofit/>
          </a:bodyPr>
          <a:lstStyle/>
          <a:p>
            <a:pPr algn="r"/>
            <a:r>
              <a:rPr lang="ru-RU" sz="3600" b="1" dirty="0">
                <a:solidFill>
                  <a:schemeClr val="accent2"/>
                </a:solidFill>
                <a:latin typeface="Times New Roman" pitchFamily="18" charset="0"/>
                <a:cs typeface="Times New Roman" pitchFamily="18" charset="0"/>
              </a:rPr>
              <a:t>Молодежная политика</a:t>
            </a:r>
          </a:p>
        </p:txBody>
      </p:sp>
      <p:pic>
        <p:nvPicPr>
          <p:cNvPr id="34818" name="Picture 2" descr="https://sun9-15.userapi.com/c852036/v852036078/1a02c8/5df1WCHYOcw.jpg"/>
          <p:cNvPicPr>
            <a:picLocks noChangeAspect="1" noChangeArrowheads="1"/>
          </p:cNvPicPr>
          <p:nvPr/>
        </p:nvPicPr>
        <p:blipFill>
          <a:blip r:embed="rId3" cstate="print"/>
          <a:srcRect/>
          <a:stretch>
            <a:fillRect/>
          </a:stretch>
        </p:blipFill>
        <p:spPr bwMode="auto">
          <a:xfrm>
            <a:off x="214282" y="1357298"/>
            <a:ext cx="2928958" cy="1940434"/>
          </a:xfrm>
          <a:prstGeom prst="rect">
            <a:avLst/>
          </a:prstGeom>
          <a:noFill/>
        </p:spPr>
      </p:pic>
      <p:pic>
        <p:nvPicPr>
          <p:cNvPr id="34820" name="Picture 4" descr="https://sun9-34.userapi.com/c855124/v855124915/fdc62/GYdnoyG61Os.jpg"/>
          <p:cNvPicPr>
            <a:picLocks noChangeAspect="1" noChangeArrowheads="1"/>
          </p:cNvPicPr>
          <p:nvPr/>
        </p:nvPicPr>
        <p:blipFill>
          <a:blip r:embed="rId4" cstate="print"/>
          <a:srcRect/>
          <a:stretch>
            <a:fillRect/>
          </a:stretch>
        </p:blipFill>
        <p:spPr bwMode="auto">
          <a:xfrm>
            <a:off x="357158" y="3214686"/>
            <a:ext cx="2857520" cy="1830003"/>
          </a:xfrm>
          <a:prstGeom prst="rect">
            <a:avLst/>
          </a:prstGeom>
          <a:noFill/>
        </p:spPr>
      </p:pic>
      <p:pic>
        <p:nvPicPr>
          <p:cNvPr id="34822" name="Picture 6" descr="https://sun9-59.userapi.com/c844722/v844722720/1fb6c2/gT4jQyw0QD8.jpg"/>
          <p:cNvPicPr>
            <a:picLocks noChangeAspect="1" noChangeArrowheads="1"/>
          </p:cNvPicPr>
          <p:nvPr/>
        </p:nvPicPr>
        <p:blipFill>
          <a:blip r:embed="rId5" cstate="print"/>
          <a:srcRect/>
          <a:stretch>
            <a:fillRect/>
          </a:stretch>
        </p:blipFill>
        <p:spPr bwMode="auto">
          <a:xfrm>
            <a:off x="2928926" y="1500174"/>
            <a:ext cx="2862171" cy="1896188"/>
          </a:xfrm>
          <a:prstGeom prst="rect">
            <a:avLst/>
          </a:prstGeom>
          <a:noFill/>
        </p:spPr>
      </p:pic>
      <p:pic>
        <p:nvPicPr>
          <p:cNvPr id="34824" name="Picture 8" descr="https://sun9-71.userapi.com/c824701/v824701740/12c5d0/yLncLkTYNkQ.jpg"/>
          <p:cNvPicPr>
            <a:picLocks noChangeAspect="1" noChangeArrowheads="1"/>
          </p:cNvPicPr>
          <p:nvPr/>
        </p:nvPicPr>
        <p:blipFill>
          <a:blip r:embed="rId6" cstate="print"/>
          <a:srcRect/>
          <a:stretch>
            <a:fillRect/>
          </a:stretch>
        </p:blipFill>
        <p:spPr bwMode="auto">
          <a:xfrm>
            <a:off x="2643174" y="3000372"/>
            <a:ext cx="2940347" cy="1947980"/>
          </a:xfrm>
          <a:prstGeom prst="rect">
            <a:avLst/>
          </a:prstGeom>
          <a:noFill/>
        </p:spPr>
      </p:pic>
      <p:pic>
        <p:nvPicPr>
          <p:cNvPr id="34826" name="Picture 10" descr="https://sun9-8.userapi.com/c846017/v846017129/120742/vxIKLnUMPQA.jpg"/>
          <p:cNvPicPr>
            <a:picLocks noChangeAspect="1" noChangeArrowheads="1"/>
          </p:cNvPicPr>
          <p:nvPr/>
        </p:nvPicPr>
        <p:blipFill>
          <a:blip r:embed="rId7" cstate="print"/>
          <a:srcRect/>
          <a:stretch>
            <a:fillRect/>
          </a:stretch>
        </p:blipFill>
        <p:spPr bwMode="auto">
          <a:xfrm>
            <a:off x="571472" y="4786322"/>
            <a:ext cx="2695774" cy="1785950"/>
          </a:xfrm>
          <a:prstGeom prst="rect">
            <a:avLst/>
          </a:prstGeom>
          <a:noFill/>
        </p:spPr>
      </p:pic>
      <p:pic>
        <p:nvPicPr>
          <p:cNvPr id="34828" name="Picture 12" descr="https://sun9-28.userapi.com/c850120/v850120527/ef6ac/QiwNQS0JryI.jpg"/>
          <p:cNvPicPr>
            <a:picLocks noChangeAspect="1" noChangeArrowheads="1"/>
          </p:cNvPicPr>
          <p:nvPr/>
        </p:nvPicPr>
        <p:blipFill>
          <a:blip r:embed="rId8" cstate="print"/>
          <a:srcRect/>
          <a:stretch>
            <a:fillRect/>
          </a:stretch>
        </p:blipFill>
        <p:spPr bwMode="auto">
          <a:xfrm>
            <a:off x="5715008" y="1785926"/>
            <a:ext cx="2911435" cy="1928826"/>
          </a:xfrm>
          <a:prstGeom prst="rect">
            <a:avLst/>
          </a:prstGeom>
          <a:noFill/>
        </p:spPr>
      </p:pic>
      <p:pic>
        <p:nvPicPr>
          <p:cNvPr id="34832" name="Picture 16" descr="https://sun9-47.userapi.com/c854416/v854416156/272c0/qiVOhkGGJx0.jpg"/>
          <p:cNvPicPr>
            <a:picLocks noChangeAspect="1" noChangeArrowheads="1"/>
          </p:cNvPicPr>
          <p:nvPr/>
        </p:nvPicPr>
        <p:blipFill>
          <a:blip r:embed="rId9" cstate="print"/>
          <a:srcRect/>
          <a:stretch>
            <a:fillRect/>
          </a:stretch>
        </p:blipFill>
        <p:spPr bwMode="auto">
          <a:xfrm>
            <a:off x="5357818" y="3429000"/>
            <a:ext cx="2695774" cy="1785950"/>
          </a:xfrm>
          <a:prstGeom prst="rect">
            <a:avLst/>
          </a:prstGeom>
          <a:noFill/>
        </p:spPr>
      </p:pic>
      <p:pic>
        <p:nvPicPr>
          <p:cNvPr id="34836" name="Picture 20" descr="https://sun9-28.userapi.com/c855124/v855124915/fdca1/-p9hw41vylU.jpg"/>
          <p:cNvPicPr>
            <a:picLocks noChangeAspect="1" noChangeArrowheads="1"/>
          </p:cNvPicPr>
          <p:nvPr/>
        </p:nvPicPr>
        <p:blipFill>
          <a:blip r:embed="rId10" cstate="print"/>
          <a:srcRect/>
          <a:stretch>
            <a:fillRect/>
          </a:stretch>
        </p:blipFill>
        <p:spPr bwMode="auto">
          <a:xfrm>
            <a:off x="5715008" y="4857760"/>
            <a:ext cx="3048023" cy="1785950"/>
          </a:xfrm>
          <a:prstGeom prst="rect">
            <a:avLst/>
          </a:prstGeom>
          <a:noFill/>
        </p:spPr>
      </p:pic>
      <p:pic>
        <p:nvPicPr>
          <p:cNvPr id="19458" name="Picture 2" descr="https://sun9-21.userapi.com/c857732/v857732608/1291f5/QDxFg6I2RKQ.jpg"/>
          <p:cNvPicPr>
            <a:picLocks noChangeAspect="1" noChangeArrowheads="1"/>
          </p:cNvPicPr>
          <p:nvPr/>
        </p:nvPicPr>
        <p:blipFill>
          <a:blip r:embed="rId11" cstate="print"/>
          <a:srcRect/>
          <a:stretch>
            <a:fillRect/>
          </a:stretch>
        </p:blipFill>
        <p:spPr bwMode="auto">
          <a:xfrm>
            <a:off x="2786051" y="4679165"/>
            <a:ext cx="3143272" cy="208241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777858"/>
          </a:xfrm>
        </p:spPr>
        <p:txBody>
          <a:bodyPr>
            <a:normAutofit/>
          </a:bodyPr>
          <a:lstStyle/>
          <a:p>
            <a:pPr algn="r"/>
            <a:r>
              <a:rPr lang="ru-RU" sz="3600" b="1" dirty="0">
                <a:solidFill>
                  <a:schemeClr val="accent2"/>
                </a:solidFill>
                <a:latin typeface="Times New Roman" pitchFamily="18" charset="0"/>
                <a:cs typeface="Times New Roman" pitchFamily="18" charset="0"/>
              </a:rPr>
              <a:t>Культура</a:t>
            </a:r>
          </a:p>
        </p:txBody>
      </p:sp>
      <p:pic>
        <p:nvPicPr>
          <p:cNvPr id="59394" name="Picture 2"/>
          <p:cNvPicPr>
            <a:picLocks noChangeAspect="1" noChangeArrowheads="1"/>
          </p:cNvPicPr>
          <p:nvPr/>
        </p:nvPicPr>
        <p:blipFill>
          <a:blip r:embed="rId3" cstate="print"/>
          <a:srcRect/>
          <a:stretch>
            <a:fillRect/>
          </a:stretch>
        </p:blipFill>
        <p:spPr bwMode="auto">
          <a:xfrm>
            <a:off x="357158" y="1167513"/>
            <a:ext cx="4000528" cy="2547239"/>
          </a:xfrm>
          <a:prstGeom prst="rect">
            <a:avLst/>
          </a:prstGeom>
          <a:ln>
            <a:noFill/>
          </a:ln>
          <a:effectLst>
            <a:softEdge rad="112500"/>
          </a:effectLst>
        </p:spPr>
      </p:pic>
      <p:pic>
        <p:nvPicPr>
          <p:cNvPr id="59395" name="Picture 3"/>
          <p:cNvPicPr>
            <a:picLocks noChangeAspect="1" noChangeArrowheads="1"/>
          </p:cNvPicPr>
          <p:nvPr/>
        </p:nvPicPr>
        <p:blipFill>
          <a:blip r:embed="rId4" cstate="print"/>
          <a:srcRect/>
          <a:stretch>
            <a:fillRect/>
          </a:stretch>
        </p:blipFill>
        <p:spPr bwMode="auto">
          <a:xfrm>
            <a:off x="5072066" y="1214422"/>
            <a:ext cx="3500462" cy="2324569"/>
          </a:xfrm>
          <a:prstGeom prst="rect">
            <a:avLst/>
          </a:prstGeom>
          <a:ln>
            <a:noFill/>
          </a:ln>
          <a:effectLst>
            <a:softEdge rad="112500"/>
          </a:effectLst>
        </p:spPr>
      </p:pic>
      <p:pic>
        <p:nvPicPr>
          <p:cNvPr id="59397" name="Picture 5" descr="первомайский дом культуры"/>
          <p:cNvPicPr>
            <a:picLocks noChangeAspect="1" noChangeArrowheads="1"/>
          </p:cNvPicPr>
          <p:nvPr/>
        </p:nvPicPr>
        <p:blipFill>
          <a:blip r:embed="rId5"/>
          <a:srcRect/>
          <a:stretch>
            <a:fillRect/>
          </a:stretch>
        </p:blipFill>
        <p:spPr bwMode="auto">
          <a:xfrm>
            <a:off x="5143504" y="4000504"/>
            <a:ext cx="3429024" cy="2392645"/>
          </a:xfrm>
          <a:prstGeom prst="rect">
            <a:avLst/>
          </a:prstGeom>
          <a:ln>
            <a:noFill/>
          </a:ln>
          <a:effectLst>
            <a:softEdge rad="112500"/>
          </a:effectLst>
        </p:spPr>
      </p:pic>
      <p:sp>
        <p:nvSpPr>
          <p:cNvPr id="6" name="TextBox 5"/>
          <p:cNvSpPr txBox="1"/>
          <p:nvPr/>
        </p:nvSpPr>
        <p:spPr>
          <a:xfrm>
            <a:off x="642910" y="3643314"/>
            <a:ext cx="3500462" cy="523220"/>
          </a:xfrm>
          <a:prstGeom prst="rect">
            <a:avLst/>
          </a:prstGeom>
          <a:noFill/>
        </p:spPr>
        <p:txBody>
          <a:bodyPr wrap="square" rtlCol="0">
            <a:spAutoFit/>
          </a:bodyPr>
          <a:lstStyle/>
          <a:p>
            <a:r>
              <a:rPr lang="ru-RU" sz="1400" b="1" dirty="0">
                <a:solidFill>
                  <a:schemeClr val="accent5">
                    <a:lumMod val="50000"/>
                  </a:schemeClr>
                </a:solidFill>
                <a:latin typeface="Times New Roman" pitchFamily="18" charset="0"/>
                <a:cs typeface="Times New Roman" pitchFamily="18" charset="0"/>
              </a:rPr>
              <a:t>МБУ «СО </a:t>
            </a:r>
            <a:r>
              <a:rPr lang="ru-RU" sz="1400" b="1" dirty="0" err="1">
                <a:solidFill>
                  <a:schemeClr val="accent5">
                    <a:lumMod val="50000"/>
                  </a:schemeClr>
                </a:solidFill>
                <a:latin typeface="Times New Roman" pitchFamily="18" charset="0"/>
                <a:cs typeface="Times New Roman" pitchFamily="18" charset="0"/>
              </a:rPr>
              <a:t>Наволокского</a:t>
            </a:r>
            <a:r>
              <a:rPr lang="ru-RU" sz="1400" b="1" dirty="0">
                <a:solidFill>
                  <a:schemeClr val="accent5">
                    <a:lumMod val="50000"/>
                  </a:schemeClr>
                </a:solidFill>
                <a:latin typeface="Times New Roman" pitchFamily="18" charset="0"/>
                <a:cs typeface="Times New Roman" pitchFamily="18" charset="0"/>
              </a:rPr>
              <a:t> городского поселения»</a:t>
            </a:r>
          </a:p>
        </p:txBody>
      </p:sp>
      <p:sp>
        <p:nvSpPr>
          <p:cNvPr id="7" name="TextBox 6"/>
          <p:cNvSpPr txBox="1"/>
          <p:nvPr/>
        </p:nvSpPr>
        <p:spPr>
          <a:xfrm>
            <a:off x="5286380" y="3571876"/>
            <a:ext cx="3000396" cy="338554"/>
          </a:xfrm>
          <a:prstGeom prst="rect">
            <a:avLst/>
          </a:prstGeom>
          <a:noFill/>
        </p:spPr>
        <p:txBody>
          <a:bodyPr wrap="square" rtlCol="0">
            <a:spAutoFit/>
          </a:bodyPr>
          <a:lstStyle/>
          <a:p>
            <a:pPr algn="ctr"/>
            <a:r>
              <a:rPr lang="ru-RU" sz="1600" b="1" dirty="0" err="1">
                <a:solidFill>
                  <a:schemeClr val="accent5">
                    <a:lumMod val="50000"/>
                  </a:schemeClr>
                </a:solidFill>
                <a:latin typeface="Times New Roman" pitchFamily="18" charset="0"/>
                <a:cs typeface="Times New Roman" pitchFamily="18" charset="0"/>
              </a:rPr>
              <a:t>Наволокский</a:t>
            </a:r>
            <a:r>
              <a:rPr lang="ru-RU" sz="1600" b="1" dirty="0">
                <a:solidFill>
                  <a:schemeClr val="accent5">
                    <a:lumMod val="50000"/>
                  </a:schemeClr>
                </a:solidFill>
                <a:latin typeface="Times New Roman" pitchFamily="18" charset="0"/>
                <a:cs typeface="Times New Roman" pitchFamily="18" charset="0"/>
              </a:rPr>
              <a:t> дом культуры</a:t>
            </a:r>
          </a:p>
        </p:txBody>
      </p:sp>
      <p:sp>
        <p:nvSpPr>
          <p:cNvPr id="8" name="TextBox 7"/>
          <p:cNvSpPr txBox="1"/>
          <p:nvPr/>
        </p:nvSpPr>
        <p:spPr>
          <a:xfrm>
            <a:off x="5357818" y="6286520"/>
            <a:ext cx="3214710" cy="338554"/>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Первомайский дом культуры</a:t>
            </a:r>
          </a:p>
        </p:txBody>
      </p:sp>
      <p:pic>
        <p:nvPicPr>
          <p:cNvPr id="9" name="Рисунок 8" descr="IMG_20190312_125936.jpg"/>
          <p:cNvPicPr>
            <a:picLocks noChangeAspect="1"/>
          </p:cNvPicPr>
          <p:nvPr/>
        </p:nvPicPr>
        <p:blipFill>
          <a:blip r:embed="rId6" cstate="print"/>
          <a:stretch>
            <a:fillRect/>
          </a:stretch>
        </p:blipFill>
        <p:spPr>
          <a:xfrm>
            <a:off x="571472" y="4071942"/>
            <a:ext cx="3786214" cy="2357454"/>
          </a:xfrm>
          <a:prstGeom prst="rect">
            <a:avLst/>
          </a:prstGeom>
          <a:ln>
            <a:noFill/>
          </a:ln>
          <a:effectLst>
            <a:softEdge rad="112500"/>
          </a:effectLst>
        </p:spPr>
      </p:pic>
      <p:sp>
        <p:nvSpPr>
          <p:cNvPr id="11" name="TextBox 10"/>
          <p:cNvSpPr txBox="1"/>
          <p:nvPr/>
        </p:nvSpPr>
        <p:spPr>
          <a:xfrm>
            <a:off x="642910" y="6273225"/>
            <a:ext cx="3643338" cy="584775"/>
          </a:xfrm>
          <a:prstGeom prst="rect">
            <a:avLst/>
          </a:prstGeom>
          <a:noFill/>
        </p:spPr>
        <p:txBody>
          <a:bodyPr wrap="square" rtlCol="0">
            <a:spAutoFit/>
          </a:bodyPr>
          <a:lstStyle/>
          <a:p>
            <a:pPr algn="ctr"/>
            <a:r>
              <a:rPr lang="ru-RU" sz="1600" b="1" dirty="0" err="1">
                <a:solidFill>
                  <a:schemeClr val="accent5">
                    <a:lumMod val="50000"/>
                  </a:schemeClr>
                </a:solidFill>
                <a:latin typeface="Times New Roman" pitchFamily="18" charset="0"/>
                <a:cs typeface="Times New Roman" pitchFamily="18" charset="0"/>
              </a:rPr>
              <a:t>Наволокская</a:t>
            </a:r>
            <a:r>
              <a:rPr lang="ru-RU" sz="1600" b="1" dirty="0">
                <a:solidFill>
                  <a:schemeClr val="accent5">
                    <a:lumMod val="50000"/>
                  </a:schemeClr>
                </a:solidFill>
                <a:latin typeface="Times New Roman" pitchFamily="18" charset="0"/>
                <a:cs typeface="Times New Roman" pitchFamily="18" charset="0"/>
              </a:rPr>
              <a:t> библиотека семейного чтения</a:t>
            </a:r>
          </a:p>
        </p:txBody>
      </p:sp>
      <p:pic>
        <p:nvPicPr>
          <p:cNvPr id="3" name="Рисунок 2">
            <a:extLst>
              <a:ext uri="{FF2B5EF4-FFF2-40B4-BE49-F238E27FC236}">
                <a16:creationId xmlns:a16="http://schemas.microsoft.com/office/drawing/2014/main" id="{DE222132-30EA-4973-99AA-36F74BA54B9F}"/>
              </a:ext>
            </a:extLst>
          </p:cNvPr>
          <p:cNvPicPr>
            <a:picLocks noChangeAspect="1"/>
          </p:cNvPicPr>
          <p:nvPr/>
        </p:nvPicPr>
        <p:blipFill>
          <a:blip r:embed="rId7"/>
          <a:stretch>
            <a:fillRect/>
          </a:stretch>
        </p:blipFill>
        <p:spPr>
          <a:xfrm>
            <a:off x="352898" y="1134803"/>
            <a:ext cx="3999323" cy="2542252"/>
          </a:xfrm>
          <a:prstGeom prst="rect">
            <a:avLst/>
          </a:prstGeom>
        </p:spPr>
      </p:pic>
      <p:pic>
        <p:nvPicPr>
          <p:cNvPr id="4" name="Рисунок 3">
            <a:extLst>
              <a:ext uri="{FF2B5EF4-FFF2-40B4-BE49-F238E27FC236}">
                <a16:creationId xmlns:a16="http://schemas.microsoft.com/office/drawing/2014/main" id="{1DF743FF-E877-402B-9892-F32EFD87C0D2}"/>
              </a:ext>
            </a:extLst>
          </p:cNvPr>
          <p:cNvPicPr>
            <a:picLocks noChangeAspect="1"/>
          </p:cNvPicPr>
          <p:nvPr/>
        </p:nvPicPr>
        <p:blipFill>
          <a:blip r:embed="rId8"/>
          <a:stretch>
            <a:fillRect/>
          </a:stretch>
        </p:blipFill>
        <p:spPr>
          <a:xfrm>
            <a:off x="4932040" y="1276574"/>
            <a:ext cx="3499407" cy="2328874"/>
          </a:xfrm>
          <a:prstGeom prst="rect">
            <a:avLst/>
          </a:prstGeom>
        </p:spPr>
      </p:pic>
      <p:pic>
        <p:nvPicPr>
          <p:cNvPr id="5" name="Рисунок 4">
            <a:extLst>
              <a:ext uri="{FF2B5EF4-FFF2-40B4-BE49-F238E27FC236}">
                <a16:creationId xmlns:a16="http://schemas.microsoft.com/office/drawing/2014/main" id="{AED9213D-67BD-436F-BAC2-3FF60932AC23}"/>
              </a:ext>
            </a:extLst>
          </p:cNvPr>
          <p:cNvPicPr>
            <a:picLocks noChangeAspect="1"/>
          </p:cNvPicPr>
          <p:nvPr/>
        </p:nvPicPr>
        <p:blipFill>
          <a:blip r:embed="rId9"/>
          <a:stretch>
            <a:fillRect/>
          </a:stretch>
        </p:blipFill>
        <p:spPr>
          <a:xfrm>
            <a:off x="500169" y="4071942"/>
            <a:ext cx="3785944" cy="2359356"/>
          </a:xfrm>
          <a:prstGeom prst="rect">
            <a:avLst/>
          </a:prstGeom>
        </p:spPr>
      </p:pic>
      <p:pic>
        <p:nvPicPr>
          <p:cNvPr id="10" name="Рисунок 9">
            <a:extLst>
              <a:ext uri="{FF2B5EF4-FFF2-40B4-BE49-F238E27FC236}">
                <a16:creationId xmlns:a16="http://schemas.microsoft.com/office/drawing/2014/main" id="{CC52C9E2-1791-466C-A85C-4FB6AD3E9D32}"/>
              </a:ext>
            </a:extLst>
          </p:cNvPr>
          <p:cNvPicPr>
            <a:picLocks noChangeAspect="1"/>
          </p:cNvPicPr>
          <p:nvPr/>
        </p:nvPicPr>
        <p:blipFill>
          <a:blip r:embed="rId10"/>
          <a:stretch>
            <a:fillRect/>
          </a:stretch>
        </p:blipFill>
        <p:spPr>
          <a:xfrm>
            <a:off x="4860527" y="3908162"/>
            <a:ext cx="3426249" cy="239593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85728"/>
            <a:ext cx="7886700" cy="849296"/>
          </a:xfrm>
        </p:spPr>
        <p:txBody>
          <a:bodyPr>
            <a:normAutofit/>
          </a:bodyPr>
          <a:lstStyle/>
          <a:p>
            <a:pPr algn="r"/>
            <a:r>
              <a:rPr lang="ru-RU" sz="3600" b="1" dirty="0">
                <a:solidFill>
                  <a:schemeClr val="accent2"/>
                </a:solidFill>
                <a:latin typeface="Times New Roman" pitchFamily="18" charset="0"/>
                <a:cs typeface="Times New Roman" pitchFamily="18" charset="0"/>
              </a:rPr>
              <a:t>Культура</a:t>
            </a:r>
          </a:p>
        </p:txBody>
      </p:sp>
      <p:pic>
        <p:nvPicPr>
          <p:cNvPr id="11266" name="Picture 2" descr="Театр озаряет душу. Час искусства"/>
          <p:cNvPicPr>
            <a:picLocks noChangeAspect="1" noChangeArrowheads="1"/>
          </p:cNvPicPr>
          <p:nvPr/>
        </p:nvPicPr>
        <p:blipFill>
          <a:blip r:embed="rId3"/>
          <a:srcRect/>
          <a:stretch>
            <a:fillRect/>
          </a:stretch>
        </p:blipFill>
        <p:spPr bwMode="auto">
          <a:xfrm>
            <a:off x="357158" y="1214422"/>
            <a:ext cx="3071802" cy="2298048"/>
          </a:xfrm>
          <a:prstGeom prst="rect">
            <a:avLst/>
          </a:prstGeom>
          <a:noFill/>
        </p:spPr>
      </p:pic>
      <p:pic>
        <p:nvPicPr>
          <p:cNvPr id="11268" name="Picture 4" descr="92 творческий сезон Наволокского ДК – ОТКРЫТ!!!"/>
          <p:cNvPicPr>
            <a:picLocks noChangeAspect="1" noChangeArrowheads="1"/>
          </p:cNvPicPr>
          <p:nvPr/>
        </p:nvPicPr>
        <p:blipFill>
          <a:blip r:embed="rId4"/>
          <a:srcRect/>
          <a:stretch>
            <a:fillRect/>
          </a:stretch>
        </p:blipFill>
        <p:spPr bwMode="auto">
          <a:xfrm>
            <a:off x="2857488" y="1500174"/>
            <a:ext cx="3286148" cy="2185247"/>
          </a:xfrm>
          <a:prstGeom prst="rect">
            <a:avLst/>
          </a:prstGeom>
          <a:noFill/>
        </p:spPr>
      </p:pic>
      <p:pic>
        <p:nvPicPr>
          <p:cNvPr id="11270" name="Picture 6" descr="В канун празднования Дня народного единства, МБУ «СО Наволокского городского поселения» приобрело мебель для детского абонемента Наволокской библиотеки семейного чтения и тренажеры для физкультурно - оздоровительного комплекса."/>
          <p:cNvPicPr>
            <a:picLocks noChangeAspect="1" noChangeArrowheads="1"/>
          </p:cNvPicPr>
          <p:nvPr/>
        </p:nvPicPr>
        <p:blipFill>
          <a:blip r:embed="rId5"/>
          <a:srcRect/>
          <a:stretch>
            <a:fillRect/>
          </a:stretch>
        </p:blipFill>
        <p:spPr bwMode="auto">
          <a:xfrm>
            <a:off x="500034" y="2857496"/>
            <a:ext cx="3357586" cy="2232752"/>
          </a:xfrm>
          <a:prstGeom prst="rect">
            <a:avLst/>
          </a:prstGeom>
          <a:noFill/>
        </p:spPr>
      </p:pic>
      <p:pic>
        <p:nvPicPr>
          <p:cNvPr id="11276" name="Picture 12" descr="В Наволоках назвали имена победителей городского конкурса «Женщина года»"/>
          <p:cNvPicPr>
            <a:picLocks noChangeAspect="1" noChangeArrowheads="1"/>
          </p:cNvPicPr>
          <p:nvPr/>
        </p:nvPicPr>
        <p:blipFill>
          <a:blip r:embed="rId6"/>
          <a:srcRect/>
          <a:stretch>
            <a:fillRect/>
          </a:stretch>
        </p:blipFill>
        <p:spPr bwMode="auto">
          <a:xfrm>
            <a:off x="5072066" y="2000240"/>
            <a:ext cx="3781425" cy="2505076"/>
          </a:xfrm>
          <a:prstGeom prst="rect">
            <a:avLst/>
          </a:prstGeom>
          <a:noFill/>
        </p:spPr>
      </p:pic>
      <p:pic>
        <p:nvPicPr>
          <p:cNvPr id="11272" name="Picture 8" descr="Интеллектуальная игра в библиотеке «Душа России в символах»"/>
          <p:cNvPicPr>
            <a:picLocks noChangeAspect="1" noChangeArrowheads="1"/>
          </p:cNvPicPr>
          <p:nvPr/>
        </p:nvPicPr>
        <p:blipFill>
          <a:blip r:embed="rId7"/>
          <a:srcRect/>
          <a:stretch>
            <a:fillRect/>
          </a:stretch>
        </p:blipFill>
        <p:spPr bwMode="auto">
          <a:xfrm>
            <a:off x="2852699" y="2916642"/>
            <a:ext cx="3132724" cy="2357454"/>
          </a:xfrm>
          <a:prstGeom prst="rect">
            <a:avLst/>
          </a:prstGeom>
          <a:noFill/>
        </p:spPr>
      </p:pic>
      <p:pic>
        <p:nvPicPr>
          <p:cNvPr id="11274" name="Picture 10" descr="День открытых дверей в Первомайском доме культуры"/>
          <p:cNvPicPr>
            <a:picLocks noChangeAspect="1" noChangeArrowheads="1"/>
          </p:cNvPicPr>
          <p:nvPr/>
        </p:nvPicPr>
        <p:blipFill>
          <a:blip r:embed="rId8"/>
          <a:srcRect/>
          <a:stretch>
            <a:fillRect/>
          </a:stretch>
        </p:blipFill>
        <p:spPr bwMode="auto">
          <a:xfrm>
            <a:off x="285720" y="4429132"/>
            <a:ext cx="3286148" cy="2168693"/>
          </a:xfrm>
          <a:prstGeom prst="rect">
            <a:avLst/>
          </a:prstGeom>
          <a:noFill/>
        </p:spPr>
      </p:pic>
      <p:pic>
        <p:nvPicPr>
          <p:cNvPr id="11278" name="Picture 14" descr="Мюзикл по пьесе Н.В. Гоголя «Ночь перед Рождеством»"/>
          <p:cNvPicPr>
            <a:picLocks noChangeAspect="1" noChangeArrowheads="1"/>
          </p:cNvPicPr>
          <p:nvPr/>
        </p:nvPicPr>
        <p:blipFill>
          <a:blip r:embed="rId9"/>
          <a:srcRect/>
          <a:stretch>
            <a:fillRect/>
          </a:stretch>
        </p:blipFill>
        <p:spPr bwMode="auto">
          <a:xfrm>
            <a:off x="2500298" y="4643446"/>
            <a:ext cx="3781425" cy="1933576"/>
          </a:xfrm>
          <a:prstGeom prst="rect">
            <a:avLst/>
          </a:prstGeom>
          <a:noFill/>
        </p:spPr>
      </p:pic>
      <p:pic>
        <p:nvPicPr>
          <p:cNvPr id="11280" name="Picture 16" descr="Новый год в Наволокском доме культуры"/>
          <p:cNvPicPr>
            <a:picLocks noChangeAspect="1" noChangeArrowheads="1"/>
          </p:cNvPicPr>
          <p:nvPr/>
        </p:nvPicPr>
        <p:blipFill>
          <a:blip r:embed="rId10"/>
          <a:srcRect/>
          <a:stretch>
            <a:fillRect/>
          </a:stretch>
        </p:blipFill>
        <p:spPr bwMode="auto">
          <a:xfrm>
            <a:off x="5362575" y="4357694"/>
            <a:ext cx="3495705" cy="214314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23 886,1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2021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Культура</a:t>
            </a:r>
            <a:endParaRPr lang="ru-RU" sz="3600" dirty="0"/>
          </a:p>
        </p:txBody>
      </p:sp>
      <p:graphicFrame>
        <p:nvGraphicFramePr>
          <p:cNvPr id="4" name="Схема 3"/>
          <p:cNvGraphicFramePr/>
          <p:nvPr>
            <p:extLst>
              <p:ext uri="{D42A27DB-BD31-4B8C-83A1-F6EECF244321}">
                <p14:modId xmlns:p14="http://schemas.microsoft.com/office/powerpoint/2010/main" val="1620812681"/>
              </p:ext>
            </p:extLst>
          </p:nvPr>
        </p:nvGraphicFramePr>
        <p:xfrm>
          <a:off x="1643042" y="1857364"/>
          <a:ext cx="7286676" cy="4429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1"/>
            <a:ext cx="7886700" cy="928670"/>
          </a:xfrm>
        </p:spPr>
        <p:txBody>
          <a:bodyPr>
            <a:normAutofit/>
          </a:bodyPr>
          <a:lstStyle/>
          <a:p>
            <a:pPr algn="r"/>
            <a:r>
              <a:rPr lang="ru-RU" sz="3600" b="1" dirty="0">
                <a:solidFill>
                  <a:schemeClr val="accent2"/>
                </a:solidFill>
                <a:latin typeface="Times New Roman" pitchFamily="18" charset="0"/>
                <a:cs typeface="Times New Roman" pitchFamily="18" charset="0"/>
              </a:rPr>
              <a:t>Физическая культура и спорт</a:t>
            </a:r>
          </a:p>
        </p:txBody>
      </p:sp>
      <p:pic>
        <p:nvPicPr>
          <p:cNvPr id="3" name="Рисунок 2" descr="D:\Users\AKudrikova\Desktop\фото для отчёта Главы\хоккейный корт.jpg"/>
          <p:cNvPicPr/>
          <p:nvPr/>
        </p:nvPicPr>
        <p:blipFill>
          <a:blip r:embed="rId3" cstate="print"/>
          <a:srcRect/>
          <a:stretch>
            <a:fillRect/>
          </a:stretch>
        </p:blipFill>
        <p:spPr bwMode="auto">
          <a:xfrm>
            <a:off x="357158" y="1285860"/>
            <a:ext cx="2643206" cy="1714512"/>
          </a:xfrm>
          <a:prstGeom prst="rect">
            <a:avLst/>
          </a:prstGeom>
          <a:ln>
            <a:noFill/>
          </a:ln>
          <a:effectLst>
            <a:softEdge rad="112500"/>
          </a:effectLst>
        </p:spPr>
      </p:pic>
      <p:pic>
        <p:nvPicPr>
          <p:cNvPr id="4" name="Рисунок 3" descr="D:\Users\AKudrikova\Desktop\фото для отчёта Главы\многофункциональная спортивная площадка.JPG"/>
          <p:cNvPicPr/>
          <p:nvPr/>
        </p:nvPicPr>
        <p:blipFill>
          <a:blip r:embed="rId4" cstate="print"/>
          <a:srcRect/>
          <a:stretch>
            <a:fillRect/>
          </a:stretch>
        </p:blipFill>
        <p:spPr bwMode="auto">
          <a:xfrm>
            <a:off x="3143240" y="2643182"/>
            <a:ext cx="2928958" cy="1785950"/>
          </a:xfrm>
          <a:prstGeom prst="rect">
            <a:avLst/>
          </a:prstGeom>
          <a:ln>
            <a:noFill/>
          </a:ln>
          <a:effectLst>
            <a:softEdge rad="112500"/>
          </a:effectLst>
        </p:spPr>
      </p:pic>
      <p:pic>
        <p:nvPicPr>
          <p:cNvPr id="5" name="Рисунок 4" descr="D:\Users\AKudrikova\Desktop\фото 2017,2018\стадион.jpg"/>
          <p:cNvPicPr/>
          <p:nvPr/>
        </p:nvPicPr>
        <p:blipFill>
          <a:blip r:embed="rId5"/>
          <a:srcRect/>
          <a:stretch>
            <a:fillRect/>
          </a:stretch>
        </p:blipFill>
        <p:spPr bwMode="auto">
          <a:xfrm>
            <a:off x="6215074" y="1285860"/>
            <a:ext cx="2643206" cy="1857388"/>
          </a:xfrm>
          <a:prstGeom prst="rect">
            <a:avLst/>
          </a:prstGeom>
          <a:ln>
            <a:noFill/>
          </a:ln>
          <a:effectLst>
            <a:softEdge rad="112500"/>
          </a:effectLst>
        </p:spPr>
      </p:pic>
      <p:pic>
        <p:nvPicPr>
          <p:cNvPr id="58372" name="Picture 4" descr="DSC_0062_pro.jpg"/>
          <p:cNvPicPr>
            <a:picLocks noChangeAspect="1" noChangeArrowheads="1"/>
          </p:cNvPicPr>
          <p:nvPr/>
        </p:nvPicPr>
        <p:blipFill>
          <a:blip r:embed="rId6" cstate="print"/>
          <a:srcRect/>
          <a:stretch>
            <a:fillRect/>
          </a:stretch>
        </p:blipFill>
        <p:spPr bwMode="auto">
          <a:xfrm>
            <a:off x="428596" y="4357694"/>
            <a:ext cx="2665554" cy="1785950"/>
          </a:xfrm>
          <a:prstGeom prst="rect">
            <a:avLst/>
          </a:prstGeom>
          <a:ln>
            <a:noFill/>
          </a:ln>
          <a:effectLst>
            <a:softEdge rad="112500"/>
          </a:effectLst>
        </p:spPr>
      </p:pic>
      <p:pic>
        <p:nvPicPr>
          <p:cNvPr id="58374" name="Picture 6" descr="https://portal.iv-edu.ru/dep/mouokinrn/moudodush/DocLib/IMG_2843_cr.jpg"/>
          <p:cNvPicPr>
            <a:picLocks noChangeAspect="1" noChangeArrowheads="1"/>
          </p:cNvPicPr>
          <p:nvPr/>
        </p:nvPicPr>
        <p:blipFill>
          <a:blip r:embed="rId7" cstate="print"/>
          <a:srcRect/>
          <a:stretch>
            <a:fillRect/>
          </a:stretch>
        </p:blipFill>
        <p:spPr bwMode="auto">
          <a:xfrm>
            <a:off x="6091868" y="4286256"/>
            <a:ext cx="2722468" cy="1785950"/>
          </a:xfrm>
          <a:prstGeom prst="rect">
            <a:avLst/>
          </a:prstGeom>
          <a:ln>
            <a:noFill/>
          </a:ln>
          <a:effectLst>
            <a:softEdge rad="112500"/>
          </a:effectLst>
        </p:spPr>
      </p:pic>
      <p:sp>
        <p:nvSpPr>
          <p:cNvPr id="8" name="TextBox 7"/>
          <p:cNvSpPr txBox="1"/>
          <p:nvPr/>
        </p:nvSpPr>
        <p:spPr>
          <a:xfrm>
            <a:off x="714348" y="3000372"/>
            <a:ext cx="1857388" cy="338554"/>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Хоккейный корт</a:t>
            </a:r>
          </a:p>
        </p:txBody>
      </p:sp>
      <p:sp>
        <p:nvSpPr>
          <p:cNvPr id="9" name="TextBox 8"/>
          <p:cNvSpPr txBox="1"/>
          <p:nvPr/>
        </p:nvSpPr>
        <p:spPr>
          <a:xfrm>
            <a:off x="3428992" y="4500570"/>
            <a:ext cx="2428892" cy="584775"/>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Многофункциональная спортивная площадка</a:t>
            </a:r>
          </a:p>
        </p:txBody>
      </p:sp>
      <p:sp>
        <p:nvSpPr>
          <p:cNvPr id="10" name="TextBox 9"/>
          <p:cNvSpPr txBox="1"/>
          <p:nvPr/>
        </p:nvSpPr>
        <p:spPr>
          <a:xfrm>
            <a:off x="6500826" y="3143248"/>
            <a:ext cx="2071702" cy="338554"/>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Стадион и ФОК</a:t>
            </a:r>
          </a:p>
        </p:txBody>
      </p:sp>
      <p:sp>
        <p:nvSpPr>
          <p:cNvPr id="11" name="TextBox 10"/>
          <p:cNvSpPr txBox="1"/>
          <p:nvPr/>
        </p:nvSpPr>
        <p:spPr>
          <a:xfrm>
            <a:off x="357158" y="6143644"/>
            <a:ext cx="2786082" cy="584775"/>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Физкультурно-оздоровительный комплекс </a:t>
            </a:r>
          </a:p>
        </p:txBody>
      </p:sp>
      <p:sp>
        <p:nvSpPr>
          <p:cNvPr id="12" name="TextBox 11"/>
          <p:cNvSpPr txBox="1"/>
          <p:nvPr/>
        </p:nvSpPr>
        <p:spPr>
          <a:xfrm>
            <a:off x="6286512" y="6143644"/>
            <a:ext cx="2357454" cy="584775"/>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Детская юношеская спортивная школа</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0"/>
            <a:ext cx="7886700" cy="849295"/>
          </a:xfrm>
        </p:spPr>
        <p:txBody>
          <a:bodyPr>
            <a:normAutofit/>
          </a:bodyPr>
          <a:lstStyle/>
          <a:p>
            <a:pPr algn="r"/>
            <a:r>
              <a:rPr lang="ru-RU" sz="3600" b="1" dirty="0">
                <a:solidFill>
                  <a:schemeClr val="accent2"/>
                </a:solidFill>
                <a:latin typeface="Times New Roman" pitchFamily="18" charset="0"/>
                <a:cs typeface="Times New Roman" pitchFamily="18" charset="0"/>
              </a:rPr>
              <a:t>Физическая культура и спорт</a:t>
            </a:r>
          </a:p>
        </p:txBody>
      </p:sp>
      <p:pic>
        <p:nvPicPr>
          <p:cNvPr id="28674" name="Picture 2" descr="https://sun9-64.userapi.com/c845420/v845420428/1e90f6/wRSK0feRJsQ.jpg"/>
          <p:cNvPicPr>
            <a:picLocks noChangeAspect="1" noChangeArrowheads="1"/>
          </p:cNvPicPr>
          <p:nvPr/>
        </p:nvPicPr>
        <p:blipFill>
          <a:blip r:embed="rId3" cstate="print"/>
          <a:srcRect/>
          <a:stretch>
            <a:fillRect/>
          </a:stretch>
        </p:blipFill>
        <p:spPr bwMode="auto">
          <a:xfrm>
            <a:off x="214282" y="1357298"/>
            <a:ext cx="2797904" cy="1571636"/>
          </a:xfrm>
          <a:prstGeom prst="rect">
            <a:avLst/>
          </a:prstGeom>
          <a:noFill/>
        </p:spPr>
      </p:pic>
      <p:pic>
        <p:nvPicPr>
          <p:cNvPr id="28676" name="Picture 4" descr="https://sun9-9.userapi.com/c854016/v854016850/227ff/f9Uq2BWlPmU.jpg"/>
          <p:cNvPicPr>
            <a:picLocks noChangeAspect="1" noChangeArrowheads="1"/>
          </p:cNvPicPr>
          <p:nvPr/>
        </p:nvPicPr>
        <p:blipFill>
          <a:blip r:embed="rId4" cstate="print"/>
          <a:srcRect/>
          <a:stretch>
            <a:fillRect/>
          </a:stretch>
        </p:blipFill>
        <p:spPr bwMode="auto">
          <a:xfrm>
            <a:off x="2500298" y="1500174"/>
            <a:ext cx="2925083" cy="1785950"/>
          </a:xfrm>
          <a:prstGeom prst="rect">
            <a:avLst/>
          </a:prstGeom>
          <a:noFill/>
        </p:spPr>
      </p:pic>
      <p:pic>
        <p:nvPicPr>
          <p:cNvPr id="28678" name="Picture 6" descr="https://sun9-54.userapi.com/c855424/v855424850/207bf/lH26CfS7OIs.jpg"/>
          <p:cNvPicPr>
            <a:picLocks noChangeAspect="1" noChangeArrowheads="1"/>
          </p:cNvPicPr>
          <p:nvPr/>
        </p:nvPicPr>
        <p:blipFill>
          <a:blip r:embed="rId5" cstate="print"/>
          <a:srcRect/>
          <a:stretch>
            <a:fillRect/>
          </a:stretch>
        </p:blipFill>
        <p:spPr bwMode="auto">
          <a:xfrm>
            <a:off x="642910" y="3000372"/>
            <a:ext cx="2587943" cy="1714512"/>
          </a:xfrm>
          <a:prstGeom prst="rect">
            <a:avLst/>
          </a:prstGeom>
          <a:noFill/>
        </p:spPr>
      </p:pic>
      <p:pic>
        <p:nvPicPr>
          <p:cNvPr id="28680" name="Picture 8" descr="https://sun9-29.userapi.com/c845218/v845218988/18898c/Wef7rb2Xk3Y.jpg"/>
          <p:cNvPicPr>
            <a:picLocks noChangeAspect="1" noChangeArrowheads="1"/>
          </p:cNvPicPr>
          <p:nvPr/>
        </p:nvPicPr>
        <p:blipFill>
          <a:blip r:embed="rId6" cstate="print"/>
          <a:srcRect/>
          <a:stretch>
            <a:fillRect/>
          </a:stretch>
        </p:blipFill>
        <p:spPr bwMode="auto">
          <a:xfrm>
            <a:off x="642910" y="4572008"/>
            <a:ext cx="3201979" cy="1798612"/>
          </a:xfrm>
          <a:prstGeom prst="rect">
            <a:avLst/>
          </a:prstGeom>
          <a:noFill/>
        </p:spPr>
      </p:pic>
      <p:pic>
        <p:nvPicPr>
          <p:cNvPr id="12" name="Рисунок 11" descr="D:\Users\AKudrikova\Desktop\e3TW0jB4g70.jpg"/>
          <p:cNvPicPr/>
          <p:nvPr/>
        </p:nvPicPr>
        <p:blipFill>
          <a:blip r:embed="rId7" cstate="print"/>
          <a:srcRect/>
          <a:stretch>
            <a:fillRect/>
          </a:stretch>
        </p:blipFill>
        <p:spPr bwMode="auto">
          <a:xfrm>
            <a:off x="3071802" y="2928934"/>
            <a:ext cx="2970213" cy="1857388"/>
          </a:xfrm>
          <a:prstGeom prst="rect">
            <a:avLst/>
          </a:prstGeom>
          <a:noFill/>
          <a:ln w="9525">
            <a:noFill/>
            <a:miter lim="800000"/>
            <a:headEnd/>
            <a:tailEnd/>
          </a:ln>
        </p:spPr>
      </p:pic>
      <p:pic>
        <p:nvPicPr>
          <p:cNvPr id="28686" name="Picture 14" descr="01.02.2020г. в г. Липецк прошел &quot;Межрегиональный турнир по панкратиону,посвященный Великой Победе&quot;"/>
          <p:cNvPicPr>
            <a:picLocks noChangeAspect="1" noChangeArrowheads="1"/>
          </p:cNvPicPr>
          <p:nvPr/>
        </p:nvPicPr>
        <p:blipFill>
          <a:blip r:embed="rId8"/>
          <a:srcRect/>
          <a:stretch>
            <a:fillRect/>
          </a:stretch>
        </p:blipFill>
        <p:spPr bwMode="auto">
          <a:xfrm>
            <a:off x="3571868" y="4357694"/>
            <a:ext cx="2852731" cy="2134159"/>
          </a:xfrm>
          <a:prstGeom prst="rect">
            <a:avLst/>
          </a:prstGeom>
          <a:noFill/>
        </p:spPr>
      </p:pic>
      <p:pic>
        <p:nvPicPr>
          <p:cNvPr id="28688" name="Picture 16" descr="ТАК ДЕРЖАТЬ!"/>
          <p:cNvPicPr>
            <a:picLocks noChangeAspect="1" noChangeArrowheads="1"/>
          </p:cNvPicPr>
          <p:nvPr/>
        </p:nvPicPr>
        <p:blipFill>
          <a:blip r:embed="rId9"/>
          <a:srcRect/>
          <a:stretch>
            <a:fillRect/>
          </a:stretch>
        </p:blipFill>
        <p:spPr bwMode="auto">
          <a:xfrm>
            <a:off x="5286380" y="1571612"/>
            <a:ext cx="2786082" cy="2084298"/>
          </a:xfrm>
          <a:prstGeom prst="rect">
            <a:avLst/>
          </a:prstGeom>
          <a:noFill/>
        </p:spPr>
      </p:pic>
      <p:pic>
        <p:nvPicPr>
          <p:cNvPr id="28690" name="Picture 18" descr="8 сентября  в Наволоках  на городском стадионе состоялся турнир по футболу среди мальчиков в возрастной группе 8-10 лет"/>
          <p:cNvPicPr>
            <a:picLocks noChangeAspect="1" noChangeArrowheads="1"/>
          </p:cNvPicPr>
          <p:nvPr/>
        </p:nvPicPr>
        <p:blipFill>
          <a:blip r:embed="rId10"/>
          <a:srcRect/>
          <a:stretch>
            <a:fillRect/>
          </a:stretch>
        </p:blipFill>
        <p:spPr bwMode="auto">
          <a:xfrm>
            <a:off x="5786446" y="3214686"/>
            <a:ext cx="2769245" cy="2071702"/>
          </a:xfrm>
          <a:prstGeom prst="rect">
            <a:avLst/>
          </a:prstGeom>
          <a:noFill/>
        </p:spPr>
      </p:pic>
      <p:pic>
        <p:nvPicPr>
          <p:cNvPr id="15362" name="Picture 2" descr="https://sun9-60.userapi.com/c857616/v857616807/39de5/FPebLe4Op6k.jpg"/>
          <p:cNvPicPr>
            <a:picLocks noChangeAspect="1" noChangeArrowheads="1"/>
          </p:cNvPicPr>
          <p:nvPr/>
        </p:nvPicPr>
        <p:blipFill>
          <a:blip r:embed="rId11" cstate="print"/>
          <a:srcRect/>
          <a:stretch>
            <a:fillRect/>
          </a:stretch>
        </p:blipFill>
        <p:spPr bwMode="auto">
          <a:xfrm>
            <a:off x="6143636" y="4786322"/>
            <a:ext cx="2587943" cy="171451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10 336,0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2021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Физическая культура и спорт</a:t>
            </a:r>
            <a:endParaRPr lang="ru-RU" sz="3600" dirty="0"/>
          </a:p>
        </p:txBody>
      </p:sp>
      <p:graphicFrame>
        <p:nvGraphicFramePr>
          <p:cNvPr id="4" name="Схема 3"/>
          <p:cNvGraphicFramePr/>
          <p:nvPr>
            <p:extLst>
              <p:ext uri="{D42A27DB-BD31-4B8C-83A1-F6EECF244321}">
                <p14:modId xmlns:p14="http://schemas.microsoft.com/office/powerpoint/2010/main" val="196371992"/>
              </p:ext>
            </p:extLst>
          </p:nvPr>
        </p:nvGraphicFramePr>
        <p:xfrm>
          <a:off x="1643042" y="1857364"/>
          <a:ext cx="7286676" cy="4429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336176" y="1828800"/>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b="1" dirty="0">
              <a:solidFill>
                <a:schemeClr val="accent1">
                  <a:lumMod val="50000"/>
                </a:schemeClr>
              </a:solidFill>
              <a:latin typeface="Times New Roman" pitchFamily="18" charset="0"/>
              <a:cs typeface="Times New Roman" pitchFamily="18" charset="0"/>
            </a:endParaRPr>
          </a:p>
        </p:txBody>
      </p:sp>
      <p:sp>
        <p:nvSpPr>
          <p:cNvPr id="2" name="Заголовок 1"/>
          <p:cNvSpPr>
            <a:spLocks noGrp="1"/>
          </p:cNvSpPr>
          <p:nvPr>
            <p:ph type="title"/>
          </p:nvPr>
        </p:nvSpPr>
        <p:spPr>
          <a:xfrm>
            <a:off x="785786"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Развитие институтов гражданского общества</a:t>
            </a:r>
          </a:p>
        </p:txBody>
      </p:sp>
      <p:graphicFrame>
        <p:nvGraphicFramePr>
          <p:cNvPr id="4" name="Схема 3"/>
          <p:cNvGraphicFramePr/>
          <p:nvPr>
            <p:extLst>
              <p:ext uri="{D42A27DB-BD31-4B8C-83A1-F6EECF244321}">
                <p14:modId xmlns:p14="http://schemas.microsoft.com/office/powerpoint/2010/main" val="3353883912"/>
              </p:ext>
            </p:extLst>
          </p:nvPr>
        </p:nvGraphicFramePr>
        <p:xfrm>
          <a:off x="1285853" y="1071547"/>
          <a:ext cx="7616100"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16200000">
            <a:off x="-1208407" y="3805391"/>
            <a:ext cx="4500594" cy="461665"/>
          </a:xfrm>
          <a:prstGeom prst="rect">
            <a:avLst/>
          </a:prstGeom>
          <a:noFill/>
        </p:spPr>
        <p:txBody>
          <a:bodyPr wrap="square" rtlCol="0">
            <a:spAutoFit/>
          </a:bodyPr>
          <a:lstStyle/>
          <a:p>
            <a:pPr algn="ctr"/>
            <a:r>
              <a:rPr lang="ru-RU" sz="2400" dirty="0"/>
              <a:t>Общественные организации</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336176" y="1828800"/>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b="1" dirty="0">
              <a:solidFill>
                <a:schemeClr val="accent1">
                  <a:lumMod val="50000"/>
                </a:schemeClr>
              </a:solidFill>
              <a:latin typeface="Times New Roman" pitchFamily="18" charset="0"/>
              <a:cs typeface="Times New Roman" pitchFamily="18" charset="0"/>
            </a:endParaRPr>
          </a:p>
        </p:txBody>
      </p:sp>
      <p:sp>
        <p:nvSpPr>
          <p:cNvPr id="2" name="Заголовок 1"/>
          <p:cNvSpPr>
            <a:spLocks noGrp="1"/>
          </p:cNvSpPr>
          <p:nvPr>
            <p:ph type="title"/>
          </p:nvPr>
        </p:nvSpPr>
        <p:spPr>
          <a:xfrm>
            <a:off x="785786"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Территориальное общественное самоуправление</a:t>
            </a:r>
          </a:p>
        </p:txBody>
      </p:sp>
      <p:graphicFrame>
        <p:nvGraphicFramePr>
          <p:cNvPr id="4" name="Схема 3"/>
          <p:cNvGraphicFramePr/>
          <p:nvPr>
            <p:extLst>
              <p:ext uri="{D42A27DB-BD31-4B8C-83A1-F6EECF244321}">
                <p14:modId xmlns:p14="http://schemas.microsoft.com/office/powerpoint/2010/main" val="236316255"/>
              </p:ext>
            </p:extLst>
          </p:nvPr>
        </p:nvGraphicFramePr>
        <p:xfrm>
          <a:off x="1285853" y="1071547"/>
          <a:ext cx="7616100"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16200000">
            <a:off x="-1208407" y="3682280"/>
            <a:ext cx="4500594" cy="707886"/>
          </a:xfrm>
          <a:prstGeom prst="rect">
            <a:avLst/>
          </a:prstGeom>
          <a:noFill/>
        </p:spPr>
        <p:txBody>
          <a:bodyPr wrap="square" rtlCol="0">
            <a:spAutoFit/>
          </a:bodyPr>
          <a:lstStyle/>
          <a:p>
            <a:pPr algn="ctr"/>
            <a:r>
              <a:rPr lang="ru-RU" sz="2000" b="1" dirty="0">
                <a:solidFill>
                  <a:srgbClr val="002060"/>
                </a:solidFill>
                <a:latin typeface="Times New Roman" pitchFamily="18" charset="0"/>
                <a:cs typeface="Times New Roman" pitchFamily="18" charset="0"/>
              </a:rPr>
              <a:t>Территориальное общественное самоуправление</a:t>
            </a:r>
            <a:endParaRPr lang="ru-RU" sz="2000" dirty="0">
              <a:solidFill>
                <a:srgbClr val="00206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WordArt 5"/>
          <p:cNvSpPr>
            <a:spLocks noChangeArrowheads="1" noChangeShapeType="1" noTextEdit="1"/>
          </p:cNvSpPr>
          <p:nvPr/>
        </p:nvSpPr>
        <p:spPr bwMode="gray">
          <a:xfrm>
            <a:off x="428596" y="1428736"/>
            <a:ext cx="8286808" cy="3786214"/>
          </a:xfrm>
          <a:prstGeom prst="rect">
            <a:avLst/>
          </a:prstGeom>
        </p:spPr>
        <p:txBody>
          <a:bodyPr wrap="none" fromWordArt="1">
            <a:prstTxWarp prst="textDeflate">
              <a:avLst>
                <a:gd name="adj" fmla="val 0"/>
              </a:avLst>
            </a:prstTxWarp>
          </a:bodyPr>
          <a:lstStyle/>
          <a:p>
            <a:pPr algn="ctr"/>
            <a:r>
              <a:rPr lang="ru-RU" sz="3600" b="1" kern="10" dirty="0">
                <a:ln w="19050">
                  <a:solidFill>
                    <a:schemeClr val="bg1"/>
                  </a:solidFill>
                  <a:round/>
                  <a:headEnd/>
                  <a:tailEnd/>
                </a:ln>
                <a:gradFill rotWithShape="1">
                  <a:gsLst>
                    <a:gs pos="0">
                      <a:schemeClr val="tx2"/>
                    </a:gs>
                    <a:gs pos="100000">
                      <a:schemeClr val="accent1"/>
                    </a:gs>
                  </a:gsLst>
                  <a:lin ang="0" scaled="1"/>
                </a:gradFill>
                <a:effectLst>
                  <a:outerShdw dist="63500" dir="2212194" algn="ctr" rotWithShape="0">
                    <a:srgbClr val="868686">
                      <a:alpha val="50000"/>
                    </a:srgbClr>
                  </a:outerShdw>
                </a:effectLst>
                <a:latin typeface="Times New Roman" pitchFamily="18" charset="0"/>
                <a:cs typeface="Times New Roman" pitchFamily="18" charset="0"/>
              </a:rPr>
              <a:t>Спасибо за внимание!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87045"/>
                                        </p:tgtEl>
                                        <p:attrNameLst>
                                          <p:attrName>style.visibility</p:attrName>
                                        </p:attrNameLst>
                                      </p:cBhvr>
                                      <p:to>
                                        <p:strVal val="visible"/>
                                      </p:to>
                                    </p:set>
                                    <p:anim calcmode="lin" valueType="num">
                                      <p:cBhvr>
                                        <p:cTn id="7" dur="500" fill="hold"/>
                                        <p:tgtEl>
                                          <p:spTgt spid="87045"/>
                                        </p:tgtEl>
                                        <p:attrNameLst>
                                          <p:attrName>ppt_w</p:attrName>
                                        </p:attrNameLst>
                                      </p:cBhvr>
                                      <p:tavLst>
                                        <p:tav tm="0">
                                          <p:val>
                                            <p:fltVal val="0"/>
                                          </p:val>
                                        </p:tav>
                                        <p:tav tm="100000">
                                          <p:val>
                                            <p:strVal val="#ppt_w"/>
                                          </p:val>
                                        </p:tav>
                                      </p:tavLst>
                                    </p:anim>
                                    <p:anim calcmode="lin" valueType="num">
                                      <p:cBhvr>
                                        <p:cTn id="8" dur="500" fill="hold"/>
                                        <p:tgtEl>
                                          <p:spTgt spid="87045"/>
                                        </p:tgtEl>
                                        <p:attrNameLst>
                                          <p:attrName>ppt_h</p:attrName>
                                        </p:attrNameLst>
                                      </p:cBhvr>
                                      <p:tavLst>
                                        <p:tav tm="0">
                                          <p:val>
                                            <p:fltVal val="0"/>
                                          </p:val>
                                        </p:tav>
                                        <p:tav tm="100000">
                                          <p:val>
                                            <p:strVal val="#ppt_h"/>
                                          </p:val>
                                        </p:tav>
                                      </p:tavLst>
                                    </p:anim>
                                    <p:animEffect transition="in" filter="fade">
                                      <p:cBhvr>
                                        <p:cTn id="9" dur="500"/>
                                        <p:tgtEl>
                                          <p:spTgt spid="8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3" name="Объект 2"/>
          <p:cNvSpPr>
            <a:spLocks noGrp="1"/>
          </p:cNvSpPr>
          <p:nvPr>
            <p:ph idx="1"/>
          </p:nvPr>
        </p:nvSpPr>
        <p:spPr>
          <a:xfrm>
            <a:off x="148630" y="1200317"/>
            <a:ext cx="5287466" cy="2871625"/>
          </a:xfrm>
        </p:spPr>
        <p:txBody>
          <a:bodyPr>
            <a:noAutofit/>
          </a:bodyPr>
          <a:lstStyle/>
          <a:p>
            <a:pPr marL="0" indent="0">
              <a:spcBef>
                <a:spcPts val="0"/>
              </a:spcBef>
              <a:buNone/>
            </a:pPr>
            <a:endParaRPr lang="ru-RU" sz="2000" b="1" u="sng" dirty="0" smtClean="0">
              <a:solidFill>
                <a:schemeClr val="accent2">
                  <a:lumMod val="75000"/>
                </a:schemeClr>
              </a:solidFill>
              <a:latin typeface="Times New Roman" pitchFamily="18" charset="0"/>
              <a:cs typeface="Times New Roman" pitchFamily="18" charset="0"/>
            </a:endParaRPr>
          </a:p>
          <a:p>
            <a:pPr marL="0" indent="0">
              <a:spcBef>
                <a:spcPts val="0"/>
              </a:spcBef>
              <a:buNone/>
            </a:pPr>
            <a:r>
              <a:rPr lang="ru-RU" sz="2000" b="1" u="sng" dirty="0" smtClean="0">
                <a:solidFill>
                  <a:schemeClr val="accent2">
                    <a:lumMod val="75000"/>
                  </a:schemeClr>
                </a:solidFill>
                <a:latin typeface="Times New Roman" pitchFamily="18" charset="0"/>
                <a:cs typeface="Times New Roman" pitchFamily="18" charset="0"/>
              </a:rPr>
              <a:t>Инвестиционный </a:t>
            </a:r>
            <a:r>
              <a:rPr lang="ru-RU" sz="2000" b="1" u="sng" dirty="0">
                <a:solidFill>
                  <a:schemeClr val="accent2">
                    <a:lumMod val="75000"/>
                  </a:schemeClr>
                </a:solidFill>
                <a:latin typeface="Times New Roman" pitchFamily="18" charset="0"/>
                <a:cs typeface="Times New Roman" pitchFamily="18" charset="0"/>
              </a:rPr>
              <a:t>проект</a:t>
            </a:r>
            <a:r>
              <a:rPr lang="ru-RU" sz="2000" b="1" dirty="0">
                <a:solidFill>
                  <a:schemeClr val="accent2">
                    <a:lumMod val="75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«Строительство завода по производству медицинских изделий».</a:t>
            </a:r>
          </a:p>
          <a:p>
            <a:pPr marL="0" indent="0">
              <a:spcBef>
                <a:spcPts val="0"/>
              </a:spcBef>
              <a:buNone/>
            </a:pPr>
            <a:endParaRPr lang="ru-RU" sz="800" b="1" u="sng" dirty="0">
              <a:solidFill>
                <a:schemeClr val="accent5">
                  <a:lumMod val="50000"/>
                </a:schemeClr>
              </a:solidFill>
              <a:latin typeface="Times New Roman" pitchFamily="18" charset="0"/>
              <a:cs typeface="Times New Roman" pitchFamily="18" charset="0"/>
            </a:endParaRPr>
          </a:p>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Цель проекта</a:t>
            </a:r>
            <a:r>
              <a:rPr lang="ru-RU" sz="2000" b="1" dirty="0">
                <a:solidFill>
                  <a:schemeClr val="accent2">
                    <a:lumMod val="75000"/>
                  </a:schemeClr>
                </a:solidFill>
                <a:latin typeface="Times New Roman" pitchFamily="18" charset="0"/>
                <a:cs typeface="Times New Roman" pitchFamily="18" charset="0"/>
              </a:rPr>
              <a:t>  – </a:t>
            </a:r>
            <a:r>
              <a:rPr lang="ru-RU" sz="2000" b="1" dirty="0">
                <a:solidFill>
                  <a:schemeClr val="accent5">
                    <a:lumMod val="50000"/>
                  </a:schemeClr>
                </a:solidFill>
                <a:latin typeface="Times New Roman" pitchFamily="18" charset="0"/>
                <a:cs typeface="Times New Roman" pitchFamily="18" charset="0"/>
              </a:rPr>
              <a:t> </a:t>
            </a:r>
          </a:p>
          <a:p>
            <a:pPr algn="ctr">
              <a:buNone/>
            </a:pPr>
            <a:r>
              <a:rPr lang="ru-RU" sz="2000" dirty="0"/>
              <a:t> </a:t>
            </a:r>
            <a:r>
              <a:rPr lang="ru-RU" sz="2000" b="1" dirty="0">
                <a:solidFill>
                  <a:schemeClr val="accent5">
                    <a:lumMod val="50000"/>
                  </a:schemeClr>
                </a:solidFill>
                <a:latin typeface="Times New Roman" pitchFamily="18" charset="0"/>
                <a:cs typeface="Times New Roman" pitchFamily="18" charset="0"/>
              </a:rPr>
              <a:t>организация и развитие производственного предприятия для производства и реализации расходных материалов для медицины на российском рынке.</a:t>
            </a:r>
          </a:p>
          <a:p>
            <a:pPr marL="0" indent="0">
              <a:spcBef>
                <a:spcPts val="0"/>
              </a:spcBef>
              <a:buNone/>
            </a:pPr>
            <a:endParaRPr lang="ru-RU" sz="2400" dirty="0">
              <a:solidFill>
                <a:schemeClr val="tx1">
                  <a:lumMod val="75000"/>
                  <a:lumOff val="25000"/>
                </a:schemeClr>
              </a:solidFill>
              <a:effectLst>
                <a:outerShdw blurRad="38100" dist="38100" dir="2700000" algn="tl">
                  <a:srgbClr val="000000">
                    <a:alpha val="43137"/>
                  </a:srgbClr>
                </a:outerShdw>
              </a:effectLst>
            </a:endParaRPr>
          </a:p>
          <a:p>
            <a:pPr marL="0" indent="0">
              <a:spcBef>
                <a:spcPts val="0"/>
              </a:spcBef>
              <a:buNone/>
            </a:pPr>
            <a:endParaRPr lang="ru-RU" sz="2400" dirty="0">
              <a:effectLst>
                <a:outerShdw blurRad="38100" dist="38100" dir="2700000" algn="tl">
                  <a:srgbClr val="000000">
                    <a:alpha val="43137"/>
                  </a:srgbClr>
                </a:outerShdw>
              </a:effectLst>
            </a:endParaRPr>
          </a:p>
        </p:txBody>
      </p:sp>
      <p:sp>
        <p:nvSpPr>
          <p:cNvPr id="10" name="TextBox 9"/>
          <p:cNvSpPr txBox="1"/>
          <p:nvPr/>
        </p:nvSpPr>
        <p:spPr>
          <a:xfrm>
            <a:off x="0" y="357166"/>
            <a:ext cx="9144000" cy="954107"/>
          </a:xfrm>
          <a:prstGeom prst="rect">
            <a:avLst/>
          </a:prstGeom>
          <a:noFill/>
        </p:spPr>
        <p:txBody>
          <a:bodyPr wrap="square" rtlCol="0">
            <a:spAutoFit/>
          </a:bodyPr>
          <a:lstStyle/>
          <a:p>
            <a:pPr algn="r"/>
            <a:r>
              <a:rPr lang="ru-RU" sz="3200" b="1" dirty="0">
                <a:solidFill>
                  <a:schemeClr val="bg1"/>
                </a:solidFill>
                <a:latin typeface="Times New Roman" pitchFamily="18" charset="0"/>
                <a:cs typeface="Times New Roman" pitchFamily="18" charset="0"/>
              </a:rPr>
              <a:t>ООО «Техоснастка - Наволоки» </a:t>
            </a:r>
            <a:r>
              <a:rPr lang="ru-RU" sz="2400" b="1" dirty="0">
                <a:solidFill>
                  <a:schemeClr val="bg1"/>
                </a:solidFill>
                <a:latin typeface="Times New Roman" pitchFamily="18" charset="0"/>
                <a:cs typeface="Times New Roman" pitchFamily="18" charset="0"/>
              </a:rPr>
              <a:t>(включено в реестр 05.10.2018) </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12" name="Таблица 11"/>
          <p:cNvGraphicFramePr>
            <a:graphicFrameLocks noGrp="1"/>
          </p:cNvGraphicFramePr>
          <p:nvPr/>
        </p:nvGraphicFramePr>
        <p:xfrm>
          <a:off x="3786181" y="4214817"/>
          <a:ext cx="5357819" cy="2667012"/>
        </p:xfrm>
        <a:graphic>
          <a:graphicData uri="http://schemas.openxmlformats.org/drawingml/2006/table">
            <a:tbl>
              <a:tblPr firstRow="1" bandRow="1">
                <a:tableStyleId>{2D5ABB26-0587-4C30-8999-92F81FD0307C}</a:tableStyleId>
              </a:tblPr>
              <a:tblGrid>
                <a:gridCol w="2500331">
                  <a:extLst>
                    <a:ext uri="{9D8B030D-6E8A-4147-A177-3AD203B41FA5}">
                      <a16:colId xmlns:a16="http://schemas.microsoft.com/office/drawing/2014/main" val="20000"/>
                    </a:ext>
                  </a:extLst>
                </a:gridCol>
                <a:gridCol w="1285884">
                  <a:extLst>
                    <a:ext uri="{9D8B030D-6E8A-4147-A177-3AD203B41FA5}">
                      <a16:colId xmlns:a16="http://schemas.microsoft.com/office/drawing/2014/main" val="20001"/>
                    </a:ext>
                  </a:extLst>
                </a:gridCol>
                <a:gridCol w="1571604">
                  <a:extLst>
                    <a:ext uri="{9D8B030D-6E8A-4147-A177-3AD203B41FA5}">
                      <a16:colId xmlns:a16="http://schemas.microsoft.com/office/drawing/2014/main" val="20002"/>
                    </a:ext>
                  </a:extLst>
                </a:gridCol>
              </a:tblGrid>
              <a:tr h="714381">
                <a:tc>
                  <a:txBody>
                    <a:bodyPr/>
                    <a:lstStyle/>
                    <a:p>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План</a:t>
                      </a: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Исполнение</a:t>
                      </a:r>
                    </a:p>
                  </a:txBody>
                  <a:tcPr/>
                </a:tc>
                <a:extLst>
                  <a:ext uri="{0D108BD9-81ED-4DB2-BD59-A6C34878D82A}">
                    <a16:rowId xmlns:a16="http://schemas.microsoft.com/office/drawing/2014/main" val="10000"/>
                  </a:ext>
                </a:extLst>
              </a:tr>
              <a:tr h="1071570">
                <a:tc>
                  <a:txBody>
                    <a:bodyPr/>
                    <a:lstStyle/>
                    <a:p>
                      <a:r>
                        <a:rPr lang="ru-RU" sz="2000" b="1" dirty="0">
                          <a:solidFill>
                            <a:schemeClr val="accent5">
                              <a:lumMod val="50000"/>
                            </a:schemeClr>
                          </a:solidFill>
                          <a:latin typeface="Times New Roman" pitchFamily="18" charset="0"/>
                          <a:cs typeface="Times New Roman" pitchFamily="18" charset="0"/>
                        </a:rPr>
                        <a:t>Объем инвестиций,</a:t>
                      </a:r>
                      <a:r>
                        <a:rPr lang="ru-RU" sz="2000" b="1" baseline="0" dirty="0">
                          <a:solidFill>
                            <a:schemeClr val="accent5">
                              <a:lumMod val="50000"/>
                            </a:schemeClr>
                          </a:solidFill>
                          <a:latin typeface="Times New Roman" pitchFamily="18" charset="0"/>
                          <a:cs typeface="Times New Roman" pitchFamily="18" charset="0"/>
                        </a:rPr>
                        <a:t> </a:t>
                      </a:r>
                    </a:p>
                    <a:p>
                      <a:r>
                        <a:rPr lang="ru-RU" sz="2000" b="1" baseline="0" dirty="0">
                          <a:solidFill>
                            <a:schemeClr val="accent5">
                              <a:lumMod val="50000"/>
                            </a:schemeClr>
                          </a:solidFill>
                          <a:latin typeface="Times New Roman" pitchFamily="18" charset="0"/>
                          <a:cs typeface="Times New Roman" pitchFamily="18" charset="0"/>
                        </a:rPr>
                        <a:t>млн.руб.</a:t>
                      </a:r>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300,0</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170,7</a:t>
                      </a:r>
                    </a:p>
                  </a:txBody>
                  <a:tcPr/>
                </a:tc>
                <a:extLst>
                  <a:ext uri="{0D108BD9-81ED-4DB2-BD59-A6C34878D82A}">
                    <a16:rowId xmlns:a16="http://schemas.microsoft.com/office/drawing/2014/main" val="10001"/>
                  </a:ext>
                </a:extLst>
              </a:tr>
              <a:tr h="881061">
                <a:tc>
                  <a:txBody>
                    <a:bodyPr/>
                    <a:lstStyle/>
                    <a:p>
                      <a:r>
                        <a:rPr lang="ru-RU" sz="2000" b="1" dirty="0">
                          <a:solidFill>
                            <a:schemeClr val="accent5">
                              <a:lumMod val="50000"/>
                            </a:schemeClr>
                          </a:solidFill>
                          <a:latin typeface="Times New Roman" pitchFamily="18" charset="0"/>
                          <a:cs typeface="Times New Roman" pitchFamily="18" charset="0"/>
                        </a:rPr>
                        <a:t>Рабочие места, ед.</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54</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18</a:t>
                      </a:r>
                    </a:p>
                  </a:txBody>
                  <a:tcPr/>
                </a:tc>
                <a:extLst>
                  <a:ext uri="{0D108BD9-81ED-4DB2-BD59-A6C34878D82A}">
                    <a16:rowId xmlns:a16="http://schemas.microsoft.com/office/drawing/2014/main" val="10002"/>
                  </a:ext>
                </a:extLst>
              </a:tr>
            </a:tbl>
          </a:graphicData>
        </a:graphic>
      </p:graphicFrame>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535" y="1220138"/>
            <a:ext cx="3316941" cy="3071834"/>
          </a:xfrm>
          <a:prstGeom prst="rect">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21845" t="6418" r="7606" b="17983"/>
          <a:stretch/>
        </p:blipFill>
        <p:spPr>
          <a:xfrm>
            <a:off x="148630" y="4115916"/>
            <a:ext cx="3562113" cy="2544728"/>
          </a:xfrm>
          <a:prstGeom prst="rect">
            <a:avLst/>
          </a:prstGeom>
        </p:spPr>
      </p:pic>
    </p:spTree>
    <p:extLst>
      <p:ext uri="{BB962C8B-B14F-4D97-AF65-F5344CB8AC3E}">
        <p14:creationId xmlns:p14="http://schemas.microsoft.com/office/powerpoint/2010/main" val="374260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3" name="Объект 2"/>
          <p:cNvSpPr>
            <a:spLocks noGrp="1"/>
          </p:cNvSpPr>
          <p:nvPr>
            <p:ph idx="1"/>
          </p:nvPr>
        </p:nvSpPr>
        <p:spPr>
          <a:xfrm>
            <a:off x="148630" y="1200317"/>
            <a:ext cx="5209188" cy="2871625"/>
          </a:xfrm>
        </p:spPr>
        <p:txBody>
          <a:bodyPr>
            <a:noAutofit/>
          </a:bodyPr>
          <a:lstStyle/>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Инвестиционный проект</a:t>
            </a:r>
            <a:r>
              <a:rPr lang="ru-RU" sz="2000" b="1" dirty="0">
                <a:solidFill>
                  <a:schemeClr val="accent2">
                    <a:lumMod val="75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«Производство вибродемпфирующих материалов нового поколения для автомобильной промышленности».</a:t>
            </a:r>
          </a:p>
          <a:p>
            <a:pPr marL="0" indent="0">
              <a:spcBef>
                <a:spcPts val="0"/>
              </a:spcBef>
              <a:buNone/>
            </a:pPr>
            <a:endParaRPr lang="ru-RU" sz="2000" b="1" u="sng" dirty="0">
              <a:solidFill>
                <a:schemeClr val="accent5">
                  <a:lumMod val="50000"/>
                </a:schemeClr>
              </a:solidFill>
              <a:latin typeface="Times New Roman" pitchFamily="18" charset="0"/>
              <a:cs typeface="Times New Roman" pitchFamily="18" charset="0"/>
            </a:endParaRPr>
          </a:p>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Цель проекта</a:t>
            </a:r>
            <a:r>
              <a:rPr lang="ru-RU" sz="2000" b="1" dirty="0">
                <a:solidFill>
                  <a:schemeClr val="accent2">
                    <a:lumMod val="75000"/>
                  </a:schemeClr>
                </a:solidFill>
                <a:latin typeface="Times New Roman" pitchFamily="18" charset="0"/>
                <a:cs typeface="Times New Roman" pitchFamily="18" charset="0"/>
              </a:rPr>
              <a:t>  – </a:t>
            </a:r>
            <a:r>
              <a:rPr lang="ru-RU" sz="2000" b="1" dirty="0">
                <a:solidFill>
                  <a:schemeClr val="accent5">
                    <a:lumMod val="50000"/>
                  </a:schemeClr>
                </a:solidFill>
                <a:latin typeface="Times New Roman" pitchFamily="18" charset="0"/>
                <a:cs typeface="Times New Roman" pitchFamily="18" charset="0"/>
              </a:rPr>
              <a:t> </a:t>
            </a:r>
          </a:p>
          <a:p>
            <a:pPr algn="ctr">
              <a:buNone/>
            </a:pPr>
            <a:r>
              <a:rPr lang="ru-RU" sz="2000" b="1" dirty="0">
                <a:solidFill>
                  <a:schemeClr val="accent5">
                    <a:lumMod val="50000"/>
                  </a:schemeClr>
                </a:solidFill>
                <a:latin typeface="Times New Roman" pitchFamily="18" charset="0"/>
                <a:cs typeface="Times New Roman" pitchFamily="18" charset="0"/>
              </a:rPr>
              <a:t> организация производства вибродемпфирующих материалов нового поколения для автомобильной промышленности.</a:t>
            </a:r>
          </a:p>
          <a:p>
            <a:pPr marL="0" indent="0">
              <a:spcBef>
                <a:spcPts val="0"/>
              </a:spcBef>
              <a:buNone/>
            </a:pPr>
            <a:endParaRPr lang="ru-RU" sz="2400" dirty="0">
              <a:solidFill>
                <a:schemeClr val="tx1">
                  <a:lumMod val="75000"/>
                  <a:lumOff val="25000"/>
                </a:schemeClr>
              </a:solidFill>
              <a:effectLst>
                <a:outerShdw blurRad="38100" dist="38100" dir="2700000" algn="tl">
                  <a:srgbClr val="000000">
                    <a:alpha val="43137"/>
                  </a:srgbClr>
                </a:outerShdw>
              </a:effectLst>
            </a:endParaRPr>
          </a:p>
          <a:p>
            <a:pPr marL="0" indent="0">
              <a:spcBef>
                <a:spcPts val="0"/>
              </a:spcBef>
              <a:buNone/>
            </a:pPr>
            <a:endParaRPr lang="ru-RU" sz="2400" dirty="0">
              <a:effectLst>
                <a:outerShdw blurRad="38100" dist="38100" dir="2700000" algn="tl">
                  <a:srgbClr val="000000">
                    <a:alpha val="43137"/>
                  </a:srgbClr>
                </a:outerShdw>
              </a:effectLst>
            </a:endParaRPr>
          </a:p>
        </p:txBody>
      </p:sp>
      <p:sp>
        <p:nvSpPr>
          <p:cNvPr id="10" name="TextBox 9"/>
          <p:cNvSpPr txBox="1"/>
          <p:nvPr/>
        </p:nvSpPr>
        <p:spPr>
          <a:xfrm>
            <a:off x="0" y="428604"/>
            <a:ext cx="9144000" cy="954107"/>
          </a:xfrm>
          <a:prstGeom prst="rect">
            <a:avLst/>
          </a:prstGeom>
          <a:noFill/>
        </p:spPr>
        <p:txBody>
          <a:bodyPr wrap="square" rtlCol="0">
            <a:spAutoFit/>
          </a:bodyPr>
          <a:lstStyle/>
          <a:p>
            <a:pPr algn="r"/>
            <a:r>
              <a:rPr lang="ru-RU" sz="2800" b="1" dirty="0">
                <a:solidFill>
                  <a:schemeClr val="bg1"/>
                </a:solidFill>
                <a:latin typeface="Times New Roman" pitchFamily="18" charset="0"/>
                <a:cs typeface="Times New Roman" pitchFamily="18" charset="0"/>
              </a:rPr>
              <a:t>ООО «</a:t>
            </a:r>
            <a:r>
              <a:rPr lang="ru-RU"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Завод акустических решений «Стандартпласт</a:t>
            </a:r>
            <a:r>
              <a:rPr lang="ru-RU" sz="2800" b="1" dirty="0">
                <a:solidFill>
                  <a:schemeClr val="bg1"/>
                </a:solidFill>
                <a:latin typeface="Times New Roman" pitchFamily="18" charset="0"/>
                <a:cs typeface="Times New Roman" pitchFamily="18" charset="0"/>
              </a:rPr>
              <a:t>» (</a:t>
            </a:r>
            <a:r>
              <a:rPr lang="ru-RU" sz="2400" b="1" dirty="0">
                <a:solidFill>
                  <a:schemeClr val="bg1"/>
                </a:solidFill>
                <a:latin typeface="Times New Roman" pitchFamily="18" charset="0"/>
                <a:cs typeface="Times New Roman" pitchFamily="18" charset="0"/>
              </a:rPr>
              <a:t>включено в реестр 19.12.2018)</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2617768424"/>
              </p:ext>
            </p:extLst>
          </p:nvPr>
        </p:nvGraphicFramePr>
        <p:xfrm>
          <a:off x="3786181" y="4214817"/>
          <a:ext cx="5357819" cy="2667012"/>
        </p:xfrm>
        <a:graphic>
          <a:graphicData uri="http://schemas.openxmlformats.org/drawingml/2006/table">
            <a:tbl>
              <a:tblPr firstRow="1" bandRow="1">
                <a:tableStyleId>{2D5ABB26-0587-4C30-8999-92F81FD0307C}</a:tableStyleId>
              </a:tblPr>
              <a:tblGrid>
                <a:gridCol w="2500331">
                  <a:extLst>
                    <a:ext uri="{9D8B030D-6E8A-4147-A177-3AD203B41FA5}">
                      <a16:colId xmlns:a16="http://schemas.microsoft.com/office/drawing/2014/main" val="20000"/>
                    </a:ext>
                  </a:extLst>
                </a:gridCol>
                <a:gridCol w="1285884">
                  <a:extLst>
                    <a:ext uri="{9D8B030D-6E8A-4147-A177-3AD203B41FA5}">
                      <a16:colId xmlns:a16="http://schemas.microsoft.com/office/drawing/2014/main" val="20001"/>
                    </a:ext>
                  </a:extLst>
                </a:gridCol>
                <a:gridCol w="1571604">
                  <a:extLst>
                    <a:ext uri="{9D8B030D-6E8A-4147-A177-3AD203B41FA5}">
                      <a16:colId xmlns:a16="http://schemas.microsoft.com/office/drawing/2014/main" val="20002"/>
                    </a:ext>
                  </a:extLst>
                </a:gridCol>
              </a:tblGrid>
              <a:tr h="714381">
                <a:tc>
                  <a:txBody>
                    <a:bodyPr/>
                    <a:lstStyle/>
                    <a:p>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План</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Исполнение</a:t>
                      </a:r>
                    </a:p>
                  </a:txBody>
                  <a:tcPr/>
                </a:tc>
                <a:extLst>
                  <a:ext uri="{0D108BD9-81ED-4DB2-BD59-A6C34878D82A}">
                    <a16:rowId xmlns:a16="http://schemas.microsoft.com/office/drawing/2014/main" val="10000"/>
                  </a:ext>
                </a:extLst>
              </a:tr>
              <a:tr h="1071570">
                <a:tc>
                  <a:txBody>
                    <a:bodyPr/>
                    <a:lstStyle/>
                    <a:p>
                      <a:r>
                        <a:rPr lang="ru-RU" sz="2000" b="1" dirty="0">
                          <a:solidFill>
                            <a:schemeClr val="accent5">
                              <a:lumMod val="50000"/>
                            </a:schemeClr>
                          </a:solidFill>
                          <a:latin typeface="Times New Roman" pitchFamily="18" charset="0"/>
                          <a:cs typeface="Times New Roman" pitchFamily="18" charset="0"/>
                        </a:rPr>
                        <a:t>Объем инвестиций,</a:t>
                      </a:r>
                      <a:r>
                        <a:rPr lang="ru-RU" sz="2000" b="1" baseline="0" dirty="0">
                          <a:solidFill>
                            <a:schemeClr val="accent5">
                              <a:lumMod val="50000"/>
                            </a:schemeClr>
                          </a:solidFill>
                          <a:latin typeface="Times New Roman" pitchFamily="18" charset="0"/>
                          <a:cs typeface="Times New Roman" pitchFamily="18" charset="0"/>
                        </a:rPr>
                        <a:t> </a:t>
                      </a:r>
                    </a:p>
                    <a:p>
                      <a:r>
                        <a:rPr lang="ru-RU" sz="2000" b="1" baseline="0" dirty="0">
                          <a:solidFill>
                            <a:schemeClr val="accent5">
                              <a:lumMod val="50000"/>
                            </a:schemeClr>
                          </a:solidFill>
                          <a:latin typeface="Times New Roman" pitchFamily="18" charset="0"/>
                          <a:cs typeface="Times New Roman" pitchFamily="18" charset="0"/>
                        </a:rPr>
                        <a:t>млн.руб.</a:t>
                      </a:r>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50,0</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46,9</a:t>
                      </a:r>
                    </a:p>
                  </a:txBody>
                  <a:tcPr/>
                </a:tc>
                <a:extLst>
                  <a:ext uri="{0D108BD9-81ED-4DB2-BD59-A6C34878D82A}">
                    <a16:rowId xmlns:a16="http://schemas.microsoft.com/office/drawing/2014/main" val="10001"/>
                  </a:ext>
                </a:extLst>
              </a:tr>
              <a:tr h="881061">
                <a:tc>
                  <a:txBody>
                    <a:bodyPr/>
                    <a:lstStyle/>
                    <a:p>
                      <a:r>
                        <a:rPr lang="ru-RU" sz="2000" b="1" dirty="0">
                          <a:solidFill>
                            <a:schemeClr val="accent5">
                              <a:lumMod val="50000"/>
                            </a:schemeClr>
                          </a:solidFill>
                          <a:latin typeface="Times New Roman" pitchFamily="18" charset="0"/>
                          <a:cs typeface="Times New Roman" pitchFamily="18" charset="0"/>
                        </a:rPr>
                        <a:t>Рабочие места, ед.</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146</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127</a:t>
                      </a:r>
                    </a:p>
                  </a:txBody>
                  <a:tcPr/>
                </a:tc>
                <a:extLst>
                  <a:ext uri="{0D108BD9-81ED-4DB2-BD59-A6C34878D82A}">
                    <a16:rowId xmlns:a16="http://schemas.microsoft.com/office/drawing/2014/main" val="10002"/>
                  </a:ext>
                </a:extLst>
              </a:tr>
            </a:tbl>
          </a:graphicData>
        </a:graphic>
      </p:graphicFrame>
      <p:pic>
        <p:nvPicPr>
          <p:cNvPr id="15" name="Picture 2" descr="C:\Users\TMalysh\Downloads\banner-ras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57694"/>
            <a:ext cx="3929058" cy="25003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descr="https://webattach.mail.yandex.net/message_part_real/IMG-20210407-WA0003.jpg?exif_rotate=y&amp;no_disposition=y&amp;name=IMG-20210407-WA0003.jpg&amp;sid=YWVzX3NpZDp7ImFlc0tleUlkIjoiMTc4IiwiaG1hY0tleUlkIjoiMTc4IiwiaXZCYXNlNjQiOiIyQ290TUF2Z0NSQVpLSWFtMzRkWDFRPT0iLCJzaWRCYXNlNjQiOiJIc3FaMTVQQWw2b0FVQWFicTMvNGZES3FHek95WHBSaDBzK2dHR1l1N0Vid3JNNmxQT0cyOGtJTEpmczI4TThsekZFeGdEN2VINGRJUXUxTDF2cWpXSWJpb2EwSHFuRjFGb3RqcFk0cEl1M1lhcUdkMnJPMXN6MmFrM3BQSW1DTSIsImhtYWNCYXNlNjQiOiJhSTZydEpGTUNNS2NhNVp6RE5ObjRyejJjcjhyQXlqS1BqNlR0ZXVOUHVFPSJ9"/>
          <p:cNvPicPr>
            <a:picLocks noChangeAspect="1" noChangeArrowheads="1"/>
          </p:cNvPicPr>
          <p:nvPr/>
        </p:nvPicPr>
        <p:blipFill>
          <a:blip r:embed="rId4"/>
          <a:srcRect/>
          <a:stretch>
            <a:fillRect/>
          </a:stretch>
        </p:blipFill>
        <p:spPr bwMode="auto">
          <a:xfrm>
            <a:off x="5143504" y="1428736"/>
            <a:ext cx="3786182" cy="2714619"/>
          </a:xfrm>
          <a:prstGeom prst="rect">
            <a:avLst/>
          </a:prstGeom>
          <a:ln>
            <a:noFill/>
          </a:ln>
          <a:effectLst>
            <a:softEdge rad="112500"/>
          </a:effectLst>
        </p:spPr>
      </p:pic>
    </p:spTree>
    <p:extLst>
      <p:ext uri="{BB962C8B-B14F-4D97-AF65-F5344CB8AC3E}">
        <p14:creationId xmlns:p14="http://schemas.microsoft.com/office/powerpoint/2010/main" val="374260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3" name="Объект 2"/>
          <p:cNvSpPr>
            <a:spLocks noGrp="1"/>
          </p:cNvSpPr>
          <p:nvPr>
            <p:ph idx="1"/>
          </p:nvPr>
        </p:nvSpPr>
        <p:spPr>
          <a:xfrm>
            <a:off x="148630" y="1200317"/>
            <a:ext cx="5209188" cy="2871625"/>
          </a:xfrm>
        </p:spPr>
        <p:txBody>
          <a:bodyPr>
            <a:noAutofit/>
          </a:bodyPr>
          <a:lstStyle/>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Инвестиционный проект</a:t>
            </a:r>
            <a:r>
              <a:rPr lang="ru-RU" sz="2000" b="1" dirty="0">
                <a:solidFill>
                  <a:schemeClr val="accent2">
                    <a:lumMod val="75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«Создание ткацкого производства хлопчатобумажных тканей для домашнего текстиля».</a:t>
            </a:r>
          </a:p>
          <a:p>
            <a:pPr marL="0" indent="0" algn="ctr">
              <a:spcBef>
                <a:spcPts val="0"/>
              </a:spcBef>
              <a:buNone/>
            </a:pPr>
            <a:r>
              <a:rPr lang="ru-RU" sz="2000" b="1" u="sng" dirty="0">
                <a:solidFill>
                  <a:schemeClr val="accent2">
                    <a:lumMod val="75000"/>
                  </a:schemeClr>
                </a:solidFill>
                <a:latin typeface="Times New Roman" pitchFamily="18" charset="0"/>
                <a:cs typeface="Times New Roman" pitchFamily="18" charset="0"/>
              </a:rPr>
              <a:t>Цель проекта </a:t>
            </a:r>
            <a:r>
              <a:rPr lang="ru-RU" sz="2000" b="1" dirty="0">
                <a:solidFill>
                  <a:schemeClr val="accent2">
                    <a:lumMod val="75000"/>
                  </a:schemeClr>
                </a:solidFill>
                <a:latin typeface="Times New Roman" pitchFamily="18" charset="0"/>
                <a:cs typeface="Times New Roman" pitchFamily="18" charset="0"/>
              </a:rPr>
              <a:t>  – </a:t>
            </a:r>
            <a:r>
              <a:rPr lang="ru-RU" sz="2000" b="1" dirty="0">
                <a:solidFill>
                  <a:schemeClr val="accent5">
                    <a:lumMod val="50000"/>
                  </a:schemeClr>
                </a:solidFill>
                <a:latin typeface="Times New Roman" pitchFamily="18" charset="0"/>
                <a:cs typeface="Times New Roman" pitchFamily="18" charset="0"/>
              </a:rPr>
              <a:t> создание высокотехнологичного ткацкого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производства широких хлопчатобумажных тканей для домашнего текстиля с целью замещения наиболее востребованных на российском рынке импортных аналогов</a:t>
            </a:r>
          </a:p>
          <a:p>
            <a:pPr marL="0" indent="0">
              <a:spcBef>
                <a:spcPts val="0"/>
              </a:spcBef>
              <a:buNone/>
            </a:pPr>
            <a:endParaRPr lang="ru-RU" sz="2400" dirty="0">
              <a:solidFill>
                <a:schemeClr val="tx1">
                  <a:lumMod val="75000"/>
                  <a:lumOff val="25000"/>
                </a:schemeClr>
              </a:solidFill>
              <a:effectLst>
                <a:outerShdw blurRad="38100" dist="38100" dir="2700000" algn="tl">
                  <a:srgbClr val="000000">
                    <a:alpha val="43137"/>
                  </a:srgbClr>
                </a:outerShdw>
              </a:effectLst>
            </a:endParaRPr>
          </a:p>
          <a:p>
            <a:pPr marL="0" indent="0">
              <a:spcBef>
                <a:spcPts val="0"/>
              </a:spcBef>
              <a:buNone/>
            </a:pPr>
            <a:endParaRPr lang="ru-RU" sz="2400" dirty="0">
              <a:effectLst>
                <a:outerShdw blurRad="38100" dist="38100" dir="2700000" algn="tl">
                  <a:srgbClr val="000000">
                    <a:alpha val="43137"/>
                  </a:srgbClr>
                </a:outerShdw>
              </a:effectLst>
            </a:endParaRPr>
          </a:p>
        </p:txBody>
      </p:sp>
      <p:sp>
        <p:nvSpPr>
          <p:cNvPr id="10" name="TextBox 9"/>
          <p:cNvSpPr txBox="1"/>
          <p:nvPr/>
        </p:nvSpPr>
        <p:spPr>
          <a:xfrm>
            <a:off x="0" y="428604"/>
            <a:ext cx="9144000" cy="892552"/>
          </a:xfrm>
          <a:prstGeom prst="rect">
            <a:avLst/>
          </a:prstGeom>
          <a:noFill/>
        </p:spPr>
        <p:txBody>
          <a:bodyPr wrap="square" rtlCol="0">
            <a:spAutoFit/>
          </a:bodyPr>
          <a:lstStyle/>
          <a:p>
            <a:pPr algn="r"/>
            <a:r>
              <a:rPr lang="ru-RU" sz="2800" b="1" dirty="0">
                <a:solidFill>
                  <a:schemeClr val="bg1"/>
                </a:solidFill>
                <a:latin typeface="Times New Roman" pitchFamily="18" charset="0"/>
                <a:cs typeface="Times New Roman" pitchFamily="18" charset="0"/>
              </a:rPr>
              <a:t>ООО «Центр развития моногорода» (</a:t>
            </a:r>
            <a:r>
              <a:rPr lang="ru-RU" sz="2400" b="1" dirty="0">
                <a:solidFill>
                  <a:schemeClr val="bg1"/>
                </a:solidFill>
                <a:latin typeface="Times New Roman" pitchFamily="18" charset="0"/>
                <a:cs typeface="Times New Roman" pitchFamily="18" charset="0"/>
              </a:rPr>
              <a:t>включено в реестр 30.03.2020)</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1767113295"/>
              </p:ext>
            </p:extLst>
          </p:nvPr>
        </p:nvGraphicFramePr>
        <p:xfrm>
          <a:off x="3786181" y="4214817"/>
          <a:ext cx="5357819" cy="2667012"/>
        </p:xfrm>
        <a:graphic>
          <a:graphicData uri="http://schemas.openxmlformats.org/drawingml/2006/table">
            <a:tbl>
              <a:tblPr firstRow="1" bandRow="1">
                <a:tableStyleId>{2D5ABB26-0587-4C30-8999-92F81FD0307C}</a:tableStyleId>
              </a:tblPr>
              <a:tblGrid>
                <a:gridCol w="2500331">
                  <a:extLst>
                    <a:ext uri="{9D8B030D-6E8A-4147-A177-3AD203B41FA5}">
                      <a16:colId xmlns:a16="http://schemas.microsoft.com/office/drawing/2014/main" val="20000"/>
                    </a:ext>
                  </a:extLst>
                </a:gridCol>
                <a:gridCol w="1285884">
                  <a:extLst>
                    <a:ext uri="{9D8B030D-6E8A-4147-A177-3AD203B41FA5}">
                      <a16:colId xmlns:a16="http://schemas.microsoft.com/office/drawing/2014/main" val="20001"/>
                    </a:ext>
                  </a:extLst>
                </a:gridCol>
                <a:gridCol w="1571604">
                  <a:extLst>
                    <a:ext uri="{9D8B030D-6E8A-4147-A177-3AD203B41FA5}">
                      <a16:colId xmlns:a16="http://schemas.microsoft.com/office/drawing/2014/main" val="20002"/>
                    </a:ext>
                  </a:extLst>
                </a:gridCol>
              </a:tblGrid>
              <a:tr h="714381">
                <a:tc>
                  <a:txBody>
                    <a:bodyPr/>
                    <a:lstStyle/>
                    <a:p>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План</a:t>
                      </a: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Исполнение</a:t>
                      </a:r>
                    </a:p>
                  </a:txBody>
                  <a:tcPr/>
                </a:tc>
                <a:extLst>
                  <a:ext uri="{0D108BD9-81ED-4DB2-BD59-A6C34878D82A}">
                    <a16:rowId xmlns:a16="http://schemas.microsoft.com/office/drawing/2014/main" val="10000"/>
                  </a:ext>
                </a:extLst>
              </a:tr>
              <a:tr h="1071570">
                <a:tc>
                  <a:txBody>
                    <a:bodyPr/>
                    <a:lstStyle/>
                    <a:p>
                      <a:r>
                        <a:rPr lang="ru-RU" sz="2000" b="1" dirty="0">
                          <a:solidFill>
                            <a:schemeClr val="accent5">
                              <a:lumMod val="50000"/>
                            </a:schemeClr>
                          </a:solidFill>
                          <a:latin typeface="Times New Roman" pitchFamily="18" charset="0"/>
                          <a:cs typeface="Times New Roman" pitchFamily="18" charset="0"/>
                        </a:rPr>
                        <a:t>Объем инвестиций,</a:t>
                      </a:r>
                      <a:r>
                        <a:rPr lang="ru-RU" sz="2000" b="1" baseline="0" dirty="0">
                          <a:solidFill>
                            <a:schemeClr val="accent5">
                              <a:lumMod val="50000"/>
                            </a:schemeClr>
                          </a:solidFill>
                          <a:latin typeface="Times New Roman" pitchFamily="18" charset="0"/>
                          <a:cs typeface="Times New Roman" pitchFamily="18" charset="0"/>
                        </a:rPr>
                        <a:t> </a:t>
                      </a:r>
                    </a:p>
                    <a:p>
                      <a:r>
                        <a:rPr lang="ru-RU" sz="2000" b="1" baseline="0" dirty="0">
                          <a:solidFill>
                            <a:schemeClr val="accent5">
                              <a:lumMod val="50000"/>
                            </a:schemeClr>
                          </a:solidFill>
                          <a:latin typeface="Times New Roman" pitchFamily="18" charset="0"/>
                          <a:cs typeface="Times New Roman" pitchFamily="18" charset="0"/>
                        </a:rPr>
                        <a:t>млн.руб.</a:t>
                      </a:r>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186,0</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185,3</a:t>
                      </a:r>
                    </a:p>
                  </a:txBody>
                  <a:tcPr/>
                </a:tc>
                <a:extLst>
                  <a:ext uri="{0D108BD9-81ED-4DB2-BD59-A6C34878D82A}">
                    <a16:rowId xmlns:a16="http://schemas.microsoft.com/office/drawing/2014/main" val="10001"/>
                  </a:ext>
                </a:extLst>
              </a:tr>
              <a:tr h="881061">
                <a:tc>
                  <a:txBody>
                    <a:bodyPr/>
                    <a:lstStyle/>
                    <a:p>
                      <a:r>
                        <a:rPr lang="ru-RU" sz="2000" b="1" dirty="0">
                          <a:solidFill>
                            <a:schemeClr val="accent5">
                              <a:lumMod val="50000"/>
                            </a:schemeClr>
                          </a:solidFill>
                          <a:latin typeface="Times New Roman" pitchFamily="18" charset="0"/>
                          <a:cs typeface="Times New Roman" pitchFamily="18" charset="0"/>
                        </a:rPr>
                        <a:t>Рабочие места, ед.</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146</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147</a:t>
                      </a:r>
                    </a:p>
                  </a:txBody>
                  <a:tcPr/>
                </a:tc>
                <a:extLst>
                  <a:ext uri="{0D108BD9-81ED-4DB2-BD59-A6C34878D82A}">
                    <a16:rowId xmlns:a16="http://schemas.microsoft.com/office/drawing/2014/main" val="10002"/>
                  </a:ext>
                </a:extLst>
              </a:tr>
            </a:tbl>
          </a:graphicData>
        </a:graphic>
      </p:graphicFrame>
      <p:sp>
        <p:nvSpPr>
          <p:cNvPr id="62466" name="AutoShape 2" descr="https://mail.yandex.ru/message_part/IMG-20210407-WA0003.jpg?_uid=142008551&amp;name=IMG-20210407-WA0003.jpg&amp;hid=1.2&amp;ids=175640385467477708&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2468" name="AutoShape 4" descr="https://mail.yandex.ru/message_part/IMG-20210407-WA0003.jpg?_uid=142008551&amp;name=IMG-20210407-WA0003.jpg&amp;hid=1.2&amp;ids=175640385467477708&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7" name="Picture 3"/>
          <p:cNvPicPr>
            <a:picLocks noChangeAspect="1" noChangeArrowheads="1"/>
          </p:cNvPicPr>
          <p:nvPr/>
        </p:nvPicPr>
        <p:blipFill>
          <a:blip r:embed="rId3" cstate="print"/>
          <a:srcRect/>
          <a:stretch>
            <a:fillRect/>
          </a:stretch>
        </p:blipFill>
        <p:spPr bwMode="auto">
          <a:xfrm>
            <a:off x="5357818" y="1357297"/>
            <a:ext cx="3786182" cy="2524121"/>
          </a:xfrm>
          <a:prstGeom prst="rect">
            <a:avLst/>
          </a:prstGeom>
          <a:ln>
            <a:noFill/>
          </a:ln>
          <a:effectLst>
            <a:softEdge rad="112500"/>
          </a:effectLst>
        </p:spPr>
      </p:pic>
      <p:pic>
        <p:nvPicPr>
          <p:cNvPr id="1026" name="Picture 2"/>
          <p:cNvPicPr>
            <a:picLocks noChangeAspect="1" noChangeArrowheads="1"/>
          </p:cNvPicPr>
          <p:nvPr/>
        </p:nvPicPr>
        <p:blipFill>
          <a:blip r:embed="rId4" cstate="print"/>
          <a:srcRect/>
          <a:stretch>
            <a:fillRect/>
          </a:stretch>
        </p:blipFill>
        <p:spPr bwMode="auto">
          <a:xfrm>
            <a:off x="167005" y="4214817"/>
            <a:ext cx="3619176" cy="2404925"/>
          </a:xfrm>
          <a:prstGeom prst="rect">
            <a:avLst/>
          </a:prstGeom>
          <a:ln>
            <a:noFill/>
          </a:ln>
          <a:effectLst>
            <a:softEdge rad="112500"/>
          </a:effectLst>
        </p:spPr>
      </p:pic>
    </p:spTree>
    <p:extLst>
      <p:ext uri="{BB962C8B-B14F-4D97-AF65-F5344CB8AC3E}">
        <p14:creationId xmlns:p14="http://schemas.microsoft.com/office/powerpoint/2010/main" val="37426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3" name="Объект 2"/>
          <p:cNvSpPr>
            <a:spLocks noGrp="1"/>
          </p:cNvSpPr>
          <p:nvPr>
            <p:ph idx="1"/>
          </p:nvPr>
        </p:nvSpPr>
        <p:spPr>
          <a:xfrm>
            <a:off x="148630" y="1200317"/>
            <a:ext cx="4423370" cy="2871625"/>
          </a:xfrm>
        </p:spPr>
        <p:txBody>
          <a:bodyPr>
            <a:noAutofit/>
          </a:bodyPr>
          <a:lstStyle/>
          <a:p>
            <a:pPr marL="0" indent="0">
              <a:spcBef>
                <a:spcPts val="0"/>
              </a:spcBef>
              <a:buNone/>
            </a:pPr>
            <a:endParaRPr lang="ru-RU" sz="1200" b="1" u="sng" dirty="0">
              <a:solidFill>
                <a:schemeClr val="accent2">
                  <a:lumMod val="75000"/>
                </a:schemeClr>
              </a:solidFill>
              <a:latin typeface="Times New Roman" pitchFamily="18" charset="0"/>
              <a:cs typeface="Times New Roman" pitchFamily="18" charset="0"/>
            </a:endParaRPr>
          </a:p>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Инвестиционный проект</a:t>
            </a:r>
            <a:r>
              <a:rPr lang="ru-RU" sz="2000" b="1" dirty="0">
                <a:solidFill>
                  <a:schemeClr val="accent2">
                    <a:lumMod val="75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«Организация производства медицинских изделий из нетканых материалов».</a:t>
            </a:r>
          </a:p>
          <a:p>
            <a:pPr marL="0" indent="0" algn="ctr">
              <a:spcBef>
                <a:spcPts val="0"/>
              </a:spcBef>
              <a:buNone/>
            </a:pPr>
            <a:endParaRPr lang="ru-RU" sz="800" b="1" u="sng" dirty="0">
              <a:solidFill>
                <a:schemeClr val="accent2">
                  <a:lumMod val="75000"/>
                </a:schemeClr>
              </a:solidFill>
              <a:latin typeface="Times New Roman" pitchFamily="18" charset="0"/>
              <a:cs typeface="Times New Roman" pitchFamily="18" charset="0"/>
            </a:endParaRPr>
          </a:p>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Цель проекта</a:t>
            </a:r>
            <a:r>
              <a:rPr lang="ru-RU" sz="2000" b="1" dirty="0">
                <a:solidFill>
                  <a:schemeClr val="accent2">
                    <a:lumMod val="75000"/>
                  </a:schemeClr>
                </a:solidFill>
                <a:latin typeface="Times New Roman" pitchFamily="18" charset="0"/>
                <a:cs typeface="Times New Roman" pitchFamily="18" charset="0"/>
              </a:rPr>
              <a:t> –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создание производства по производству медицинских изделий:  одноразовых халатов, комбинезонов, бахил, масок.</a:t>
            </a:r>
          </a:p>
          <a:p>
            <a:pPr marL="0" indent="0">
              <a:spcBef>
                <a:spcPts val="0"/>
              </a:spcBef>
              <a:buNone/>
            </a:pPr>
            <a:endParaRPr lang="ru-RU" sz="2400" dirty="0">
              <a:solidFill>
                <a:schemeClr val="tx1">
                  <a:lumMod val="75000"/>
                  <a:lumOff val="25000"/>
                </a:schemeClr>
              </a:solidFill>
              <a:effectLst>
                <a:outerShdw blurRad="38100" dist="38100" dir="2700000" algn="tl">
                  <a:srgbClr val="000000">
                    <a:alpha val="43137"/>
                  </a:srgbClr>
                </a:outerShdw>
              </a:effectLst>
            </a:endParaRPr>
          </a:p>
          <a:p>
            <a:pPr marL="0" indent="0">
              <a:spcBef>
                <a:spcPts val="0"/>
              </a:spcBef>
              <a:buNone/>
            </a:pPr>
            <a:endParaRPr lang="ru-RU" sz="2400" dirty="0">
              <a:effectLst>
                <a:outerShdw blurRad="38100" dist="38100" dir="2700000" algn="tl">
                  <a:srgbClr val="000000">
                    <a:alpha val="43137"/>
                  </a:srgbClr>
                </a:outerShdw>
              </a:effectLst>
            </a:endParaRPr>
          </a:p>
        </p:txBody>
      </p:sp>
      <p:sp>
        <p:nvSpPr>
          <p:cNvPr id="10" name="TextBox 9"/>
          <p:cNvSpPr txBox="1"/>
          <p:nvPr/>
        </p:nvSpPr>
        <p:spPr>
          <a:xfrm>
            <a:off x="-108520" y="549228"/>
            <a:ext cx="9144000" cy="523220"/>
          </a:xfrm>
          <a:prstGeom prst="rect">
            <a:avLst/>
          </a:prstGeom>
          <a:noFill/>
        </p:spPr>
        <p:txBody>
          <a:bodyPr wrap="square" rtlCol="0">
            <a:spAutoFit/>
          </a:bodyPr>
          <a:lstStyle/>
          <a:p>
            <a:r>
              <a:rPr lang="ru-RU" sz="2800" b="1" dirty="0">
                <a:solidFill>
                  <a:schemeClr val="bg1"/>
                </a:solidFill>
                <a:latin typeface="Times New Roman" pitchFamily="18" charset="0"/>
                <a:cs typeface="Times New Roman" pitchFamily="18" charset="0"/>
              </a:rPr>
              <a:t>     ООО «</a:t>
            </a:r>
            <a:r>
              <a:rPr lang="ru-RU" sz="2800" b="1" dirty="0" err="1">
                <a:solidFill>
                  <a:schemeClr val="bg1"/>
                </a:solidFill>
                <a:latin typeface="Times New Roman" pitchFamily="18" charset="0"/>
                <a:cs typeface="Times New Roman" pitchFamily="18" charset="0"/>
              </a:rPr>
              <a:t>Асмед</a:t>
            </a:r>
            <a:r>
              <a:rPr lang="ru-RU" sz="2800" b="1" dirty="0">
                <a:solidFill>
                  <a:schemeClr val="bg1"/>
                </a:solidFill>
                <a:latin typeface="Times New Roman" pitchFamily="18" charset="0"/>
                <a:cs typeface="Times New Roman" pitchFamily="18" charset="0"/>
              </a:rPr>
              <a:t>» (</a:t>
            </a:r>
            <a:r>
              <a:rPr lang="ru-RU" sz="2400" b="1" dirty="0">
                <a:solidFill>
                  <a:schemeClr val="bg1"/>
                </a:solidFill>
                <a:latin typeface="Times New Roman" pitchFamily="18" charset="0"/>
                <a:cs typeface="Times New Roman" pitchFamily="18" charset="0"/>
              </a:rPr>
              <a:t>включено в реестр 19.11.2020)</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4079163047"/>
              </p:ext>
            </p:extLst>
          </p:nvPr>
        </p:nvGraphicFramePr>
        <p:xfrm>
          <a:off x="3786181" y="4214817"/>
          <a:ext cx="5357819" cy="2667012"/>
        </p:xfrm>
        <a:graphic>
          <a:graphicData uri="http://schemas.openxmlformats.org/drawingml/2006/table">
            <a:tbl>
              <a:tblPr firstRow="1" bandRow="1">
                <a:tableStyleId>{2D5ABB26-0587-4C30-8999-92F81FD0307C}</a:tableStyleId>
              </a:tblPr>
              <a:tblGrid>
                <a:gridCol w="2500331">
                  <a:extLst>
                    <a:ext uri="{9D8B030D-6E8A-4147-A177-3AD203B41FA5}">
                      <a16:colId xmlns:a16="http://schemas.microsoft.com/office/drawing/2014/main" val="20000"/>
                    </a:ext>
                  </a:extLst>
                </a:gridCol>
                <a:gridCol w="1285884">
                  <a:extLst>
                    <a:ext uri="{9D8B030D-6E8A-4147-A177-3AD203B41FA5}">
                      <a16:colId xmlns:a16="http://schemas.microsoft.com/office/drawing/2014/main" val="20001"/>
                    </a:ext>
                  </a:extLst>
                </a:gridCol>
                <a:gridCol w="1571604">
                  <a:extLst>
                    <a:ext uri="{9D8B030D-6E8A-4147-A177-3AD203B41FA5}">
                      <a16:colId xmlns:a16="http://schemas.microsoft.com/office/drawing/2014/main" val="20002"/>
                    </a:ext>
                  </a:extLst>
                </a:gridCol>
              </a:tblGrid>
              <a:tr h="714381">
                <a:tc>
                  <a:txBody>
                    <a:bodyPr/>
                    <a:lstStyle/>
                    <a:p>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План</a:t>
                      </a: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Исполнение</a:t>
                      </a:r>
                    </a:p>
                  </a:txBody>
                  <a:tcPr/>
                </a:tc>
                <a:extLst>
                  <a:ext uri="{0D108BD9-81ED-4DB2-BD59-A6C34878D82A}">
                    <a16:rowId xmlns:a16="http://schemas.microsoft.com/office/drawing/2014/main" val="10000"/>
                  </a:ext>
                </a:extLst>
              </a:tr>
              <a:tr h="1071570">
                <a:tc>
                  <a:txBody>
                    <a:bodyPr/>
                    <a:lstStyle/>
                    <a:p>
                      <a:r>
                        <a:rPr lang="ru-RU" sz="2000" b="1" dirty="0">
                          <a:solidFill>
                            <a:schemeClr val="accent5">
                              <a:lumMod val="50000"/>
                            </a:schemeClr>
                          </a:solidFill>
                          <a:latin typeface="Times New Roman" pitchFamily="18" charset="0"/>
                          <a:cs typeface="Times New Roman" pitchFamily="18" charset="0"/>
                        </a:rPr>
                        <a:t>Объем инвестиций,</a:t>
                      </a:r>
                      <a:r>
                        <a:rPr lang="ru-RU" sz="2000" b="1" baseline="0" dirty="0">
                          <a:solidFill>
                            <a:schemeClr val="accent5">
                              <a:lumMod val="50000"/>
                            </a:schemeClr>
                          </a:solidFill>
                          <a:latin typeface="Times New Roman" pitchFamily="18" charset="0"/>
                          <a:cs typeface="Times New Roman" pitchFamily="18" charset="0"/>
                        </a:rPr>
                        <a:t> </a:t>
                      </a:r>
                    </a:p>
                    <a:p>
                      <a:r>
                        <a:rPr lang="ru-RU" sz="2000" b="1" baseline="0" dirty="0">
                          <a:solidFill>
                            <a:schemeClr val="accent5">
                              <a:lumMod val="50000"/>
                            </a:schemeClr>
                          </a:solidFill>
                          <a:latin typeface="Times New Roman" pitchFamily="18" charset="0"/>
                          <a:cs typeface="Times New Roman" pitchFamily="18" charset="0"/>
                        </a:rPr>
                        <a:t>млн.руб.</a:t>
                      </a:r>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15,52</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3,97</a:t>
                      </a:r>
                    </a:p>
                  </a:txBody>
                  <a:tcPr/>
                </a:tc>
                <a:extLst>
                  <a:ext uri="{0D108BD9-81ED-4DB2-BD59-A6C34878D82A}">
                    <a16:rowId xmlns:a16="http://schemas.microsoft.com/office/drawing/2014/main" val="10001"/>
                  </a:ext>
                </a:extLst>
              </a:tr>
              <a:tr h="881061">
                <a:tc>
                  <a:txBody>
                    <a:bodyPr/>
                    <a:lstStyle/>
                    <a:p>
                      <a:r>
                        <a:rPr lang="ru-RU" sz="2000" b="1" dirty="0">
                          <a:solidFill>
                            <a:schemeClr val="accent5">
                              <a:lumMod val="50000"/>
                            </a:schemeClr>
                          </a:solidFill>
                          <a:latin typeface="Times New Roman" pitchFamily="18" charset="0"/>
                          <a:cs typeface="Times New Roman" pitchFamily="18" charset="0"/>
                        </a:rPr>
                        <a:t>Рабочие места, ед.</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43</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22</a:t>
                      </a:r>
                    </a:p>
                  </a:txBody>
                  <a:tcPr/>
                </a:tc>
                <a:extLst>
                  <a:ext uri="{0D108BD9-81ED-4DB2-BD59-A6C34878D82A}">
                    <a16:rowId xmlns:a16="http://schemas.microsoft.com/office/drawing/2014/main" val="10002"/>
                  </a:ext>
                </a:extLst>
              </a:tr>
            </a:tbl>
          </a:graphicData>
        </a:graphic>
      </p:graphicFrame>
      <p:sp>
        <p:nvSpPr>
          <p:cNvPr id="62466" name="AutoShape 2" descr="https://mail.yandex.ru/message_part/IMG-20210407-WA0003.jpg?_uid=142008551&amp;name=IMG-20210407-WA0003.jpg&amp;hid=1.2&amp;ids=175640385467477708&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2468" name="AutoShape 4" descr="https://mail.yandex.ru/message_part/IMG-20210407-WA0003.jpg?_uid=142008551&amp;name=IMG-20210407-WA0003.jpg&amp;hid=1.2&amp;ids=175640385467477708&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87" y="4214817"/>
            <a:ext cx="3573803" cy="238253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1421876"/>
            <a:ext cx="4106820" cy="2737880"/>
          </a:xfrm>
          <a:prstGeom prst="rect">
            <a:avLst/>
          </a:prstGeom>
        </p:spPr>
      </p:pic>
    </p:spTree>
    <p:extLst>
      <p:ext uri="{BB962C8B-B14F-4D97-AF65-F5344CB8AC3E}">
        <p14:creationId xmlns:p14="http://schemas.microsoft.com/office/powerpoint/2010/main" val="1763013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3" name="Объект 2"/>
          <p:cNvSpPr>
            <a:spLocks noGrp="1"/>
          </p:cNvSpPr>
          <p:nvPr>
            <p:ph idx="1"/>
          </p:nvPr>
        </p:nvSpPr>
        <p:spPr>
          <a:xfrm>
            <a:off x="323528" y="1200317"/>
            <a:ext cx="4464496" cy="2871625"/>
          </a:xfrm>
        </p:spPr>
        <p:txBody>
          <a:bodyPr>
            <a:noAutofit/>
          </a:bodyPr>
          <a:lstStyle/>
          <a:p>
            <a:pPr marL="0" indent="0">
              <a:spcBef>
                <a:spcPts val="0"/>
              </a:spcBef>
              <a:buNone/>
            </a:pPr>
            <a:endParaRPr lang="ru-RU" sz="2000" b="1" u="sng" dirty="0">
              <a:solidFill>
                <a:schemeClr val="accent2">
                  <a:lumMod val="75000"/>
                </a:schemeClr>
              </a:solidFill>
              <a:latin typeface="Times New Roman" pitchFamily="18" charset="0"/>
              <a:cs typeface="Times New Roman" pitchFamily="18" charset="0"/>
            </a:endParaRPr>
          </a:p>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Инвестиционный проект</a:t>
            </a:r>
            <a:r>
              <a:rPr lang="ru-RU" sz="2000" b="1" dirty="0">
                <a:solidFill>
                  <a:schemeClr val="accent2">
                    <a:lumMod val="75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«Создание швейного цеха по производству одноразовой одежды из нетканого материала».</a:t>
            </a:r>
          </a:p>
          <a:p>
            <a:pPr marL="0" indent="0" algn="ctr">
              <a:spcBef>
                <a:spcPts val="0"/>
              </a:spcBef>
              <a:buNone/>
            </a:pPr>
            <a:endParaRPr lang="ru-RU" sz="2000" b="1" dirty="0">
              <a:solidFill>
                <a:schemeClr val="accent5">
                  <a:lumMod val="50000"/>
                </a:schemeClr>
              </a:solidFill>
              <a:latin typeface="Times New Roman" pitchFamily="18" charset="0"/>
              <a:cs typeface="Times New Roman" pitchFamily="18" charset="0"/>
            </a:endParaRPr>
          </a:p>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Цель проекта</a:t>
            </a:r>
            <a:r>
              <a:rPr lang="ru-RU" sz="2000" b="1" dirty="0">
                <a:solidFill>
                  <a:schemeClr val="accent2">
                    <a:lumMod val="75000"/>
                  </a:schemeClr>
                </a:solidFill>
                <a:latin typeface="Times New Roman" pitchFamily="18" charset="0"/>
                <a:cs typeface="Times New Roman" pitchFamily="18" charset="0"/>
              </a:rPr>
              <a:t>  – </a:t>
            </a:r>
            <a:r>
              <a:rPr lang="ru-RU" sz="2000" b="1" dirty="0">
                <a:solidFill>
                  <a:schemeClr val="accent5">
                    <a:lumMod val="50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создание швейного цеха по пошиву изделий из нетканого материала.</a:t>
            </a:r>
          </a:p>
          <a:p>
            <a:pPr marL="0" indent="0">
              <a:spcBef>
                <a:spcPts val="0"/>
              </a:spcBef>
              <a:buNone/>
            </a:pPr>
            <a:endParaRPr lang="ru-RU" sz="2400" dirty="0">
              <a:solidFill>
                <a:schemeClr val="tx1">
                  <a:lumMod val="75000"/>
                  <a:lumOff val="25000"/>
                </a:schemeClr>
              </a:solidFill>
              <a:effectLst>
                <a:outerShdw blurRad="38100" dist="38100" dir="2700000" algn="tl">
                  <a:srgbClr val="000000">
                    <a:alpha val="43137"/>
                  </a:srgbClr>
                </a:outerShdw>
              </a:effectLst>
            </a:endParaRPr>
          </a:p>
          <a:p>
            <a:pPr marL="0" indent="0">
              <a:spcBef>
                <a:spcPts val="0"/>
              </a:spcBef>
              <a:buNone/>
            </a:pPr>
            <a:endParaRPr lang="ru-RU" sz="2400" dirty="0">
              <a:effectLst>
                <a:outerShdw blurRad="38100" dist="38100" dir="2700000" algn="tl">
                  <a:srgbClr val="000000">
                    <a:alpha val="43137"/>
                  </a:srgbClr>
                </a:outerShdw>
              </a:effectLst>
            </a:endParaRPr>
          </a:p>
        </p:txBody>
      </p:sp>
      <p:sp>
        <p:nvSpPr>
          <p:cNvPr id="10" name="TextBox 9"/>
          <p:cNvSpPr txBox="1"/>
          <p:nvPr/>
        </p:nvSpPr>
        <p:spPr>
          <a:xfrm>
            <a:off x="0" y="546116"/>
            <a:ext cx="9144000" cy="523220"/>
          </a:xfrm>
          <a:prstGeom prst="rect">
            <a:avLst/>
          </a:prstGeom>
          <a:noFill/>
        </p:spPr>
        <p:txBody>
          <a:bodyPr wrap="square" rtlCol="0">
            <a:spAutoFit/>
          </a:bodyPr>
          <a:lstStyle/>
          <a:p>
            <a:r>
              <a:rPr lang="ru-RU" sz="2800" b="1" dirty="0">
                <a:solidFill>
                  <a:schemeClr val="bg1"/>
                </a:solidFill>
                <a:latin typeface="Times New Roman" pitchFamily="18" charset="0"/>
                <a:cs typeface="Times New Roman" pitchFamily="18" charset="0"/>
              </a:rPr>
              <a:t>  ООО «</a:t>
            </a:r>
            <a:r>
              <a:rPr lang="ru-RU" sz="2800" b="1" dirty="0" err="1">
                <a:solidFill>
                  <a:schemeClr val="bg1"/>
                </a:solidFill>
                <a:latin typeface="Times New Roman" pitchFamily="18" charset="0"/>
                <a:cs typeface="Times New Roman" pitchFamily="18" charset="0"/>
              </a:rPr>
              <a:t>Фасонмедикал</a:t>
            </a:r>
            <a:r>
              <a:rPr lang="ru-RU" sz="2800" b="1" dirty="0">
                <a:solidFill>
                  <a:schemeClr val="bg1"/>
                </a:solidFill>
                <a:latin typeface="Times New Roman" pitchFamily="18" charset="0"/>
                <a:cs typeface="Times New Roman" pitchFamily="18" charset="0"/>
              </a:rPr>
              <a:t>» (</a:t>
            </a:r>
            <a:r>
              <a:rPr lang="ru-RU" sz="2400" b="1" dirty="0">
                <a:solidFill>
                  <a:schemeClr val="bg1"/>
                </a:solidFill>
                <a:latin typeface="Times New Roman" pitchFamily="18" charset="0"/>
                <a:cs typeface="Times New Roman" pitchFamily="18" charset="0"/>
              </a:rPr>
              <a:t>включено в реестр 31.12.2020)</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4252030060"/>
              </p:ext>
            </p:extLst>
          </p:nvPr>
        </p:nvGraphicFramePr>
        <p:xfrm>
          <a:off x="3857620" y="4214817"/>
          <a:ext cx="5286380" cy="2667012"/>
        </p:xfrm>
        <a:graphic>
          <a:graphicData uri="http://schemas.openxmlformats.org/drawingml/2006/table">
            <a:tbl>
              <a:tblPr firstRow="1" bandRow="1">
                <a:tableStyleId>{2D5ABB26-0587-4C30-8999-92F81FD0307C}</a:tableStyleId>
              </a:tblPr>
              <a:tblGrid>
                <a:gridCol w="2466993">
                  <a:extLst>
                    <a:ext uri="{9D8B030D-6E8A-4147-A177-3AD203B41FA5}">
                      <a16:colId xmlns:a16="http://schemas.microsoft.com/office/drawing/2014/main" val="20000"/>
                    </a:ext>
                  </a:extLst>
                </a:gridCol>
                <a:gridCol w="1055699">
                  <a:extLst>
                    <a:ext uri="{9D8B030D-6E8A-4147-A177-3AD203B41FA5}">
                      <a16:colId xmlns:a16="http://schemas.microsoft.com/office/drawing/2014/main" val="20001"/>
                    </a:ext>
                  </a:extLst>
                </a:gridCol>
                <a:gridCol w="1763688">
                  <a:extLst>
                    <a:ext uri="{9D8B030D-6E8A-4147-A177-3AD203B41FA5}">
                      <a16:colId xmlns:a16="http://schemas.microsoft.com/office/drawing/2014/main" val="20002"/>
                    </a:ext>
                  </a:extLst>
                </a:gridCol>
              </a:tblGrid>
              <a:tr h="714381">
                <a:tc>
                  <a:txBody>
                    <a:bodyPr/>
                    <a:lstStyle/>
                    <a:p>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План</a:t>
                      </a: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Исполнение</a:t>
                      </a:r>
                    </a:p>
                  </a:txBody>
                  <a:tcPr/>
                </a:tc>
                <a:extLst>
                  <a:ext uri="{0D108BD9-81ED-4DB2-BD59-A6C34878D82A}">
                    <a16:rowId xmlns:a16="http://schemas.microsoft.com/office/drawing/2014/main" val="10000"/>
                  </a:ext>
                </a:extLst>
              </a:tr>
              <a:tr h="1071570">
                <a:tc>
                  <a:txBody>
                    <a:bodyPr/>
                    <a:lstStyle/>
                    <a:p>
                      <a:r>
                        <a:rPr lang="ru-RU" sz="2000" b="1" dirty="0">
                          <a:solidFill>
                            <a:schemeClr val="accent5">
                              <a:lumMod val="50000"/>
                            </a:schemeClr>
                          </a:solidFill>
                          <a:latin typeface="Times New Roman" pitchFamily="18" charset="0"/>
                          <a:cs typeface="Times New Roman" pitchFamily="18" charset="0"/>
                        </a:rPr>
                        <a:t>Объем инвестиций,</a:t>
                      </a:r>
                      <a:r>
                        <a:rPr lang="ru-RU" sz="2000" b="1" baseline="0" dirty="0">
                          <a:solidFill>
                            <a:schemeClr val="accent5">
                              <a:lumMod val="50000"/>
                            </a:schemeClr>
                          </a:solidFill>
                          <a:latin typeface="Times New Roman" pitchFamily="18" charset="0"/>
                          <a:cs typeface="Times New Roman" pitchFamily="18" charset="0"/>
                        </a:rPr>
                        <a:t> </a:t>
                      </a:r>
                    </a:p>
                    <a:p>
                      <a:r>
                        <a:rPr lang="ru-RU" sz="2000" b="1" baseline="0" dirty="0">
                          <a:solidFill>
                            <a:schemeClr val="accent5">
                              <a:lumMod val="50000"/>
                            </a:schemeClr>
                          </a:solidFill>
                          <a:latin typeface="Times New Roman" pitchFamily="18" charset="0"/>
                          <a:cs typeface="Times New Roman" pitchFamily="18" charset="0"/>
                        </a:rPr>
                        <a:t>млн.руб.</a:t>
                      </a:r>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3,0</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0,96</a:t>
                      </a:r>
                    </a:p>
                  </a:txBody>
                  <a:tcPr/>
                </a:tc>
                <a:extLst>
                  <a:ext uri="{0D108BD9-81ED-4DB2-BD59-A6C34878D82A}">
                    <a16:rowId xmlns:a16="http://schemas.microsoft.com/office/drawing/2014/main" val="10001"/>
                  </a:ext>
                </a:extLst>
              </a:tr>
              <a:tr h="881061">
                <a:tc>
                  <a:txBody>
                    <a:bodyPr/>
                    <a:lstStyle/>
                    <a:p>
                      <a:r>
                        <a:rPr lang="ru-RU" sz="2000" b="1" dirty="0">
                          <a:solidFill>
                            <a:schemeClr val="accent5">
                              <a:lumMod val="50000"/>
                            </a:schemeClr>
                          </a:solidFill>
                          <a:latin typeface="Times New Roman" pitchFamily="18" charset="0"/>
                          <a:cs typeface="Times New Roman" pitchFamily="18" charset="0"/>
                        </a:rPr>
                        <a:t>Рабочие места, ед.</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10</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9</a:t>
                      </a:r>
                    </a:p>
                  </a:txBody>
                  <a:tcPr/>
                </a:tc>
                <a:extLst>
                  <a:ext uri="{0D108BD9-81ED-4DB2-BD59-A6C34878D82A}">
                    <a16:rowId xmlns:a16="http://schemas.microsoft.com/office/drawing/2014/main" val="10002"/>
                  </a:ext>
                </a:extLst>
              </a:tr>
            </a:tbl>
          </a:graphicData>
        </a:graphic>
      </p:graphicFrame>
      <p:sp>
        <p:nvSpPr>
          <p:cNvPr id="62466" name="AutoShape 2" descr="https://mail.yandex.ru/message_part/IMG-20210407-WA0003.jpg?_uid=142008551&amp;name=IMG-20210407-WA0003.jpg&amp;hid=1.2&amp;ids=175640385467477708&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2468" name="AutoShape 4" descr="https://mail.yandex.ru/message_part/IMG-20210407-WA0003.jpg?_uid=142008551&amp;name=IMG-20210407-WA0003.jpg&amp;hid=1.2&amp;ids=175640385467477708&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27950" r="25850"/>
          <a:stretch/>
        </p:blipFill>
        <p:spPr>
          <a:xfrm rot="5400000">
            <a:off x="852358" y="3446596"/>
            <a:ext cx="2235433" cy="3629000"/>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7475" t="38188" r="42913" b="6295"/>
          <a:stretch/>
        </p:blipFill>
        <p:spPr>
          <a:xfrm>
            <a:off x="5100766" y="1428663"/>
            <a:ext cx="3719706" cy="2775018"/>
          </a:xfrm>
          <a:prstGeom prst="rect">
            <a:avLst/>
          </a:prstGeom>
        </p:spPr>
      </p:pic>
    </p:spTree>
    <p:extLst>
      <p:ext uri="{BB962C8B-B14F-4D97-AF65-F5344CB8AC3E}">
        <p14:creationId xmlns:p14="http://schemas.microsoft.com/office/powerpoint/2010/main" val="2867260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8" name="Содержимое 7"/>
          <p:cNvGraphicFramePr>
            <a:graphicFrameLocks noGrp="1"/>
          </p:cNvGraphicFramePr>
          <p:nvPr>
            <p:ph idx="1"/>
            <p:extLst>
              <p:ext uri="{D42A27DB-BD31-4B8C-83A1-F6EECF244321}">
                <p14:modId xmlns:p14="http://schemas.microsoft.com/office/powerpoint/2010/main" val="1672671951"/>
              </p:ext>
            </p:extLst>
          </p:nvPr>
        </p:nvGraphicFramePr>
        <p:xfrm>
          <a:off x="214282" y="1340768"/>
          <a:ext cx="8715435" cy="5238578"/>
        </p:xfrm>
        <a:graphic>
          <a:graphicData uri="http://schemas.openxmlformats.org/drawingml/2006/table">
            <a:tbl>
              <a:tblPr firstRow="1" bandRow="1">
                <a:tableStyleId>{5C22544A-7EE6-4342-B048-85BDC9FD1C3A}</a:tableStyleId>
              </a:tblPr>
              <a:tblGrid>
                <a:gridCol w="1989376">
                  <a:extLst>
                    <a:ext uri="{9D8B030D-6E8A-4147-A177-3AD203B41FA5}">
                      <a16:colId xmlns:a16="http://schemas.microsoft.com/office/drawing/2014/main" val="20000"/>
                    </a:ext>
                  </a:extLst>
                </a:gridCol>
                <a:gridCol w="1496798">
                  <a:extLst>
                    <a:ext uri="{9D8B030D-6E8A-4147-A177-3AD203B41FA5}">
                      <a16:colId xmlns:a16="http://schemas.microsoft.com/office/drawing/2014/main" val="20001"/>
                    </a:ext>
                  </a:extLst>
                </a:gridCol>
                <a:gridCol w="3003051">
                  <a:extLst>
                    <a:ext uri="{9D8B030D-6E8A-4147-A177-3AD203B41FA5}">
                      <a16:colId xmlns:a16="http://schemas.microsoft.com/office/drawing/2014/main" val="20002"/>
                    </a:ext>
                  </a:extLst>
                </a:gridCol>
                <a:gridCol w="1297516">
                  <a:extLst>
                    <a:ext uri="{9D8B030D-6E8A-4147-A177-3AD203B41FA5}">
                      <a16:colId xmlns:a16="http://schemas.microsoft.com/office/drawing/2014/main" val="20003"/>
                    </a:ext>
                  </a:extLst>
                </a:gridCol>
                <a:gridCol w="928694">
                  <a:extLst>
                    <a:ext uri="{9D8B030D-6E8A-4147-A177-3AD203B41FA5}">
                      <a16:colId xmlns:a16="http://schemas.microsoft.com/office/drawing/2014/main" val="20004"/>
                    </a:ext>
                  </a:extLst>
                </a:gridCol>
              </a:tblGrid>
              <a:tr h="856036">
                <a:tc>
                  <a:txBody>
                    <a:bodyPr/>
                    <a:lstStyle/>
                    <a:p>
                      <a:pPr algn="ctr"/>
                      <a:r>
                        <a:rPr lang="ru-RU" sz="1600" dirty="0">
                          <a:latin typeface="Times New Roman" pitchFamily="18" charset="0"/>
                          <a:cs typeface="Times New Roman" pitchFamily="18" charset="0"/>
                        </a:rPr>
                        <a:t>Наименование предприятия</a:t>
                      </a:r>
                    </a:p>
                  </a:txBody>
                  <a:tcPr/>
                </a:tc>
                <a:tc>
                  <a:txBody>
                    <a:bodyPr/>
                    <a:lstStyle/>
                    <a:p>
                      <a:pPr algn="ctr"/>
                      <a:r>
                        <a:rPr lang="ru-RU" sz="1600" dirty="0">
                          <a:latin typeface="Times New Roman" pitchFamily="18" charset="0"/>
                          <a:cs typeface="Times New Roman" pitchFamily="18" charset="0"/>
                        </a:rPr>
                        <a:t>Дата включения в Реестр</a:t>
                      </a:r>
                    </a:p>
                  </a:txBody>
                  <a:tcPr/>
                </a:tc>
                <a:tc>
                  <a:txBody>
                    <a:bodyPr/>
                    <a:lstStyle/>
                    <a:p>
                      <a:pPr algn="ctr"/>
                      <a:r>
                        <a:rPr lang="ru-RU" sz="1600" dirty="0">
                          <a:latin typeface="Times New Roman" pitchFamily="18" charset="0"/>
                          <a:cs typeface="Times New Roman" pitchFamily="18" charset="0"/>
                        </a:rPr>
                        <a:t>Инвестиционный</a:t>
                      </a:r>
                      <a:r>
                        <a:rPr lang="ru-RU" sz="1600" baseline="0" dirty="0">
                          <a:latin typeface="Times New Roman" pitchFamily="18" charset="0"/>
                          <a:cs typeface="Times New Roman" pitchFamily="18" charset="0"/>
                        </a:rPr>
                        <a:t> проект</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Объем инвестиций, млн.руб.</a:t>
                      </a:r>
                    </a:p>
                  </a:txBody>
                  <a:tcPr/>
                </a:tc>
                <a:tc>
                  <a:txBody>
                    <a:bodyPr/>
                    <a:lstStyle/>
                    <a:p>
                      <a:pPr algn="ctr"/>
                      <a:r>
                        <a:rPr lang="ru-RU" sz="1600" dirty="0">
                          <a:latin typeface="Times New Roman" pitchFamily="18" charset="0"/>
                          <a:cs typeface="Times New Roman" pitchFamily="18" charset="0"/>
                        </a:rPr>
                        <a:t>Рабочие места, ед.</a:t>
                      </a:r>
                    </a:p>
                  </a:txBody>
                  <a:tcPr/>
                </a:tc>
                <a:extLst>
                  <a:ext uri="{0D108BD9-81ED-4DB2-BD59-A6C34878D82A}">
                    <a16:rowId xmlns:a16="http://schemas.microsoft.com/office/drawing/2014/main" val="10000"/>
                  </a:ext>
                </a:extLst>
              </a:tr>
              <a:tr h="1308767">
                <a:tc>
                  <a:txBody>
                    <a:bodyPr/>
                    <a:lstStyle/>
                    <a:p>
                      <a:r>
                        <a:rPr lang="ru-RU" sz="1600" dirty="0">
                          <a:latin typeface="Times New Roman" pitchFamily="18" charset="0"/>
                          <a:cs typeface="Times New Roman" pitchFamily="18" charset="0"/>
                        </a:rPr>
                        <a:t>ООО ВМЗ «БолТ-34»</a:t>
                      </a:r>
                    </a:p>
                  </a:txBody>
                  <a:tcPr/>
                </a:tc>
                <a:tc>
                  <a:txBody>
                    <a:bodyPr/>
                    <a:lstStyle/>
                    <a:p>
                      <a:pPr algn="ctr"/>
                      <a:r>
                        <a:rPr lang="ru-RU" sz="1600" dirty="0">
                          <a:latin typeface="Times New Roman" pitchFamily="18" charset="0"/>
                          <a:cs typeface="Times New Roman" pitchFamily="18" charset="0"/>
                        </a:rPr>
                        <a:t>24.12.2020</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Организация высокотехнологичного производства прогрессивного крепежа, производительностью 13400 тонн в год</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1463,4</a:t>
                      </a:r>
                    </a:p>
                  </a:txBody>
                  <a:tcPr/>
                </a:tc>
                <a:tc>
                  <a:txBody>
                    <a:bodyPr/>
                    <a:lstStyle/>
                    <a:p>
                      <a:pPr algn="ctr"/>
                      <a:r>
                        <a:rPr lang="ru-RU" sz="1600" dirty="0">
                          <a:latin typeface="Times New Roman" pitchFamily="18" charset="0"/>
                          <a:cs typeface="Times New Roman" pitchFamily="18" charset="0"/>
                        </a:rPr>
                        <a:t>95</a:t>
                      </a:r>
                    </a:p>
                  </a:txBody>
                  <a:tcPr/>
                </a:tc>
                <a:extLst>
                  <a:ext uri="{0D108BD9-81ED-4DB2-BD59-A6C34878D82A}">
                    <a16:rowId xmlns:a16="http://schemas.microsoft.com/office/drawing/2014/main" val="10002"/>
                  </a:ext>
                </a:extLst>
              </a:tr>
              <a:tr h="604198">
                <a:tc>
                  <a:txBody>
                    <a:bodyPr/>
                    <a:lstStyle/>
                    <a:p>
                      <a:r>
                        <a:rPr lang="ru-RU" sz="1600" kern="1200" dirty="0">
                          <a:solidFill>
                            <a:schemeClr val="tx1"/>
                          </a:solidFill>
                          <a:latin typeface="Times New Roman" pitchFamily="18" charset="0"/>
                          <a:ea typeface="+mn-ea"/>
                          <a:cs typeface="Times New Roman" pitchFamily="18" charset="0"/>
                        </a:rPr>
                        <a:t>ООО «КОТТОН ПРОМ»</a:t>
                      </a:r>
                      <a:endParaRPr lang="ru-RU" sz="1600" dirty="0">
                        <a:latin typeface="Times New Roman" pitchFamily="18" charset="0"/>
                        <a:cs typeface="Times New Roman" pitchFamily="18" charset="0"/>
                      </a:endParaRPr>
                    </a:p>
                  </a:txBody>
                  <a:tcPr/>
                </a:tc>
                <a:tc>
                  <a:txBody>
                    <a:bodyPr/>
                    <a:lstStyle/>
                    <a:p>
                      <a:pPr algn="ctr"/>
                      <a:r>
                        <a:rPr lang="ru-RU" sz="1600" kern="1200" dirty="0">
                          <a:solidFill>
                            <a:schemeClr val="tx1"/>
                          </a:solidFill>
                          <a:latin typeface="Times New Roman" pitchFamily="18" charset="0"/>
                          <a:ea typeface="+mn-ea"/>
                          <a:cs typeface="Times New Roman" pitchFamily="18" charset="0"/>
                        </a:rPr>
                        <a:t>31.12.2020</a:t>
                      </a:r>
                      <a:endParaRPr lang="ru-RU" sz="1600" dirty="0">
                        <a:latin typeface="Times New Roman" pitchFamily="18" charset="0"/>
                        <a:cs typeface="Times New Roman" pitchFamily="18" charset="0"/>
                      </a:endParaRPr>
                    </a:p>
                  </a:txBody>
                  <a:tcPr/>
                </a:tc>
                <a:tc>
                  <a:txBody>
                    <a:bodyPr/>
                    <a:lstStyle/>
                    <a:p>
                      <a:r>
                        <a:rPr lang="ru-RU" sz="1600" kern="1200" dirty="0">
                          <a:solidFill>
                            <a:schemeClr val="tx1"/>
                          </a:solidFill>
                          <a:latin typeface="Times New Roman" pitchFamily="18" charset="0"/>
                          <a:ea typeface="+mn-ea"/>
                          <a:cs typeface="Times New Roman" pitchFamily="18" charset="0"/>
                        </a:rPr>
                        <a:t>Организация производства текстильного полотна</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1100,0</a:t>
                      </a:r>
                    </a:p>
                  </a:txBody>
                  <a:tcPr/>
                </a:tc>
                <a:tc>
                  <a:txBody>
                    <a:bodyPr/>
                    <a:lstStyle/>
                    <a:p>
                      <a:pPr algn="ctr"/>
                      <a:r>
                        <a:rPr lang="ru-RU" sz="1600" dirty="0">
                          <a:latin typeface="Times New Roman" pitchFamily="18" charset="0"/>
                          <a:cs typeface="Times New Roman" pitchFamily="18" charset="0"/>
                        </a:rPr>
                        <a:t>270</a:t>
                      </a:r>
                    </a:p>
                  </a:txBody>
                  <a:tcPr/>
                </a:tc>
                <a:extLst>
                  <a:ext uri="{0D108BD9-81ED-4DB2-BD59-A6C34878D82A}">
                    <a16:rowId xmlns:a16="http://schemas.microsoft.com/office/drawing/2014/main" val="10003"/>
                  </a:ext>
                </a:extLst>
              </a:tr>
              <a:tr h="821784">
                <a:tc>
                  <a:txBody>
                    <a:bodyPr/>
                    <a:lstStyle/>
                    <a:p>
                      <a:r>
                        <a:rPr lang="ru-RU" sz="1600" kern="1200" dirty="0">
                          <a:solidFill>
                            <a:schemeClr val="tx1"/>
                          </a:solidFill>
                          <a:latin typeface="Times New Roman" pitchFamily="18" charset="0"/>
                          <a:ea typeface="+mn-ea"/>
                          <a:cs typeface="Times New Roman" pitchFamily="18" charset="0"/>
                        </a:rPr>
                        <a:t>ООО «Виктория»</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31.12.2020</a:t>
                      </a:r>
                    </a:p>
                  </a:txBody>
                  <a:tcPr/>
                </a:tc>
                <a:tc>
                  <a:txBody>
                    <a:bodyPr/>
                    <a:lstStyle/>
                    <a:p>
                      <a:r>
                        <a:rPr lang="ru-RU" sz="1600" kern="1200" dirty="0">
                          <a:solidFill>
                            <a:schemeClr val="tx1"/>
                          </a:solidFill>
                          <a:latin typeface="Times New Roman" pitchFamily="18" charset="0"/>
                          <a:ea typeface="+mn-ea"/>
                          <a:cs typeface="Times New Roman" pitchFamily="18" charset="0"/>
                        </a:rPr>
                        <a:t>Создание предприятия по переработке, выращиванию и реализации рыбной продукции</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240</a:t>
                      </a:r>
                    </a:p>
                  </a:txBody>
                  <a:tcPr/>
                </a:tc>
                <a:tc>
                  <a:txBody>
                    <a:bodyPr/>
                    <a:lstStyle/>
                    <a:p>
                      <a:pPr algn="ctr"/>
                      <a:r>
                        <a:rPr lang="ru-RU" sz="1600" dirty="0">
                          <a:latin typeface="Times New Roman" pitchFamily="18" charset="0"/>
                          <a:cs typeface="Times New Roman" pitchFamily="18" charset="0"/>
                        </a:rPr>
                        <a:t>43</a:t>
                      </a:r>
                    </a:p>
                  </a:txBody>
                  <a:tcPr/>
                </a:tc>
                <a:extLst>
                  <a:ext uri="{0D108BD9-81ED-4DB2-BD59-A6C34878D82A}">
                    <a16:rowId xmlns:a16="http://schemas.microsoft.com/office/drawing/2014/main" val="10004"/>
                  </a:ext>
                </a:extLst>
              </a:tr>
              <a:tr h="821784">
                <a:tc>
                  <a:txBody>
                    <a:bodyPr/>
                    <a:lstStyle/>
                    <a:p>
                      <a:r>
                        <a:rPr lang="ru-RU" sz="1600" dirty="0">
                          <a:latin typeface="Times New Roman" pitchFamily="18" charset="0"/>
                          <a:cs typeface="Times New Roman" pitchFamily="18" charset="0"/>
                        </a:rPr>
                        <a:t>ООО «</a:t>
                      </a:r>
                      <a:r>
                        <a:rPr lang="ru-RU" sz="1600" dirty="0" err="1">
                          <a:latin typeface="Times New Roman" pitchFamily="18" charset="0"/>
                          <a:cs typeface="Times New Roman" pitchFamily="18" charset="0"/>
                        </a:rPr>
                        <a:t>Блэкрам</a:t>
                      </a:r>
                      <a:r>
                        <a:rPr lang="ru-RU" sz="1600" dirty="0">
                          <a:latin typeface="Times New Roman" pitchFamily="18" charset="0"/>
                          <a:cs typeface="Times New Roman" pitchFamily="18" charset="0"/>
                        </a:rPr>
                        <a:t>-Наволоки»</a:t>
                      </a: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ru-RU" sz="1600" dirty="0">
                          <a:latin typeface="Times New Roman" pitchFamily="18" charset="0"/>
                          <a:cs typeface="Times New Roman" pitchFamily="18" charset="0"/>
                        </a:rPr>
                        <a:t>02.02.2021</a:t>
                      </a:r>
                    </a:p>
                  </a:txBody>
                  <a:tcPr/>
                </a:tc>
                <a:tc>
                  <a:txBody>
                    <a:bodyPr/>
                    <a:lstStyle/>
                    <a:p>
                      <a:r>
                        <a:rPr lang="ru-RU" sz="1600" dirty="0">
                          <a:latin typeface="Times New Roman" pitchFamily="18" charset="0"/>
                          <a:cs typeface="Times New Roman" pitchFamily="18" charset="0"/>
                        </a:rPr>
                        <a:t>Создание производства текстильного полотна</a:t>
                      </a:r>
                    </a:p>
                  </a:txBody>
                  <a:tcPr/>
                </a:tc>
                <a:tc>
                  <a:txBody>
                    <a:bodyPr/>
                    <a:lstStyle/>
                    <a:p>
                      <a:pPr algn="ctr"/>
                      <a:r>
                        <a:rPr lang="ru-RU" sz="1600" dirty="0">
                          <a:latin typeface="Times New Roman" pitchFamily="18" charset="0"/>
                          <a:cs typeface="Times New Roman" pitchFamily="18" charset="0"/>
                        </a:rPr>
                        <a:t>291,5</a:t>
                      </a:r>
                    </a:p>
                  </a:txBody>
                  <a:tcPr/>
                </a:tc>
                <a:tc>
                  <a:txBody>
                    <a:bodyPr/>
                    <a:lstStyle/>
                    <a:p>
                      <a:pPr algn="ctr"/>
                      <a:r>
                        <a:rPr lang="ru-RU" sz="1600" dirty="0">
                          <a:latin typeface="Times New Roman" pitchFamily="18" charset="0"/>
                          <a:cs typeface="Times New Roman" pitchFamily="18" charset="0"/>
                        </a:rPr>
                        <a:t>150</a:t>
                      </a:r>
                    </a:p>
                  </a:txBody>
                  <a:tcPr/>
                </a:tc>
                <a:extLst>
                  <a:ext uri="{0D108BD9-81ED-4DB2-BD59-A6C34878D82A}">
                    <a16:rowId xmlns:a16="http://schemas.microsoft.com/office/drawing/2014/main" val="10005"/>
                  </a:ext>
                </a:extLst>
              </a:tr>
              <a:tr h="821784">
                <a:tc>
                  <a:txBody>
                    <a:bodyPr/>
                    <a:lstStyle/>
                    <a:p>
                      <a:r>
                        <a:rPr lang="ru-RU" sz="1600" kern="1200" dirty="0">
                          <a:solidFill>
                            <a:schemeClr val="tx1"/>
                          </a:solidFill>
                          <a:latin typeface="Times New Roman" pitchFamily="18" charset="0"/>
                          <a:ea typeface="+mn-ea"/>
                          <a:cs typeface="Times New Roman" pitchFamily="18" charset="0"/>
                        </a:rPr>
                        <a:t>ООО «Фабрика Энергия»</a:t>
                      </a:r>
                      <a:endParaRPr lang="ru-RU" sz="1600" dirty="0">
                        <a:latin typeface="Times New Roman" pitchFamily="18" charset="0"/>
                        <a:cs typeface="Times New Roman" pitchFamily="18" charset="0"/>
                      </a:endParaRPr>
                    </a:p>
                  </a:txBody>
                  <a:tcPr/>
                </a:tc>
                <a:tc>
                  <a:txBody>
                    <a:bodyPr/>
                    <a:lstStyle/>
                    <a:p>
                      <a:pPr algn="ctr"/>
                      <a:r>
                        <a:rPr lang="ru-RU" sz="1600" kern="1200" dirty="0">
                          <a:solidFill>
                            <a:schemeClr val="tx1"/>
                          </a:solidFill>
                          <a:latin typeface="Times New Roman" pitchFamily="18" charset="0"/>
                          <a:ea typeface="+mn-ea"/>
                          <a:cs typeface="Times New Roman" pitchFamily="18" charset="0"/>
                        </a:rPr>
                        <a:t>12.02.2021</a:t>
                      </a:r>
                      <a:endParaRPr lang="ru-RU" sz="1600" dirty="0">
                        <a:latin typeface="Times New Roman" pitchFamily="18" charset="0"/>
                        <a:cs typeface="Times New Roman" pitchFamily="18"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ru-RU" sz="1600" kern="1200" dirty="0">
                          <a:solidFill>
                            <a:schemeClr val="tx1"/>
                          </a:solidFill>
                          <a:latin typeface="Times New Roman" pitchFamily="18" charset="0"/>
                          <a:ea typeface="+mn-ea"/>
                          <a:cs typeface="Times New Roman" pitchFamily="18" charset="0"/>
                        </a:rPr>
                        <a:t>Создание современной швейной фабрики по производству спецодежды</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156,4</a:t>
                      </a:r>
                    </a:p>
                  </a:txBody>
                  <a:tcPr/>
                </a:tc>
                <a:tc>
                  <a:txBody>
                    <a:bodyPr/>
                    <a:lstStyle/>
                    <a:p>
                      <a:pPr algn="ctr"/>
                      <a:r>
                        <a:rPr lang="ru-RU" sz="1600" dirty="0">
                          <a:latin typeface="Times New Roman" pitchFamily="18" charset="0"/>
                          <a:cs typeface="Times New Roman" pitchFamily="18" charset="0"/>
                        </a:rPr>
                        <a:t>169</a:t>
                      </a:r>
                    </a:p>
                  </a:txBody>
                  <a:tcPr/>
                </a:tc>
                <a:extLst>
                  <a:ext uri="{0D108BD9-81ED-4DB2-BD59-A6C34878D82A}">
                    <a16:rowId xmlns:a16="http://schemas.microsoft.com/office/drawing/2014/main" val="4186516843"/>
                  </a:ext>
                </a:extLst>
              </a:tr>
            </a:tbl>
          </a:graphicData>
        </a:graphic>
      </p:graphicFrame>
    </p:spTree>
    <p:extLst>
      <p:ext uri="{BB962C8B-B14F-4D97-AF65-F5344CB8AC3E}">
        <p14:creationId xmlns:p14="http://schemas.microsoft.com/office/powerpoint/2010/main" val="374260050"/>
      </p:ext>
    </p:extLst>
  </p:cSld>
  <p:clrMapOvr>
    <a:masterClrMapping/>
  </p:clrMapOvr>
</p:sld>
</file>

<file path=ppt/theme/theme1.xml><?xml version="1.0" encoding="utf-8"?>
<a:theme xmlns:a="http://schemas.openxmlformats.org/drawingml/2006/main" name="Тема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5">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6">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Тема2</Template>
  <TotalTime>5953</TotalTime>
  <Words>3727</Words>
  <Application>Microsoft Office PowerPoint</Application>
  <PresentationFormat>Экран (4:3)</PresentationFormat>
  <Paragraphs>560</Paragraphs>
  <Slides>39</Slides>
  <Notes>39</Notes>
  <HiddenSlides>0</HiddenSlides>
  <MMClips>0</MMClips>
  <ScaleCrop>false</ScaleCrop>
  <HeadingPairs>
    <vt:vector size="6" baseType="variant">
      <vt:variant>
        <vt:lpstr>Использованные шрифты</vt:lpstr>
      </vt:variant>
      <vt:variant>
        <vt:i4>5</vt:i4>
      </vt:variant>
      <vt:variant>
        <vt:lpstr>Тема</vt:lpstr>
      </vt:variant>
      <vt:variant>
        <vt:i4>5</vt:i4>
      </vt:variant>
      <vt:variant>
        <vt:lpstr>Заголовки слайдов</vt:lpstr>
      </vt:variant>
      <vt:variant>
        <vt:i4>39</vt:i4>
      </vt:variant>
    </vt:vector>
  </HeadingPairs>
  <TitlesOfParts>
    <vt:vector size="49" baseType="lpstr">
      <vt:lpstr>맑은 고딕</vt:lpstr>
      <vt:lpstr>Arial</vt:lpstr>
      <vt:lpstr>Calibri</vt:lpstr>
      <vt:lpstr>Calibri Light</vt:lpstr>
      <vt:lpstr>Times New Roman</vt:lpstr>
      <vt:lpstr>Тема2</vt:lpstr>
      <vt:lpstr>Custom Design</vt:lpstr>
      <vt:lpstr>Тема5</vt:lpstr>
      <vt:lpstr>Специальное оформление</vt:lpstr>
      <vt:lpstr>Тема6</vt:lpstr>
      <vt:lpstr>Презентация PowerPoint</vt:lpstr>
      <vt:lpstr>Территория опережающего социально-экономического развития (ТОСЭР)</vt:lpstr>
      <vt:lpstr>Резиденты ТОСЭР Наволоки</vt:lpstr>
      <vt:lpstr>Резиденты ТОСЭР Наволоки</vt:lpstr>
      <vt:lpstr>Резиденты ТОСЭР Наволоки</vt:lpstr>
      <vt:lpstr>Резиденты ТОСЭР Наволоки</vt:lpstr>
      <vt:lpstr>Резиденты ТОСЭР Наволоки</vt:lpstr>
      <vt:lpstr>Резиденты ТОСЭР Наволоки</vt:lpstr>
      <vt:lpstr>Резиденты ТОСЭР Наволоки</vt:lpstr>
      <vt:lpstr>Резиденты ТОСЭР Наволоки</vt:lpstr>
      <vt:lpstr>ТОСЭР Наволоки</vt:lpstr>
      <vt:lpstr>Презентация PowerPoint</vt:lpstr>
      <vt:lpstr>. Среднемесячная заработная плата, руб </vt:lpstr>
      <vt:lpstr>Развитие малого и среднего предпринимательства</vt:lpstr>
      <vt:lpstr>Финансы</vt:lpstr>
      <vt:lpstr>Презентация PowerPoint</vt:lpstr>
      <vt:lpstr>РАСХОДЫ 2021 год Жилищно-коммунальное хозяйство</vt:lpstr>
      <vt:lpstr>Презентация PowerPoint</vt:lpstr>
      <vt:lpstr>РАСХОДЫ 2021 год Коммунальное хозяйство</vt:lpstr>
      <vt:lpstr>РАСХОДЫ 2021 год Благоустройство</vt:lpstr>
      <vt:lpstr>РАСХОДЫ 2021 год Благоустройство</vt:lpstr>
      <vt:lpstr>РАСХОДЫ 2021 год Благоустройство</vt:lpstr>
      <vt:lpstr>Презентация PowerPoint</vt:lpstr>
      <vt:lpstr>РАСХОДЫ 2021 год Дорожное хозяйство. Содержание дорог </vt:lpstr>
      <vt:lpstr>РАСХОДЫ 2021 год Дорожное хозяйство. Ремонт дорог</vt:lpstr>
      <vt:lpstr>Расходы 2021 год Охрана окружающей среды</vt:lpstr>
      <vt:lpstr>Презентация PowerPoint</vt:lpstr>
      <vt:lpstr>Контрактная служба</vt:lpstr>
      <vt:lpstr>Социальная политика  и работа с населением</vt:lpstr>
      <vt:lpstr>Молодежная политика</vt:lpstr>
      <vt:lpstr>Культура</vt:lpstr>
      <vt:lpstr>Культура</vt:lpstr>
      <vt:lpstr>РАСХОДЫ 2021 год Культура</vt:lpstr>
      <vt:lpstr>Физическая культура и спорт</vt:lpstr>
      <vt:lpstr>Физическая культура и спорт</vt:lpstr>
      <vt:lpstr>РАСХОДЫ 2021 год Физическая культура и спорт</vt:lpstr>
      <vt:lpstr>Развитие институтов гражданского общества</vt:lpstr>
      <vt:lpstr>Территориальное общественное самоуправление</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EKulakova</dc:creator>
  <cp:lastModifiedBy>User</cp:lastModifiedBy>
  <cp:revision>833</cp:revision>
  <cp:lastPrinted>2022-03-15T11:33:36Z</cp:lastPrinted>
  <dcterms:created xsi:type="dcterms:W3CDTF">2019-03-07T05:55:32Z</dcterms:created>
  <dcterms:modified xsi:type="dcterms:W3CDTF">2022-03-17T10:08:13Z</dcterms:modified>
</cp:coreProperties>
</file>